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 id="2147483733" r:id="rId2"/>
  </p:sldMasterIdLst>
  <p:notesMasterIdLst>
    <p:notesMasterId r:id="rId114"/>
  </p:notesMasterIdLst>
  <p:handoutMasterIdLst>
    <p:handoutMasterId r:id="rId115"/>
  </p:handoutMasterIdLst>
  <p:sldIdLst>
    <p:sldId id="2039" r:id="rId3"/>
    <p:sldId id="9623" r:id="rId4"/>
    <p:sldId id="9632" r:id="rId5"/>
    <p:sldId id="9633" r:id="rId6"/>
    <p:sldId id="9634" r:id="rId7"/>
    <p:sldId id="9731" r:id="rId8"/>
    <p:sldId id="9635" r:id="rId9"/>
    <p:sldId id="9735" r:id="rId10"/>
    <p:sldId id="9730" r:id="rId11"/>
    <p:sldId id="9636" r:id="rId12"/>
    <p:sldId id="9637" r:id="rId13"/>
    <p:sldId id="9638" r:id="rId14"/>
    <p:sldId id="9639" r:id="rId15"/>
    <p:sldId id="9640" r:id="rId16"/>
    <p:sldId id="9729" r:id="rId17"/>
    <p:sldId id="9641" r:id="rId18"/>
    <p:sldId id="9642" r:id="rId19"/>
    <p:sldId id="9643" r:id="rId20"/>
    <p:sldId id="9644" r:id="rId21"/>
    <p:sldId id="9645" r:id="rId22"/>
    <p:sldId id="9646" r:id="rId23"/>
    <p:sldId id="9647" r:id="rId24"/>
    <p:sldId id="9648" r:id="rId25"/>
    <p:sldId id="9649" r:id="rId26"/>
    <p:sldId id="9732" r:id="rId27"/>
    <p:sldId id="9733" r:id="rId28"/>
    <p:sldId id="9734" r:id="rId29"/>
    <p:sldId id="9650" r:id="rId30"/>
    <p:sldId id="9651" r:id="rId31"/>
    <p:sldId id="9652" r:id="rId32"/>
    <p:sldId id="9653" r:id="rId33"/>
    <p:sldId id="9654" r:id="rId34"/>
    <p:sldId id="9655" r:id="rId35"/>
    <p:sldId id="9656" r:id="rId36"/>
    <p:sldId id="9657" r:id="rId37"/>
    <p:sldId id="9658" r:id="rId38"/>
    <p:sldId id="9659" r:id="rId39"/>
    <p:sldId id="9660" r:id="rId40"/>
    <p:sldId id="9661" r:id="rId41"/>
    <p:sldId id="9662" r:id="rId42"/>
    <p:sldId id="9663" r:id="rId43"/>
    <p:sldId id="9664" r:id="rId44"/>
    <p:sldId id="9665" r:id="rId45"/>
    <p:sldId id="9666" r:id="rId46"/>
    <p:sldId id="9667" r:id="rId47"/>
    <p:sldId id="9668" r:id="rId48"/>
    <p:sldId id="1849" r:id="rId49"/>
    <p:sldId id="1850" r:id="rId50"/>
    <p:sldId id="1851" r:id="rId51"/>
    <p:sldId id="1852" r:id="rId52"/>
    <p:sldId id="9669" r:id="rId53"/>
    <p:sldId id="9670" r:id="rId54"/>
    <p:sldId id="9671" r:id="rId55"/>
    <p:sldId id="9672" r:id="rId56"/>
    <p:sldId id="9673" r:id="rId57"/>
    <p:sldId id="9674" r:id="rId58"/>
    <p:sldId id="9675" r:id="rId59"/>
    <p:sldId id="9676" r:id="rId60"/>
    <p:sldId id="9677" r:id="rId61"/>
    <p:sldId id="9678" r:id="rId62"/>
    <p:sldId id="9679" r:id="rId63"/>
    <p:sldId id="9680" r:id="rId64"/>
    <p:sldId id="9681" r:id="rId65"/>
    <p:sldId id="9682" r:id="rId66"/>
    <p:sldId id="9683" r:id="rId67"/>
    <p:sldId id="9684" r:id="rId68"/>
    <p:sldId id="9685" r:id="rId69"/>
    <p:sldId id="9686" r:id="rId70"/>
    <p:sldId id="9687" r:id="rId71"/>
    <p:sldId id="9688" r:id="rId72"/>
    <p:sldId id="9689" r:id="rId73"/>
    <p:sldId id="9690" r:id="rId74"/>
    <p:sldId id="9691" r:id="rId75"/>
    <p:sldId id="9692" r:id="rId76"/>
    <p:sldId id="9693" r:id="rId77"/>
    <p:sldId id="9694" r:id="rId78"/>
    <p:sldId id="9695" r:id="rId79"/>
    <p:sldId id="9696" r:id="rId80"/>
    <p:sldId id="9697" r:id="rId81"/>
    <p:sldId id="9698" r:id="rId82"/>
    <p:sldId id="9699" r:id="rId83"/>
    <p:sldId id="9700" r:id="rId84"/>
    <p:sldId id="9701" r:id="rId85"/>
    <p:sldId id="9702" r:id="rId86"/>
    <p:sldId id="9703" r:id="rId87"/>
    <p:sldId id="9704" r:id="rId88"/>
    <p:sldId id="9705" r:id="rId89"/>
    <p:sldId id="9706" r:id="rId90"/>
    <p:sldId id="9707" r:id="rId91"/>
    <p:sldId id="9708" r:id="rId92"/>
    <p:sldId id="9709" r:id="rId93"/>
    <p:sldId id="9710" r:id="rId94"/>
    <p:sldId id="9711" r:id="rId95"/>
    <p:sldId id="9712" r:id="rId96"/>
    <p:sldId id="9713" r:id="rId97"/>
    <p:sldId id="9714" r:id="rId98"/>
    <p:sldId id="9715" r:id="rId99"/>
    <p:sldId id="9716" r:id="rId100"/>
    <p:sldId id="9717" r:id="rId101"/>
    <p:sldId id="9718" r:id="rId102"/>
    <p:sldId id="9719" r:id="rId103"/>
    <p:sldId id="9720" r:id="rId104"/>
    <p:sldId id="9721" r:id="rId105"/>
    <p:sldId id="9722" r:id="rId106"/>
    <p:sldId id="9723" r:id="rId107"/>
    <p:sldId id="9724" r:id="rId108"/>
    <p:sldId id="9725" r:id="rId109"/>
    <p:sldId id="9726" r:id="rId110"/>
    <p:sldId id="9727" r:id="rId111"/>
    <p:sldId id="9728" r:id="rId112"/>
    <p:sldId id="1910" r:id="rId1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0" userDrawn="1">
          <p15:clr>
            <a:srgbClr val="A4A3A4"/>
          </p15:clr>
        </p15:guide>
        <p15:guide id="2" pos="529" userDrawn="1">
          <p15:clr>
            <a:srgbClr val="A4A3A4"/>
          </p15:clr>
        </p15:guide>
        <p15:guide id="3" orient="horz" pos="89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190131964@qq.com" initials="1" lastIdx="2" clrIdx="1">
    <p:extLst>
      <p:ext uri="{19B8F6BF-5375-455C-9EA6-DF929625EA0E}">
        <p15:presenceInfo xmlns:p15="http://schemas.microsoft.com/office/powerpoint/2012/main" userId="cfeb702fecd8c2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B7A73"/>
    <a:srgbClr val="F6A657"/>
    <a:srgbClr val="F8F8F8"/>
    <a:srgbClr val="D3D3D3"/>
    <a:srgbClr val="CEF1FF"/>
    <a:srgbClr val="DBE8FF"/>
    <a:srgbClr val="C3FFFC"/>
    <a:srgbClr val="FFE9CF"/>
    <a:srgbClr val="C3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autoAdjust="0"/>
    <p:restoredTop sz="85805" autoAdjust="0"/>
  </p:normalViewPr>
  <p:slideViewPr>
    <p:cSldViewPr snapToGrid="0" snapToObjects="1">
      <p:cViewPr varScale="1">
        <p:scale>
          <a:sx n="67" d="100"/>
          <a:sy n="67" d="100"/>
        </p:scale>
        <p:origin x="750" y="24"/>
      </p:cViewPr>
      <p:guideLst>
        <p:guide orient="horz" pos="640"/>
        <p:guide pos="529"/>
        <p:guide orient="horz" pos="890"/>
      </p:guideLst>
    </p:cSldViewPr>
  </p:slideViewPr>
  <p:outlineViewPr>
    <p:cViewPr>
      <p:scale>
        <a:sx n="33" d="100"/>
        <a:sy n="33" d="100"/>
      </p:scale>
      <p:origin x="0" y="-1832"/>
    </p:cViewPr>
  </p:outlineViewPr>
  <p:notesTextViewPr>
    <p:cViewPr>
      <p:scale>
        <a:sx n="125" d="100"/>
        <a:sy n="125" d="100"/>
      </p:scale>
      <p:origin x="0" y="0"/>
    </p:cViewPr>
  </p:notesTextViewPr>
  <p:sorterViewPr>
    <p:cViewPr>
      <p:scale>
        <a:sx n="74" d="100"/>
        <a:sy n="74" d="100"/>
      </p:scale>
      <p:origin x="0" y="0"/>
    </p:cViewPr>
  </p:sorterViewPr>
  <p:notesViewPr>
    <p:cSldViewPr snapToGrid="0" snapToObjects="1">
      <p:cViewPr varScale="1">
        <p:scale>
          <a:sx n="119" d="100"/>
          <a:sy n="119" d="100"/>
        </p:scale>
        <p:origin x="284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0DCB3-E530-234B-82C4-AF3366D50A1B}"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zh-CN" altLang="en-US"/>
        </a:p>
      </dgm:t>
    </dgm:pt>
    <dgm:pt modelId="{ACD6AC6B-3FE5-A042-AB85-C41D52C525DF}">
      <dgm:prSet phldrT="[文本]"/>
      <dgm:spPr>
        <a:xfrm>
          <a:off x="2962436" y="1308540"/>
          <a:ext cx="1389256" cy="1389256"/>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数据库开发平台</a:t>
          </a:r>
        </a:p>
      </dgm:t>
    </dgm:pt>
    <dgm:pt modelId="{181E84D4-62EC-374D-B42C-8CB4554AB5E3}" type="parTrans" cxnId="{FFCB26A4-3A13-AE42-AA8C-4D0C56474832}">
      <dgm:prSet/>
      <dgm:spPr/>
      <dgm:t>
        <a:bodyPr/>
        <a:lstStyle/>
        <a:p>
          <a:endParaRPr lang="zh-CN" altLang="en-US"/>
        </a:p>
      </dgm:t>
    </dgm:pt>
    <dgm:pt modelId="{BAEEF8ED-1C6E-F84C-A384-3EE046DD5858}" type="sibTrans" cxnId="{FFCB26A4-3A13-AE42-AA8C-4D0C56474832}">
      <dgm:prSet/>
      <dgm:spPr/>
      <dgm:t>
        <a:bodyPr/>
        <a:lstStyle/>
        <a:p>
          <a:endParaRPr lang="zh-CN" altLang="en-US"/>
        </a:p>
      </dgm:t>
    </dgm:pt>
    <dgm:pt modelId="{E80B5B16-DAFD-6545-ADDF-D290C408339F}">
      <dgm:prSet phldrT="[文本]"/>
      <dgm:spPr>
        <a:xfrm>
          <a:off x="3170825" y="1374"/>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企业级特性分区支持</a:t>
          </a:r>
        </a:p>
      </dgm:t>
    </dgm:pt>
    <dgm:pt modelId="{217774BF-6B8C-084E-BED2-74D313879E72}" type="parTrans" cxnId="{C27F4B56-8D5A-D849-AA4B-B592F7393419}">
      <dgm:prSet/>
      <dgm:spPr/>
      <dgm:t>
        <a:bodyPr/>
        <a:lstStyle/>
        <a:p>
          <a:endParaRPr lang="zh-CN" altLang="en-US"/>
        </a:p>
      </dgm:t>
    </dgm:pt>
    <dgm:pt modelId="{40106699-2F3A-CB47-8D8C-24B89E6FF816}" type="sibTrans" cxnId="{C27F4B56-8D5A-D849-AA4B-B592F7393419}">
      <dgm:prSet/>
      <dgm:spPr>
        <a:xfrm>
          <a:off x="2106500" y="452604"/>
          <a:ext cx="3101128" cy="3101128"/>
        </a:xfrm>
        <a:prstGeom prst="blockArc">
          <a:avLst>
            <a:gd name="adj1" fmla="val 16200000"/>
            <a:gd name="adj2" fmla="val 198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A0C254D1-9E34-8D4E-8BE8-CC32E18E0BC8}">
      <dgm:prSet phldrT="[文本]"/>
      <dgm:spPr>
        <a:xfrm>
          <a:off x="4483334" y="759151"/>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数据库对象可视化管理</a:t>
          </a:r>
        </a:p>
      </dgm:t>
    </dgm:pt>
    <dgm:pt modelId="{3780B324-60C5-2140-9C2B-1C4CBBF32606}" type="parTrans" cxnId="{B0785778-F5B8-0240-9D8A-B47F4FA864DA}">
      <dgm:prSet/>
      <dgm:spPr/>
      <dgm:t>
        <a:bodyPr/>
        <a:lstStyle/>
        <a:p>
          <a:endParaRPr lang="zh-CN" altLang="en-US"/>
        </a:p>
      </dgm:t>
    </dgm:pt>
    <dgm:pt modelId="{4A55E0BB-1386-0F4B-AD4B-CF00C7B98B74}" type="sibTrans" cxnId="{B0785778-F5B8-0240-9D8A-B47F4FA864DA}">
      <dgm:prSet/>
      <dgm:spPr>
        <a:xfrm>
          <a:off x="2106500" y="452604"/>
          <a:ext cx="3101128" cy="3101128"/>
        </a:xfrm>
        <a:prstGeom prst="blockArc">
          <a:avLst>
            <a:gd name="adj1" fmla="val 19800000"/>
            <a:gd name="adj2" fmla="val 18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132C27AB-F8CE-0045-85C5-1C20C776CF3F}">
      <dgm:prSet phldrT="[文本]"/>
      <dgm:spPr>
        <a:xfrm>
          <a:off x="4483334" y="2274706"/>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资源性能查看</a:t>
          </a:r>
        </a:p>
      </dgm:t>
    </dgm:pt>
    <dgm:pt modelId="{7247C9D7-534A-054E-9373-3576FC87953F}" type="parTrans" cxnId="{B218ABF8-832E-CA49-935D-1BF99CE03D9A}">
      <dgm:prSet/>
      <dgm:spPr/>
      <dgm:t>
        <a:bodyPr/>
        <a:lstStyle/>
        <a:p>
          <a:endParaRPr lang="zh-CN" altLang="en-US"/>
        </a:p>
      </dgm:t>
    </dgm:pt>
    <dgm:pt modelId="{6389C38E-004D-7A42-A42A-F5F9F22E4E99}" type="sibTrans" cxnId="{B218ABF8-832E-CA49-935D-1BF99CE03D9A}">
      <dgm:prSet/>
      <dgm:spPr>
        <a:xfrm>
          <a:off x="2106500" y="452604"/>
          <a:ext cx="3101128" cy="3101128"/>
        </a:xfrm>
        <a:prstGeom prst="blockArc">
          <a:avLst>
            <a:gd name="adj1" fmla="val 1800000"/>
            <a:gd name="adj2" fmla="val 54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9980E39A-5F3A-AE4A-81D0-4CFF921B49E6}">
      <dgm:prSet phldrT="[文本]"/>
      <dgm:spPr>
        <a:xfrm>
          <a:off x="3170825" y="3032483"/>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数据库变量编辑支持</a:t>
          </a:r>
        </a:p>
      </dgm:t>
    </dgm:pt>
    <dgm:pt modelId="{36CC7F15-C861-604F-AC54-5C8FD7CCC663}" type="parTrans" cxnId="{2C1E380F-A093-4047-A462-1B0D6C28A53D}">
      <dgm:prSet/>
      <dgm:spPr/>
      <dgm:t>
        <a:bodyPr/>
        <a:lstStyle/>
        <a:p>
          <a:endParaRPr lang="zh-CN" altLang="en-US"/>
        </a:p>
      </dgm:t>
    </dgm:pt>
    <dgm:pt modelId="{B347574D-8EF0-E849-904B-9884433CCC9F}" type="sibTrans" cxnId="{2C1E380F-A093-4047-A462-1B0D6C28A53D}">
      <dgm:prSet/>
      <dgm:spPr>
        <a:xfrm>
          <a:off x="2106500" y="452604"/>
          <a:ext cx="3101128" cy="3101128"/>
        </a:xfrm>
        <a:prstGeom prst="blockArc">
          <a:avLst>
            <a:gd name="adj1" fmla="val 5400000"/>
            <a:gd name="adj2" fmla="val 90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B7B1F71A-1EF3-3246-8F85-024CD807981A}">
      <dgm:prSet phldrT="[文本]"/>
      <dgm:spPr>
        <a:xfrm>
          <a:off x="1858316" y="2274706"/>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健全的控制台服务</a:t>
          </a:r>
        </a:p>
      </dgm:t>
    </dgm:pt>
    <dgm:pt modelId="{A2D2D03C-B1E3-954C-9CEE-7CF1D5B1D204}" type="parTrans" cxnId="{1092C7DE-7956-5940-AF34-2FB0363A00CC}">
      <dgm:prSet/>
      <dgm:spPr/>
      <dgm:t>
        <a:bodyPr/>
        <a:lstStyle/>
        <a:p>
          <a:endParaRPr lang="zh-CN" altLang="en-US"/>
        </a:p>
      </dgm:t>
    </dgm:pt>
    <dgm:pt modelId="{74AE9660-8FE1-1C40-9AE5-5870E67E69A4}" type="sibTrans" cxnId="{1092C7DE-7956-5940-AF34-2FB0363A00CC}">
      <dgm:prSet/>
      <dgm:spPr>
        <a:xfrm>
          <a:off x="2106500" y="452604"/>
          <a:ext cx="3101128" cy="3101128"/>
        </a:xfrm>
        <a:prstGeom prst="blockArc">
          <a:avLst>
            <a:gd name="adj1" fmla="val 9000000"/>
            <a:gd name="adj2" fmla="val 126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D3DCC12C-F23D-E94B-92F4-E5F4FE163DF1}">
      <dgm:prSet phldrT="[文本]"/>
      <dgm:spPr>
        <a:xfrm>
          <a:off x="1858316" y="759151"/>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dirty="0">
              <a:solidFill>
                <a:srgbClr val="FFFFFF"/>
              </a:solidFill>
              <a:latin typeface="Arial"/>
              <a:ea typeface="黑体" panose="02010609060101010101" pitchFamily="49" charset="-122"/>
              <a:cs typeface="+mn-cs"/>
            </a:rPr>
            <a:t>数据导入导出支持</a:t>
          </a:r>
        </a:p>
      </dgm:t>
    </dgm:pt>
    <dgm:pt modelId="{9A3944C5-21D6-EC40-A140-ED6142268102}" type="parTrans" cxnId="{AE523D78-B7B6-9644-8207-81B8739B037B}">
      <dgm:prSet/>
      <dgm:spPr/>
      <dgm:t>
        <a:bodyPr/>
        <a:lstStyle/>
        <a:p>
          <a:endParaRPr lang="zh-CN" altLang="en-US"/>
        </a:p>
      </dgm:t>
    </dgm:pt>
    <dgm:pt modelId="{E89AB558-305C-A74F-B83F-E75CD7B2B4E3}" type="sibTrans" cxnId="{AE523D78-B7B6-9644-8207-81B8739B037B}">
      <dgm:prSet/>
      <dgm:spPr>
        <a:xfrm>
          <a:off x="2106500" y="452604"/>
          <a:ext cx="3101128" cy="3101128"/>
        </a:xfrm>
        <a:prstGeom prst="blockArc">
          <a:avLst>
            <a:gd name="adj1" fmla="val 12600000"/>
            <a:gd name="adj2" fmla="val 16200000"/>
            <a:gd name="adj3" fmla="val 4516"/>
          </a:avLst>
        </a:prstGeom>
        <a:solidFill>
          <a:srgbClr val="0B6DFE">
            <a:tint val="60000"/>
            <a:hueOff val="0"/>
            <a:satOff val="0"/>
            <a:lumOff val="0"/>
            <a:alphaOff val="0"/>
          </a:srgbClr>
        </a:solidFill>
        <a:ln>
          <a:noFill/>
        </a:ln>
        <a:effectLst/>
      </dgm:spPr>
      <dgm:t>
        <a:bodyPr/>
        <a:lstStyle/>
        <a:p>
          <a:endParaRPr lang="zh-CN" altLang="en-US"/>
        </a:p>
      </dgm:t>
    </dgm:pt>
    <dgm:pt modelId="{7590ED79-C27F-6D45-A481-234C34B120A2}" type="pres">
      <dgm:prSet presAssocID="{4F70DCB3-E530-234B-82C4-AF3366D50A1B}" presName="Name0" presStyleCnt="0">
        <dgm:presLayoutVars>
          <dgm:chMax val="1"/>
          <dgm:dir/>
          <dgm:animLvl val="ctr"/>
          <dgm:resizeHandles val="exact"/>
        </dgm:presLayoutVars>
      </dgm:prSet>
      <dgm:spPr/>
    </dgm:pt>
    <dgm:pt modelId="{7B151971-6774-D645-B180-BA38F67DEA9E}" type="pres">
      <dgm:prSet presAssocID="{ACD6AC6B-3FE5-A042-AB85-C41D52C525DF}" presName="centerShape" presStyleLbl="node0" presStyleIdx="0" presStyleCnt="1"/>
      <dgm:spPr/>
    </dgm:pt>
    <dgm:pt modelId="{2E20F63E-D9B7-3E4E-AAD5-D5C21D2280DB}" type="pres">
      <dgm:prSet presAssocID="{E80B5B16-DAFD-6545-ADDF-D290C408339F}" presName="node" presStyleLbl="node1" presStyleIdx="0" presStyleCnt="6">
        <dgm:presLayoutVars>
          <dgm:bulletEnabled val="1"/>
        </dgm:presLayoutVars>
      </dgm:prSet>
      <dgm:spPr/>
    </dgm:pt>
    <dgm:pt modelId="{60017518-49EA-284A-8728-BC86FCC0ADBD}" type="pres">
      <dgm:prSet presAssocID="{E80B5B16-DAFD-6545-ADDF-D290C408339F}" presName="dummy" presStyleCnt="0"/>
      <dgm:spPr/>
    </dgm:pt>
    <dgm:pt modelId="{8779EC00-8982-6541-BCCE-8EF8FC247D05}" type="pres">
      <dgm:prSet presAssocID="{40106699-2F3A-CB47-8D8C-24B89E6FF816}" presName="sibTrans" presStyleLbl="sibTrans2D1" presStyleIdx="0" presStyleCnt="6"/>
      <dgm:spPr/>
    </dgm:pt>
    <dgm:pt modelId="{AB231D0D-9CEF-A040-9E94-C754BBB8138C}" type="pres">
      <dgm:prSet presAssocID="{A0C254D1-9E34-8D4E-8BE8-CC32E18E0BC8}" presName="node" presStyleLbl="node1" presStyleIdx="1" presStyleCnt="6">
        <dgm:presLayoutVars>
          <dgm:bulletEnabled val="1"/>
        </dgm:presLayoutVars>
      </dgm:prSet>
      <dgm:spPr/>
    </dgm:pt>
    <dgm:pt modelId="{42D1B077-AD9C-C444-87D7-BC382CC70EDB}" type="pres">
      <dgm:prSet presAssocID="{A0C254D1-9E34-8D4E-8BE8-CC32E18E0BC8}" presName="dummy" presStyleCnt="0"/>
      <dgm:spPr/>
    </dgm:pt>
    <dgm:pt modelId="{1D4D4418-9680-2942-9D70-4AE534ABE9CF}" type="pres">
      <dgm:prSet presAssocID="{4A55E0BB-1386-0F4B-AD4B-CF00C7B98B74}" presName="sibTrans" presStyleLbl="sibTrans2D1" presStyleIdx="1" presStyleCnt="6"/>
      <dgm:spPr/>
    </dgm:pt>
    <dgm:pt modelId="{3E0A13F8-77A9-324D-8FAF-C64150CB1A10}" type="pres">
      <dgm:prSet presAssocID="{132C27AB-F8CE-0045-85C5-1C20C776CF3F}" presName="node" presStyleLbl="node1" presStyleIdx="2" presStyleCnt="6">
        <dgm:presLayoutVars>
          <dgm:bulletEnabled val="1"/>
        </dgm:presLayoutVars>
      </dgm:prSet>
      <dgm:spPr/>
    </dgm:pt>
    <dgm:pt modelId="{439DE7E0-BB9A-3547-9F31-D26CDBEB8F90}" type="pres">
      <dgm:prSet presAssocID="{132C27AB-F8CE-0045-85C5-1C20C776CF3F}" presName="dummy" presStyleCnt="0"/>
      <dgm:spPr/>
    </dgm:pt>
    <dgm:pt modelId="{170D8D19-4ACE-7A4F-B258-CD9C350FD0D0}" type="pres">
      <dgm:prSet presAssocID="{6389C38E-004D-7A42-A42A-F5F9F22E4E99}" presName="sibTrans" presStyleLbl="sibTrans2D1" presStyleIdx="2" presStyleCnt="6"/>
      <dgm:spPr/>
    </dgm:pt>
    <dgm:pt modelId="{4847612A-3AC4-6847-9F54-B58083B2F56E}" type="pres">
      <dgm:prSet presAssocID="{9980E39A-5F3A-AE4A-81D0-4CFF921B49E6}" presName="node" presStyleLbl="node1" presStyleIdx="3" presStyleCnt="6">
        <dgm:presLayoutVars>
          <dgm:bulletEnabled val="1"/>
        </dgm:presLayoutVars>
      </dgm:prSet>
      <dgm:spPr/>
    </dgm:pt>
    <dgm:pt modelId="{7A446D5B-7ED6-014D-84CB-9EEAF9761BBE}" type="pres">
      <dgm:prSet presAssocID="{9980E39A-5F3A-AE4A-81D0-4CFF921B49E6}" presName="dummy" presStyleCnt="0"/>
      <dgm:spPr/>
    </dgm:pt>
    <dgm:pt modelId="{5661F74F-D40B-7D46-BCB0-47F76DE2BAEA}" type="pres">
      <dgm:prSet presAssocID="{B347574D-8EF0-E849-904B-9884433CCC9F}" presName="sibTrans" presStyleLbl="sibTrans2D1" presStyleIdx="3" presStyleCnt="6"/>
      <dgm:spPr/>
    </dgm:pt>
    <dgm:pt modelId="{A58C4854-3A5A-B54A-8431-7529BF11B441}" type="pres">
      <dgm:prSet presAssocID="{B7B1F71A-1EF3-3246-8F85-024CD807981A}" presName="node" presStyleLbl="node1" presStyleIdx="4" presStyleCnt="6">
        <dgm:presLayoutVars>
          <dgm:bulletEnabled val="1"/>
        </dgm:presLayoutVars>
      </dgm:prSet>
      <dgm:spPr/>
    </dgm:pt>
    <dgm:pt modelId="{9E4E4E7E-D4C3-314A-BCFD-DF6A52BF27B4}" type="pres">
      <dgm:prSet presAssocID="{B7B1F71A-1EF3-3246-8F85-024CD807981A}" presName="dummy" presStyleCnt="0"/>
      <dgm:spPr/>
    </dgm:pt>
    <dgm:pt modelId="{1DB72B73-2BA5-6245-BBB5-D60B3117FB19}" type="pres">
      <dgm:prSet presAssocID="{74AE9660-8FE1-1C40-9AE5-5870E67E69A4}" presName="sibTrans" presStyleLbl="sibTrans2D1" presStyleIdx="4" presStyleCnt="6"/>
      <dgm:spPr/>
    </dgm:pt>
    <dgm:pt modelId="{84C85801-AEBB-E548-8444-E97E939DBE9B}" type="pres">
      <dgm:prSet presAssocID="{D3DCC12C-F23D-E94B-92F4-E5F4FE163DF1}" presName="node" presStyleLbl="node1" presStyleIdx="5" presStyleCnt="6">
        <dgm:presLayoutVars>
          <dgm:bulletEnabled val="1"/>
        </dgm:presLayoutVars>
      </dgm:prSet>
      <dgm:spPr/>
    </dgm:pt>
    <dgm:pt modelId="{30A03BAB-82EB-E547-B8B6-C835652E3C11}" type="pres">
      <dgm:prSet presAssocID="{D3DCC12C-F23D-E94B-92F4-E5F4FE163DF1}" presName="dummy" presStyleCnt="0"/>
      <dgm:spPr/>
    </dgm:pt>
    <dgm:pt modelId="{F21152AA-5A2F-6643-97FF-41951B6459B7}" type="pres">
      <dgm:prSet presAssocID="{E89AB558-305C-A74F-B83F-E75CD7B2B4E3}" presName="sibTrans" presStyleLbl="sibTrans2D1" presStyleIdx="5" presStyleCnt="6"/>
      <dgm:spPr/>
    </dgm:pt>
  </dgm:ptLst>
  <dgm:cxnLst>
    <dgm:cxn modelId="{2C1E380F-A093-4047-A462-1B0D6C28A53D}" srcId="{ACD6AC6B-3FE5-A042-AB85-C41D52C525DF}" destId="{9980E39A-5F3A-AE4A-81D0-4CFF921B49E6}" srcOrd="3" destOrd="0" parTransId="{36CC7F15-C861-604F-AC54-5C8FD7CCC663}" sibTransId="{B347574D-8EF0-E849-904B-9884433CCC9F}"/>
    <dgm:cxn modelId="{2AD4EB1B-F95B-1945-AD26-D2AD01B5E1BD}" type="presOf" srcId="{A0C254D1-9E34-8D4E-8BE8-CC32E18E0BC8}" destId="{AB231D0D-9CEF-A040-9E94-C754BBB8138C}" srcOrd="0" destOrd="0" presId="urn:microsoft.com/office/officeart/2005/8/layout/radial6"/>
    <dgm:cxn modelId="{DA4FEB2B-A0C7-6F4C-B6B2-1DD11D8AF678}" type="presOf" srcId="{6389C38E-004D-7A42-A42A-F5F9F22E4E99}" destId="{170D8D19-4ACE-7A4F-B258-CD9C350FD0D0}" srcOrd="0" destOrd="0" presId="urn:microsoft.com/office/officeart/2005/8/layout/radial6"/>
    <dgm:cxn modelId="{140AFA38-83D6-9C4F-B969-566CB4707597}" type="presOf" srcId="{D3DCC12C-F23D-E94B-92F4-E5F4FE163DF1}" destId="{84C85801-AEBB-E548-8444-E97E939DBE9B}" srcOrd="0" destOrd="0" presId="urn:microsoft.com/office/officeart/2005/8/layout/radial6"/>
    <dgm:cxn modelId="{42F78139-B44D-BB49-BEE2-F49BC974527D}" type="presOf" srcId="{4A55E0BB-1386-0F4B-AD4B-CF00C7B98B74}" destId="{1D4D4418-9680-2942-9D70-4AE534ABE9CF}" srcOrd="0" destOrd="0" presId="urn:microsoft.com/office/officeart/2005/8/layout/radial6"/>
    <dgm:cxn modelId="{83568339-E90B-264E-B637-DC0A685A00C4}" type="presOf" srcId="{9980E39A-5F3A-AE4A-81D0-4CFF921B49E6}" destId="{4847612A-3AC4-6847-9F54-B58083B2F56E}" srcOrd="0" destOrd="0" presId="urn:microsoft.com/office/officeart/2005/8/layout/radial6"/>
    <dgm:cxn modelId="{B1D8E862-2B44-294D-ACBE-D9F531EC6144}" type="presOf" srcId="{40106699-2F3A-CB47-8D8C-24B89E6FF816}" destId="{8779EC00-8982-6541-BCCE-8EF8FC247D05}" srcOrd="0" destOrd="0" presId="urn:microsoft.com/office/officeart/2005/8/layout/radial6"/>
    <dgm:cxn modelId="{C27F4B56-8D5A-D849-AA4B-B592F7393419}" srcId="{ACD6AC6B-3FE5-A042-AB85-C41D52C525DF}" destId="{E80B5B16-DAFD-6545-ADDF-D290C408339F}" srcOrd="0" destOrd="0" parTransId="{217774BF-6B8C-084E-BED2-74D313879E72}" sibTransId="{40106699-2F3A-CB47-8D8C-24B89E6FF816}"/>
    <dgm:cxn modelId="{AE523D78-B7B6-9644-8207-81B8739B037B}" srcId="{ACD6AC6B-3FE5-A042-AB85-C41D52C525DF}" destId="{D3DCC12C-F23D-E94B-92F4-E5F4FE163DF1}" srcOrd="5" destOrd="0" parTransId="{9A3944C5-21D6-EC40-A140-ED6142268102}" sibTransId="{E89AB558-305C-A74F-B83F-E75CD7B2B4E3}"/>
    <dgm:cxn modelId="{B0785778-F5B8-0240-9D8A-B47F4FA864DA}" srcId="{ACD6AC6B-3FE5-A042-AB85-C41D52C525DF}" destId="{A0C254D1-9E34-8D4E-8BE8-CC32E18E0BC8}" srcOrd="1" destOrd="0" parTransId="{3780B324-60C5-2140-9C2B-1C4CBBF32606}" sibTransId="{4A55E0BB-1386-0F4B-AD4B-CF00C7B98B74}"/>
    <dgm:cxn modelId="{E7F6B559-446F-1A4F-A085-33AA4E0F20B2}" type="presOf" srcId="{B7B1F71A-1EF3-3246-8F85-024CD807981A}" destId="{A58C4854-3A5A-B54A-8431-7529BF11B441}" srcOrd="0" destOrd="0" presId="urn:microsoft.com/office/officeart/2005/8/layout/radial6"/>
    <dgm:cxn modelId="{FFCB26A4-3A13-AE42-AA8C-4D0C56474832}" srcId="{4F70DCB3-E530-234B-82C4-AF3366D50A1B}" destId="{ACD6AC6B-3FE5-A042-AB85-C41D52C525DF}" srcOrd="0" destOrd="0" parTransId="{181E84D4-62EC-374D-B42C-8CB4554AB5E3}" sibTransId="{BAEEF8ED-1C6E-F84C-A384-3EE046DD5858}"/>
    <dgm:cxn modelId="{2860DFB7-D963-C345-B479-F0C2274FAF8C}" type="presOf" srcId="{E89AB558-305C-A74F-B83F-E75CD7B2B4E3}" destId="{F21152AA-5A2F-6643-97FF-41951B6459B7}" srcOrd="0" destOrd="0" presId="urn:microsoft.com/office/officeart/2005/8/layout/radial6"/>
    <dgm:cxn modelId="{799759C1-217E-374F-B960-19620005102F}" type="presOf" srcId="{74AE9660-8FE1-1C40-9AE5-5870E67E69A4}" destId="{1DB72B73-2BA5-6245-BBB5-D60B3117FB19}" srcOrd="0" destOrd="0" presId="urn:microsoft.com/office/officeart/2005/8/layout/radial6"/>
    <dgm:cxn modelId="{81DB1CD2-7314-6842-B149-419D0B502F61}" type="presOf" srcId="{ACD6AC6B-3FE5-A042-AB85-C41D52C525DF}" destId="{7B151971-6774-D645-B180-BA38F67DEA9E}" srcOrd="0" destOrd="0" presId="urn:microsoft.com/office/officeart/2005/8/layout/radial6"/>
    <dgm:cxn modelId="{086383DC-1A5E-F143-B48C-6A86221C4761}" type="presOf" srcId="{4F70DCB3-E530-234B-82C4-AF3366D50A1B}" destId="{7590ED79-C27F-6D45-A481-234C34B120A2}" srcOrd="0" destOrd="0" presId="urn:microsoft.com/office/officeart/2005/8/layout/radial6"/>
    <dgm:cxn modelId="{1092C7DE-7956-5940-AF34-2FB0363A00CC}" srcId="{ACD6AC6B-3FE5-A042-AB85-C41D52C525DF}" destId="{B7B1F71A-1EF3-3246-8F85-024CD807981A}" srcOrd="4" destOrd="0" parTransId="{A2D2D03C-B1E3-954C-9CEE-7CF1D5B1D204}" sibTransId="{74AE9660-8FE1-1C40-9AE5-5870E67E69A4}"/>
    <dgm:cxn modelId="{B3FE52E0-BA94-1C48-BC44-DC1B7A3561CE}" type="presOf" srcId="{132C27AB-F8CE-0045-85C5-1C20C776CF3F}" destId="{3E0A13F8-77A9-324D-8FAF-C64150CB1A10}" srcOrd="0" destOrd="0" presId="urn:microsoft.com/office/officeart/2005/8/layout/radial6"/>
    <dgm:cxn modelId="{A66377E0-7962-BD42-B447-AED13C73EA93}" type="presOf" srcId="{B347574D-8EF0-E849-904B-9884433CCC9F}" destId="{5661F74F-D40B-7D46-BCB0-47F76DE2BAEA}" srcOrd="0" destOrd="0" presId="urn:microsoft.com/office/officeart/2005/8/layout/radial6"/>
    <dgm:cxn modelId="{A3D06FF5-148B-604D-9107-BA487390ABCA}" type="presOf" srcId="{E80B5B16-DAFD-6545-ADDF-D290C408339F}" destId="{2E20F63E-D9B7-3E4E-AAD5-D5C21D2280DB}" srcOrd="0" destOrd="0" presId="urn:microsoft.com/office/officeart/2005/8/layout/radial6"/>
    <dgm:cxn modelId="{B218ABF8-832E-CA49-935D-1BF99CE03D9A}" srcId="{ACD6AC6B-3FE5-A042-AB85-C41D52C525DF}" destId="{132C27AB-F8CE-0045-85C5-1C20C776CF3F}" srcOrd="2" destOrd="0" parTransId="{7247C9D7-534A-054E-9373-3576FC87953F}" sibTransId="{6389C38E-004D-7A42-A42A-F5F9F22E4E99}"/>
    <dgm:cxn modelId="{B9413026-4264-A242-A66F-E5B54687F27A}" type="presParOf" srcId="{7590ED79-C27F-6D45-A481-234C34B120A2}" destId="{7B151971-6774-D645-B180-BA38F67DEA9E}" srcOrd="0" destOrd="0" presId="urn:microsoft.com/office/officeart/2005/8/layout/radial6"/>
    <dgm:cxn modelId="{4FAD82F5-8939-5740-8B28-B2E828A2898B}" type="presParOf" srcId="{7590ED79-C27F-6D45-A481-234C34B120A2}" destId="{2E20F63E-D9B7-3E4E-AAD5-D5C21D2280DB}" srcOrd="1" destOrd="0" presId="urn:microsoft.com/office/officeart/2005/8/layout/radial6"/>
    <dgm:cxn modelId="{36ACF227-A0E8-104A-9F97-B20CED14FAA6}" type="presParOf" srcId="{7590ED79-C27F-6D45-A481-234C34B120A2}" destId="{60017518-49EA-284A-8728-BC86FCC0ADBD}" srcOrd="2" destOrd="0" presId="urn:microsoft.com/office/officeart/2005/8/layout/radial6"/>
    <dgm:cxn modelId="{82957CB1-273E-E841-A4D9-AF60CE20DDB6}" type="presParOf" srcId="{7590ED79-C27F-6D45-A481-234C34B120A2}" destId="{8779EC00-8982-6541-BCCE-8EF8FC247D05}" srcOrd="3" destOrd="0" presId="urn:microsoft.com/office/officeart/2005/8/layout/radial6"/>
    <dgm:cxn modelId="{C70B001C-0B5A-8143-8B93-1FDE6BB460AD}" type="presParOf" srcId="{7590ED79-C27F-6D45-A481-234C34B120A2}" destId="{AB231D0D-9CEF-A040-9E94-C754BBB8138C}" srcOrd="4" destOrd="0" presId="urn:microsoft.com/office/officeart/2005/8/layout/radial6"/>
    <dgm:cxn modelId="{A153E8A9-DACF-634A-BCBC-0578CF58197E}" type="presParOf" srcId="{7590ED79-C27F-6D45-A481-234C34B120A2}" destId="{42D1B077-AD9C-C444-87D7-BC382CC70EDB}" srcOrd="5" destOrd="0" presId="urn:microsoft.com/office/officeart/2005/8/layout/radial6"/>
    <dgm:cxn modelId="{1E207A03-D500-CD40-A4FB-E9508653C4ED}" type="presParOf" srcId="{7590ED79-C27F-6D45-A481-234C34B120A2}" destId="{1D4D4418-9680-2942-9D70-4AE534ABE9CF}" srcOrd="6" destOrd="0" presId="urn:microsoft.com/office/officeart/2005/8/layout/radial6"/>
    <dgm:cxn modelId="{3EAE4AF2-BCC9-5F4B-B64A-81F409A1A80E}" type="presParOf" srcId="{7590ED79-C27F-6D45-A481-234C34B120A2}" destId="{3E0A13F8-77A9-324D-8FAF-C64150CB1A10}" srcOrd="7" destOrd="0" presId="urn:microsoft.com/office/officeart/2005/8/layout/radial6"/>
    <dgm:cxn modelId="{BEABBE65-75F2-B54A-BAC7-01C3348D1DD5}" type="presParOf" srcId="{7590ED79-C27F-6D45-A481-234C34B120A2}" destId="{439DE7E0-BB9A-3547-9F31-D26CDBEB8F90}" srcOrd="8" destOrd="0" presId="urn:microsoft.com/office/officeart/2005/8/layout/radial6"/>
    <dgm:cxn modelId="{C4C84FA0-D473-034E-AC7F-C75C4496E7C8}" type="presParOf" srcId="{7590ED79-C27F-6D45-A481-234C34B120A2}" destId="{170D8D19-4ACE-7A4F-B258-CD9C350FD0D0}" srcOrd="9" destOrd="0" presId="urn:microsoft.com/office/officeart/2005/8/layout/radial6"/>
    <dgm:cxn modelId="{2A6EBD88-475D-494A-8D0E-E028622F970D}" type="presParOf" srcId="{7590ED79-C27F-6D45-A481-234C34B120A2}" destId="{4847612A-3AC4-6847-9F54-B58083B2F56E}" srcOrd="10" destOrd="0" presId="urn:microsoft.com/office/officeart/2005/8/layout/radial6"/>
    <dgm:cxn modelId="{82624D87-0D95-EE40-85CC-30F8BCB577CD}" type="presParOf" srcId="{7590ED79-C27F-6D45-A481-234C34B120A2}" destId="{7A446D5B-7ED6-014D-84CB-9EEAF9761BBE}" srcOrd="11" destOrd="0" presId="urn:microsoft.com/office/officeart/2005/8/layout/radial6"/>
    <dgm:cxn modelId="{2DC5DFAC-9BD2-6C4A-8466-2B7A495B381F}" type="presParOf" srcId="{7590ED79-C27F-6D45-A481-234C34B120A2}" destId="{5661F74F-D40B-7D46-BCB0-47F76DE2BAEA}" srcOrd="12" destOrd="0" presId="urn:microsoft.com/office/officeart/2005/8/layout/radial6"/>
    <dgm:cxn modelId="{35D14AE4-8E05-4D41-B012-5DA34ED7AE39}" type="presParOf" srcId="{7590ED79-C27F-6D45-A481-234C34B120A2}" destId="{A58C4854-3A5A-B54A-8431-7529BF11B441}" srcOrd="13" destOrd="0" presId="urn:microsoft.com/office/officeart/2005/8/layout/radial6"/>
    <dgm:cxn modelId="{D32783CB-E3A8-584F-8A51-8D5C029C018B}" type="presParOf" srcId="{7590ED79-C27F-6D45-A481-234C34B120A2}" destId="{9E4E4E7E-D4C3-314A-BCFD-DF6A52BF27B4}" srcOrd="14" destOrd="0" presId="urn:microsoft.com/office/officeart/2005/8/layout/radial6"/>
    <dgm:cxn modelId="{80AFB167-9D2A-DF4C-BBF7-80BB33FD1CBB}" type="presParOf" srcId="{7590ED79-C27F-6D45-A481-234C34B120A2}" destId="{1DB72B73-2BA5-6245-BBB5-D60B3117FB19}" srcOrd="15" destOrd="0" presId="urn:microsoft.com/office/officeart/2005/8/layout/radial6"/>
    <dgm:cxn modelId="{BF2BDB5F-6646-A24B-AA14-175A5A6B77A2}" type="presParOf" srcId="{7590ED79-C27F-6D45-A481-234C34B120A2}" destId="{84C85801-AEBB-E548-8444-E97E939DBE9B}" srcOrd="16" destOrd="0" presId="urn:microsoft.com/office/officeart/2005/8/layout/radial6"/>
    <dgm:cxn modelId="{73B4FC0A-2C21-4D48-A8EC-659526530D66}" type="presParOf" srcId="{7590ED79-C27F-6D45-A481-234C34B120A2}" destId="{30A03BAB-82EB-E547-B8B6-C835652E3C11}" srcOrd="17" destOrd="0" presId="urn:microsoft.com/office/officeart/2005/8/layout/radial6"/>
    <dgm:cxn modelId="{D353A682-ABA7-2247-B5BE-5FD5E9D92A7F}" type="presParOf" srcId="{7590ED79-C27F-6D45-A481-234C34B120A2}" destId="{F21152AA-5A2F-6643-97FF-41951B6459B7}"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152AA-5A2F-6643-97FF-41951B6459B7}">
      <dsp:nvSpPr>
        <dsp:cNvPr id="0" name=""/>
        <dsp:cNvSpPr/>
      </dsp:nvSpPr>
      <dsp:spPr>
        <a:xfrm>
          <a:off x="2106500" y="452604"/>
          <a:ext cx="3101128" cy="3101128"/>
        </a:xfrm>
        <a:prstGeom prst="blockArc">
          <a:avLst>
            <a:gd name="adj1" fmla="val 12600000"/>
            <a:gd name="adj2" fmla="val 162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DB72B73-2BA5-6245-BBB5-D60B3117FB19}">
      <dsp:nvSpPr>
        <dsp:cNvPr id="0" name=""/>
        <dsp:cNvSpPr/>
      </dsp:nvSpPr>
      <dsp:spPr>
        <a:xfrm>
          <a:off x="2106500" y="452604"/>
          <a:ext cx="3101128" cy="3101128"/>
        </a:xfrm>
        <a:prstGeom prst="blockArc">
          <a:avLst>
            <a:gd name="adj1" fmla="val 9000000"/>
            <a:gd name="adj2" fmla="val 126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5661F74F-D40B-7D46-BCB0-47F76DE2BAEA}">
      <dsp:nvSpPr>
        <dsp:cNvPr id="0" name=""/>
        <dsp:cNvSpPr/>
      </dsp:nvSpPr>
      <dsp:spPr>
        <a:xfrm>
          <a:off x="2106500" y="452604"/>
          <a:ext cx="3101128" cy="3101128"/>
        </a:xfrm>
        <a:prstGeom prst="blockArc">
          <a:avLst>
            <a:gd name="adj1" fmla="val 5400000"/>
            <a:gd name="adj2" fmla="val 90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70D8D19-4ACE-7A4F-B258-CD9C350FD0D0}">
      <dsp:nvSpPr>
        <dsp:cNvPr id="0" name=""/>
        <dsp:cNvSpPr/>
      </dsp:nvSpPr>
      <dsp:spPr>
        <a:xfrm>
          <a:off x="2106500" y="452604"/>
          <a:ext cx="3101128" cy="3101128"/>
        </a:xfrm>
        <a:prstGeom prst="blockArc">
          <a:avLst>
            <a:gd name="adj1" fmla="val 1800000"/>
            <a:gd name="adj2" fmla="val 54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1D4D4418-9680-2942-9D70-4AE534ABE9CF}">
      <dsp:nvSpPr>
        <dsp:cNvPr id="0" name=""/>
        <dsp:cNvSpPr/>
      </dsp:nvSpPr>
      <dsp:spPr>
        <a:xfrm>
          <a:off x="2106500" y="452604"/>
          <a:ext cx="3101128" cy="3101128"/>
        </a:xfrm>
        <a:prstGeom prst="blockArc">
          <a:avLst>
            <a:gd name="adj1" fmla="val 19800000"/>
            <a:gd name="adj2" fmla="val 18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779EC00-8982-6541-BCCE-8EF8FC247D05}">
      <dsp:nvSpPr>
        <dsp:cNvPr id="0" name=""/>
        <dsp:cNvSpPr/>
      </dsp:nvSpPr>
      <dsp:spPr>
        <a:xfrm>
          <a:off x="2106500" y="452604"/>
          <a:ext cx="3101128" cy="3101128"/>
        </a:xfrm>
        <a:prstGeom prst="blockArc">
          <a:avLst>
            <a:gd name="adj1" fmla="val 16200000"/>
            <a:gd name="adj2" fmla="val 19800000"/>
            <a:gd name="adj3" fmla="val 4516"/>
          </a:avLst>
        </a:prstGeom>
        <a:solidFill>
          <a:srgbClr val="0B6DFE">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B151971-6774-D645-B180-BA38F67DEA9E}">
      <dsp:nvSpPr>
        <dsp:cNvPr id="0" name=""/>
        <dsp:cNvSpPr/>
      </dsp:nvSpPr>
      <dsp:spPr>
        <a:xfrm>
          <a:off x="2962436" y="1308540"/>
          <a:ext cx="1389256" cy="1389256"/>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FFFFFF"/>
              </a:solidFill>
              <a:latin typeface="Arial"/>
              <a:ea typeface="黑体" panose="02010609060101010101" pitchFamily="49" charset="-122"/>
              <a:cs typeface="+mn-cs"/>
            </a:rPr>
            <a:t>数据库开发平台</a:t>
          </a:r>
        </a:p>
      </dsp:txBody>
      <dsp:txXfrm>
        <a:off x="3165888" y="1511992"/>
        <a:ext cx="982352" cy="982352"/>
      </dsp:txXfrm>
    </dsp:sp>
    <dsp:sp modelId="{2E20F63E-D9B7-3E4E-AAD5-D5C21D2280DB}">
      <dsp:nvSpPr>
        <dsp:cNvPr id="0" name=""/>
        <dsp:cNvSpPr/>
      </dsp:nvSpPr>
      <dsp:spPr>
        <a:xfrm>
          <a:off x="3170825" y="1374"/>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企业级特性分区支持</a:t>
          </a:r>
        </a:p>
      </dsp:txBody>
      <dsp:txXfrm>
        <a:off x="3313241" y="143790"/>
        <a:ext cx="687647" cy="687647"/>
      </dsp:txXfrm>
    </dsp:sp>
    <dsp:sp modelId="{AB231D0D-9CEF-A040-9E94-C754BBB8138C}">
      <dsp:nvSpPr>
        <dsp:cNvPr id="0" name=""/>
        <dsp:cNvSpPr/>
      </dsp:nvSpPr>
      <dsp:spPr>
        <a:xfrm>
          <a:off x="4483334" y="759151"/>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数据库对象可视化管理</a:t>
          </a:r>
        </a:p>
      </dsp:txBody>
      <dsp:txXfrm>
        <a:off x="4625750" y="901567"/>
        <a:ext cx="687647" cy="687647"/>
      </dsp:txXfrm>
    </dsp:sp>
    <dsp:sp modelId="{3E0A13F8-77A9-324D-8FAF-C64150CB1A10}">
      <dsp:nvSpPr>
        <dsp:cNvPr id="0" name=""/>
        <dsp:cNvSpPr/>
      </dsp:nvSpPr>
      <dsp:spPr>
        <a:xfrm>
          <a:off x="4483334" y="2274706"/>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资源性能查看</a:t>
          </a:r>
        </a:p>
      </dsp:txBody>
      <dsp:txXfrm>
        <a:off x="4625750" y="2417122"/>
        <a:ext cx="687647" cy="687647"/>
      </dsp:txXfrm>
    </dsp:sp>
    <dsp:sp modelId="{4847612A-3AC4-6847-9F54-B58083B2F56E}">
      <dsp:nvSpPr>
        <dsp:cNvPr id="0" name=""/>
        <dsp:cNvSpPr/>
      </dsp:nvSpPr>
      <dsp:spPr>
        <a:xfrm>
          <a:off x="3170825" y="3032483"/>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数据库变量编辑支持</a:t>
          </a:r>
        </a:p>
      </dsp:txBody>
      <dsp:txXfrm>
        <a:off x="3313241" y="3174899"/>
        <a:ext cx="687647" cy="687647"/>
      </dsp:txXfrm>
    </dsp:sp>
    <dsp:sp modelId="{A58C4854-3A5A-B54A-8431-7529BF11B441}">
      <dsp:nvSpPr>
        <dsp:cNvPr id="0" name=""/>
        <dsp:cNvSpPr/>
      </dsp:nvSpPr>
      <dsp:spPr>
        <a:xfrm>
          <a:off x="1858316" y="2274706"/>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健全的控制台服务</a:t>
          </a:r>
        </a:p>
      </dsp:txBody>
      <dsp:txXfrm>
        <a:off x="2000732" y="2417122"/>
        <a:ext cx="687647" cy="687647"/>
      </dsp:txXfrm>
    </dsp:sp>
    <dsp:sp modelId="{84C85801-AEBB-E548-8444-E97E939DBE9B}">
      <dsp:nvSpPr>
        <dsp:cNvPr id="0" name=""/>
        <dsp:cNvSpPr/>
      </dsp:nvSpPr>
      <dsp:spPr>
        <a:xfrm>
          <a:off x="1858316" y="759151"/>
          <a:ext cx="972479" cy="972479"/>
        </a:xfrm>
        <a:prstGeom prst="ellipse">
          <a:avLst/>
        </a:prstGeom>
        <a:solidFill>
          <a:srgbClr val="0B6DF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FFFFFF"/>
              </a:solidFill>
              <a:latin typeface="Arial"/>
              <a:ea typeface="黑体" panose="02010609060101010101" pitchFamily="49" charset="-122"/>
              <a:cs typeface="+mn-cs"/>
            </a:rPr>
            <a:t>数据导入导出支持</a:t>
          </a:r>
        </a:p>
      </dsp:txBody>
      <dsp:txXfrm>
        <a:off x="2000732" y="901567"/>
        <a:ext cx="687647" cy="68764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DC0797E-5793-DE48-889A-86B95F6602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963D1AA5-001C-8B47-A57C-A1510F6757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12FC44-4433-3947-9D6C-12770EFB5979}" type="datetimeFigureOut">
              <a:rPr kumimoji="1" lang="zh-CN" altLang="en-US" smtClean="0"/>
              <a:t>2023/12/27</a:t>
            </a:fld>
            <a:endParaRPr kumimoji="1" lang="zh-CN" altLang="en-US"/>
          </a:p>
        </p:txBody>
      </p:sp>
      <p:sp>
        <p:nvSpPr>
          <p:cNvPr id="4" name="页脚占位符 3">
            <a:extLst>
              <a:ext uri="{FF2B5EF4-FFF2-40B4-BE49-F238E27FC236}">
                <a16:creationId xmlns:a16="http://schemas.microsoft.com/office/drawing/2014/main" id="{D7E6DAB0-2A6F-BA4E-89B9-540803642C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2A8F0928-0161-2043-84C8-75FA3277EE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92435C-30A1-D043-B4FE-DE358791013B}" type="slidenum">
              <a:rPr kumimoji="1" lang="zh-CN" altLang="en-US" smtClean="0"/>
              <a:t>‹#›</a:t>
            </a:fld>
            <a:endParaRPr kumimoji="1" lang="zh-CN" altLang="en-US"/>
          </a:p>
        </p:txBody>
      </p:sp>
    </p:spTree>
    <p:extLst>
      <p:ext uri="{BB962C8B-B14F-4D97-AF65-F5344CB8AC3E}">
        <p14:creationId xmlns:p14="http://schemas.microsoft.com/office/powerpoint/2010/main" val="1307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5184A-641B-F641-8A3B-562E9AD2A57C}" type="datetimeFigureOut">
              <a:rPr kumimoji="1" lang="zh-CN" altLang="en-US" smtClean="0"/>
              <a:t>2023/12/27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F1584-614D-C34D-A000-A127636D36DB}" type="slidenum">
              <a:rPr kumimoji="1" lang="zh-CN" altLang="en-US" smtClean="0"/>
              <a:t>‹#›</a:t>
            </a:fld>
            <a:endParaRPr kumimoji="1" lang="zh-CN" altLang="en-US"/>
          </a:p>
        </p:txBody>
      </p:sp>
    </p:spTree>
    <p:extLst>
      <p:ext uri="{BB962C8B-B14F-4D97-AF65-F5344CB8AC3E}">
        <p14:creationId xmlns:p14="http://schemas.microsoft.com/office/powerpoint/2010/main" val="69500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a:t>
            </a:fld>
            <a:endParaRPr lang="fi-FI" altLang="zh-CN"/>
          </a:p>
        </p:txBody>
      </p:sp>
    </p:spTree>
    <p:extLst>
      <p:ext uri="{BB962C8B-B14F-4D97-AF65-F5344CB8AC3E}">
        <p14:creationId xmlns:p14="http://schemas.microsoft.com/office/powerpoint/2010/main" val="376868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OceanBase</a:t>
            </a:r>
            <a:r>
              <a:rPr kumimoji="1" lang="zh-CN" altLang="en-US" dirty="0"/>
              <a:t>应用到外部客户之前，已经在阿里及蚂蚁内部，广泛应用到阿里和蚂蚁集团的多个核心系统。</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首先是支付宝核心交易，支付宝最常用的模块，如交易，支付，积分等业务的核心链路都运行在</a:t>
            </a:r>
            <a:r>
              <a:rPr kumimoji="1" lang="en-US" altLang="zh-CN" dirty="0" err="1"/>
              <a:t>OceanBase</a:t>
            </a:r>
            <a:r>
              <a:rPr kumimoji="1" lang="zh-CN" altLang="en-US" dirty="0"/>
              <a:t>上，日常每秒都有上万笔交易，双十一期间，每秒可以达到几十万笔交易。支付宝是典型的在线</a:t>
            </a:r>
            <a:r>
              <a:rPr kumimoji="1" lang="en-US" altLang="zh-CN" dirty="0"/>
              <a:t>OLTP</a:t>
            </a:r>
            <a:r>
              <a:rPr kumimoji="1" lang="zh-CN" altLang="en-US" dirty="0"/>
              <a:t>数据库场景，支付宝对</a:t>
            </a:r>
            <a:r>
              <a:rPr kumimoji="1" lang="en-US" altLang="zh-CN" dirty="0" err="1"/>
              <a:t>OceanBase</a:t>
            </a:r>
            <a:r>
              <a:rPr kumimoji="1" lang="zh-CN" altLang="en-US" dirty="0"/>
              <a:t>所有核心特性进行了验证，包括响应时间、处理速度、事务的完整性、并发量等，将</a:t>
            </a:r>
            <a:r>
              <a:rPr kumimoji="1" lang="en-US" altLang="zh-CN" dirty="0" err="1"/>
              <a:t>OceanBase</a:t>
            </a:r>
            <a:r>
              <a:rPr kumimoji="1" lang="zh-CN" altLang="en-US" dirty="0"/>
              <a:t>真正打磨成了金融级数据库。从产品成熟度上来讲，证明了</a:t>
            </a:r>
            <a:r>
              <a:rPr kumimoji="1" lang="en-US" altLang="zh-CN" dirty="0" err="1"/>
              <a:t>OceanBase</a:t>
            </a:r>
            <a:r>
              <a:rPr kumimoji="1" lang="zh-CN" altLang="en-US" dirty="0"/>
              <a:t>能够承担金融机构在线交易的场景。国内其他的数据库产品很少有机会能够在这么大的场景下，进行实实在在的打磨。</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lang="zh-CN" altLang="zh-CN" sz="1200" kern="1200" dirty="0">
                <a:solidFill>
                  <a:schemeClr val="tx1"/>
                </a:solidFill>
                <a:effectLst/>
                <a:latin typeface="+mn-lt"/>
                <a:ea typeface="+mn-ea"/>
                <a:cs typeface="+mn-cs"/>
              </a:rPr>
              <a:t>“收藏夹”是典型的“写少读多”场景（一次写入、多次读取），峰值的数据读取请求量达到数百万次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秒；而且，由于淘宝巨大的活跃用户体量，这些读请求要访问</a:t>
            </a:r>
            <a:r>
              <a:rPr lang="zh-CN" altLang="en-US" sz="1200" kern="1200" dirty="0">
                <a:solidFill>
                  <a:schemeClr val="tx1"/>
                </a:solidFill>
                <a:effectLst/>
                <a:latin typeface="+mn-lt"/>
                <a:ea typeface="+mn-ea"/>
                <a:cs typeface="+mn-cs"/>
              </a:rPr>
              <a:t>几个</a:t>
            </a:r>
            <a:r>
              <a:rPr lang="zh-CN" altLang="zh-CN" sz="1200" kern="1200" dirty="0">
                <a:solidFill>
                  <a:schemeClr val="tx1"/>
                </a:solidFill>
                <a:effectLst/>
                <a:latin typeface="+mn-lt"/>
                <a:ea typeface="+mn-ea"/>
                <a:cs typeface="+mn-cs"/>
              </a:rPr>
              <a:t>数据量很大的表才能拿到所需数据，其中最大的表保存了数千亿条记录。</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数据库借助完备的分布式事务能力</a:t>
            </a:r>
            <a:r>
              <a:rPr lang="zh-CN" altLang="en-US" sz="1200" kern="1200" dirty="0">
                <a:solidFill>
                  <a:schemeClr val="tx1"/>
                </a:solidFill>
                <a:effectLst/>
                <a:latin typeface="+mn-lt"/>
                <a:ea typeface="+mn-ea"/>
                <a:cs typeface="+mn-cs"/>
              </a:rPr>
              <a:t>、完</a:t>
            </a:r>
            <a:r>
              <a:rPr lang="zh-CN" altLang="zh-CN" sz="1200" kern="1200" dirty="0">
                <a:solidFill>
                  <a:schemeClr val="tx1"/>
                </a:solidFill>
                <a:effectLst/>
                <a:latin typeface="+mn-lt"/>
                <a:ea typeface="+mn-ea"/>
                <a:cs typeface="+mn-cs"/>
              </a:rPr>
              <a:t>备的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引擎、优异的性能以及线性水平扩展等能力，很好地解决了海量数据下的在线、高并发、低延时查询</a:t>
            </a:r>
            <a:r>
              <a:rPr lang="zh-CN" altLang="en-US" sz="1200" kern="1200" dirty="0">
                <a:solidFill>
                  <a:schemeClr val="tx1"/>
                </a:solidFill>
                <a:effectLst/>
                <a:latin typeface="+mn-lt"/>
                <a:ea typeface="+mn-ea"/>
                <a:cs typeface="+mn-cs"/>
              </a:rPr>
              <a:t>等等需求</a:t>
            </a:r>
            <a:r>
              <a:rPr lang="zh-CN" altLang="zh-CN" sz="1200" kern="1200" dirty="0">
                <a:solidFill>
                  <a:schemeClr val="tx1"/>
                </a:solidFill>
                <a:effectLst/>
                <a:latin typeface="+mn-lt"/>
                <a:ea typeface="+mn-ea"/>
                <a:cs typeface="+mn-cs"/>
              </a:rPr>
              <a:t>，为数亿淘宝用户提供了良好的使用体验。</a:t>
            </a:r>
            <a:r>
              <a:rPr lang="zh-CN" altLang="zh-CN" dirty="0">
                <a:effectLst/>
              </a:rPr>
              <a:t>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网商银行虽然不是传统意义的银行，没有个人存款的卡或者存折，但它是真正的商业银行。网商银行，创建伊始，就采用了</a:t>
            </a:r>
            <a:r>
              <a:rPr kumimoji="1" lang="en-US" altLang="zh-CN" dirty="0" err="1"/>
              <a:t>OceanBase</a:t>
            </a:r>
            <a:r>
              <a:rPr kumimoji="1" lang="zh-CN" altLang="en-US" dirty="0"/>
              <a:t>承载其所有业务流量，因此</a:t>
            </a:r>
            <a:r>
              <a:rPr kumimoji="1" lang="en-US" altLang="zh-CN" dirty="0" err="1"/>
              <a:t>OceanBase</a:t>
            </a:r>
            <a:r>
              <a:rPr kumimoji="1" lang="zh-CN" altLang="en-US" dirty="0"/>
              <a:t>承担了网商银行所有的数字资产。网商银行创新的采用三地五中心方案，无论服务器故障、机房故障还是城市灾难，都可以实现</a:t>
            </a:r>
            <a:r>
              <a:rPr kumimoji="1" lang="en-US" altLang="zh-CN" dirty="0"/>
              <a:t>RPO=0</a:t>
            </a:r>
            <a:r>
              <a:rPr kumimoji="1" lang="zh-CN" altLang="en-US" dirty="0"/>
              <a:t>，</a:t>
            </a:r>
            <a:r>
              <a:rPr kumimoji="1" lang="en-US" altLang="zh-CN" dirty="0"/>
              <a:t>RTO&lt;30</a:t>
            </a:r>
            <a:r>
              <a:rPr kumimoji="1" lang="zh-CN" altLang="en-US" dirty="0"/>
              <a:t>秒的高可用性。证明了</a:t>
            </a:r>
            <a:r>
              <a:rPr kumimoji="1" lang="en-US" altLang="zh-CN" dirty="0" err="1"/>
              <a:t>oceanbase</a:t>
            </a:r>
            <a:r>
              <a:rPr kumimoji="1" lang="zh-CN" altLang="en-US" dirty="0"/>
              <a:t>能够提供最高等级的容灾方案，能够承载银行核心系统。</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Paytm</a:t>
            </a:r>
            <a:r>
              <a:rPr kumimoji="1" lang="zh-CN" altLang="en-US" dirty="0"/>
              <a:t>，印度的支付宝。</a:t>
            </a:r>
            <a:r>
              <a:rPr kumimoji="1" lang="en-US" altLang="zh-CN" dirty="0"/>
              <a:t>Paytm</a:t>
            </a:r>
            <a:r>
              <a:rPr kumimoji="1" lang="zh-CN" altLang="en-US" dirty="0"/>
              <a:t>主站核心数据库采用</a:t>
            </a:r>
            <a:r>
              <a:rPr kumimoji="1" lang="en-US" altLang="zh-CN" dirty="0" err="1"/>
              <a:t>OceanBase</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13</a:t>
            </a:fld>
            <a:endParaRPr kumimoji="1" lang="zh-CN" altLang="en-US"/>
          </a:p>
        </p:txBody>
      </p:sp>
    </p:spTree>
    <p:extLst>
      <p:ext uri="{BB962C8B-B14F-4D97-AF65-F5344CB8AC3E}">
        <p14:creationId xmlns:p14="http://schemas.microsoft.com/office/powerpoint/2010/main" val="574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内部打磨成熟后，</a:t>
            </a:r>
            <a:r>
              <a:rPr kumimoji="1" lang="en-US" altLang="zh-CN" dirty="0" err="1"/>
              <a:t>OceanBase</a:t>
            </a:r>
            <a:r>
              <a:rPr kumimoji="1" lang="zh-CN" altLang="en-US" dirty="0"/>
              <a:t>从</a:t>
            </a:r>
            <a:r>
              <a:rPr kumimoji="1" lang="en-US" altLang="zh-CN" dirty="0"/>
              <a:t>17</a:t>
            </a:r>
            <a:r>
              <a:rPr kumimoji="1" lang="zh-CN" altLang="en-US" dirty="0"/>
              <a:t>年初开始进行外部拓展，越来越多的金融企业选择</a:t>
            </a:r>
            <a:r>
              <a:rPr kumimoji="1" lang="en-US" altLang="zh-CN" dirty="0" err="1"/>
              <a:t>OceanBase</a:t>
            </a:r>
            <a:r>
              <a:rPr kumimoji="1" lang="zh-CN" altLang="en-US" dirty="0"/>
              <a:t>数据库，主要是应用到互联网交易业务和互联网核心系统中。</a:t>
            </a:r>
            <a:endParaRPr kumimoji="1" lang="en-US" altLang="zh-CN" dirty="0"/>
          </a:p>
          <a:p>
            <a:endParaRPr kumimoji="1" lang="en-US" altLang="zh-CN" dirty="0"/>
          </a:p>
          <a:p>
            <a:r>
              <a:rPr kumimoji="1" lang="zh-CN" altLang="en-US" dirty="0"/>
              <a:t>同时，在国产化趋势下，越来越多的政府、金融、电信机构都有去</a:t>
            </a:r>
            <a:r>
              <a:rPr kumimoji="1" lang="en-US" altLang="zh-CN" dirty="0"/>
              <a:t>IOE</a:t>
            </a:r>
            <a:r>
              <a:rPr kumimoji="1" lang="zh-CN" altLang="en-US" dirty="0"/>
              <a:t>的意愿，将主机下移，西安银行、招商证券等企业已经使用</a:t>
            </a:r>
            <a:r>
              <a:rPr kumimoji="1" lang="en-US" altLang="zh-CN" dirty="0" err="1"/>
              <a:t>OceanBase</a:t>
            </a:r>
            <a:r>
              <a:rPr kumimoji="1" lang="zh-CN" altLang="en-US" dirty="0"/>
              <a:t>成功替换了</a:t>
            </a:r>
            <a:r>
              <a:rPr kumimoji="1" lang="en-US" altLang="zh-CN" dirty="0"/>
              <a:t>Oracle</a:t>
            </a:r>
            <a:r>
              <a:rPr kumimoji="1" lang="zh-CN" altLang="en-US" dirty="0"/>
              <a:t>。</a:t>
            </a:r>
            <a:endParaRPr kumimoji="1" lang="en-US" altLang="zh-CN" dirty="0"/>
          </a:p>
          <a:p>
            <a:endParaRPr kumimoji="1" lang="en-US" altLang="zh-CN" dirty="0"/>
          </a:p>
          <a:p>
            <a:r>
              <a:rPr kumimoji="1" lang="zh-CN" altLang="en-US" dirty="0"/>
              <a:t>去</a:t>
            </a:r>
            <a:r>
              <a:rPr kumimoji="1" lang="en-US" altLang="zh-CN" dirty="0"/>
              <a:t>IOE</a:t>
            </a:r>
            <a:r>
              <a:rPr kumimoji="1" lang="zh-CN" altLang="en-US" dirty="0"/>
              <a:t>：去掉</a:t>
            </a:r>
            <a:r>
              <a:rPr kumimoji="1" lang="en-US" altLang="zh-CN" dirty="0"/>
              <a:t>IBM</a:t>
            </a:r>
            <a:r>
              <a:rPr kumimoji="1" lang="zh-CN" altLang="en-US" dirty="0"/>
              <a:t>的小型机、</a:t>
            </a:r>
            <a:r>
              <a:rPr kumimoji="1" lang="en-US" altLang="zh-CN" dirty="0"/>
              <a:t>Oracle</a:t>
            </a:r>
            <a:r>
              <a:rPr kumimoji="1" lang="zh-CN" altLang="en-US" dirty="0"/>
              <a:t>数据库、</a:t>
            </a:r>
            <a:r>
              <a:rPr kumimoji="1" lang="en-US" altLang="zh-CN" dirty="0"/>
              <a:t>EMC</a:t>
            </a:r>
            <a:r>
              <a:rPr kumimoji="1" lang="zh-CN" altLang="en-US" dirty="0"/>
              <a:t>存储设备</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14</a:t>
            </a:fld>
            <a:endParaRPr kumimoji="1" lang="zh-CN" altLang="en-US"/>
          </a:p>
        </p:txBody>
      </p:sp>
    </p:spTree>
    <p:extLst>
      <p:ext uri="{BB962C8B-B14F-4D97-AF65-F5344CB8AC3E}">
        <p14:creationId xmlns:p14="http://schemas.microsoft.com/office/powerpoint/2010/main" val="1667313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我们先从整体上看下</a:t>
            </a:r>
            <a:r>
              <a:rPr kumimoji="1" lang="en-US" altLang="zh-CN" dirty="0" err="1"/>
              <a:t>OceanBase</a:t>
            </a:r>
            <a:r>
              <a:rPr kumimoji="1" lang="zh-CN" altLang="en-US" dirty="0"/>
              <a:t>产品家族主要有以下几个产品</a:t>
            </a:r>
            <a:endParaRPr kumimoji="1" lang="en-US" altLang="zh-CN" dirty="0"/>
          </a:p>
          <a:p>
            <a:endParaRPr kumimoji="1" lang="en-US" altLang="zh-CN" dirty="0"/>
          </a:p>
          <a:p>
            <a:r>
              <a:rPr kumimoji="1" lang="zh-CN" altLang="en-US" dirty="0"/>
              <a:t>首先，最核心的就是</a:t>
            </a:r>
            <a:r>
              <a:rPr kumimoji="1" lang="en-US" altLang="zh-CN" dirty="0" err="1"/>
              <a:t>OceanBase</a:t>
            </a:r>
            <a:r>
              <a:rPr kumimoji="1" lang="zh-CN" altLang="en-US" dirty="0"/>
              <a:t>数据库内核了，它通过</a:t>
            </a:r>
            <a:r>
              <a:rPr kumimoji="1" lang="en-US" altLang="zh-CN" dirty="0" err="1"/>
              <a:t>Paxos</a:t>
            </a:r>
            <a:r>
              <a:rPr kumimoji="1" lang="zh-CN" altLang="en-US" dirty="0"/>
              <a:t>协议保证了高可用性，它可以兼容</a:t>
            </a:r>
            <a:r>
              <a:rPr kumimoji="1" lang="en-US" altLang="zh-CN" dirty="0"/>
              <a:t>MySQL</a:t>
            </a:r>
            <a:r>
              <a:rPr kumimoji="1" lang="zh-CN" altLang="en-US" dirty="0"/>
              <a:t>和</a:t>
            </a:r>
            <a:r>
              <a:rPr kumimoji="1" lang="en-US" altLang="zh-CN" dirty="0"/>
              <a:t>Oracle</a:t>
            </a:r>
            <a:r>
              <a:rPr kumimoji="1" lang="zh-CN" altLang="en-US" dirty="0"/>
              <a:t>，同时支持</a:t>
            </a:r>
            <a:r>
              <a:rPr kumimoji="1" lang="en-US" altLang="zh-CN" dirty="0"/>
              <a:t>HTAP</a:t>
            </a:r>
            <a:r>
              <a:rPr kumimoji="1" lang="zh-CN" altLang="en-US" dirty="0"/>
              <a:t>，即它可以用于</a:t>
            </a:r>
            <a:r>
              <a:rPr kumimoji="1" lang="en-US" altLang="zh-CN" dirty="0"/>
              <a:t>OLTP</a:t>
            </a:r>
            <a:r>
              <a:rPr kumimoji="1" lang="zh-CN" altLang="en-US" dirty="0"/>
              <a:t>业务，也可以用于</a:t>
            </a:r>
            <a:r>
              <a:rPr kumimoji="1" lang="en-US" altLang="zh-CN" dirty="0"/>
              <a:t>OLAP</a:t>
            </a:r>
            <a:r>
              <a:rPr kumimoji="1" lang="zh-CN" altLang="en-US" dirty="0"/>
              <a:t>业务。物理上看，</a:t>
            </a:r>
            <a:r>
              <a:rPr kumimoji="1" lang="en-US" altLang="zh-CN" dirty="0" err="1"/>
              <a:t>OceanBase</a:t>
            </a:r>
            <a:r>
              <a:rPr kumimoji="1" lang="zh-CN" altLang="en-US" dirty="0"/>
              <a:t>数据库运行在很多台服务器上，组成一个大的集群。</a:t>
            </a:r>
            <a:endParaRPr kumimoji="1" lang="en-US" altLang="zh-CN" dirty="0"/>
          </a:p>
          <a:p>
            <a:endParaRPr kumimoji="1" lang="en-US" altLang="zh-CN" dirty="0"/>
          </a:p>
          <a:p>
            <a:r>
              <a:rPr kumimoji="1" lang="en-US" altLang="zh-CN" dirty="0" err="1"/>
              <a:t>OceanBase</a:t>
            </a:r>
            <a:r>
              <a:rPr kumimoji="1" lang="zh-CN" altLang="en-US" dirty="0"/>
              <a:t>给运维者提供</a:t>
            </a:r>
            <a:r>
              <a:rPr kumimoji="1" lang="en-US" altLang="zh-CN" dirty="0"/>
              <a:t>OCP</a:t>
            </a:r>
            <a:r>
              <a:rPr kumimoji="1" lang="zh-CN" altLang="en-US" dirty="0"/>
              <a:t>工具平台，图形化的界面，帮助</a:t>
            </a:r>
            <a:r>
              <a:rPr kumimoji="1" lang="en-US" altLang="zh-CN" dirty="0"/>
              <a:t>DBA</a:t>
            </a:r>
            <a:r>
              <a:rPr kumimoji="1" lang="zh-CN" altLang="en-US" dirty="0"/>
              <a:t>更好的完成日常的集群管理、租户管理、监控告警、性能诊断等任务。</a:t>
            </a:r>
            <a:endParaRPr kumimoji="1" lang="en-US" altLang="zh-CN" dirty="0"/>
          </a:p>
          <a:p>
            <a:endParaRPr kumimoji="1" lang="en-US" altLang="zh-CN" dirty="0"/>
          </a:p>
          <a:p>
            <a:r>
              <a:rPr kumimoji="1" lang="en-US" altLang="zh-CN" dirty="0" err="1"/>
              <a:t>OceanBase</a:t>
            </a:r>
            <a:r>
              <a:rPr kumimoji="1" lang="zh-CN" altLang="en-US" dirty="0"/>
              <a:t>给开发者提供</a:t>
            </a:r>
            <a:r>
              <a:rPr kumimoji="1" lang="en-US" altLang="zh-CN" dirty="0"/>
              <a:t>ODC</a:t>
            </a:r>
            <a:r>
              <a:rPr kumimoji="1" lang="zh-CN" altLang="en-US" dirty="0"/>
              <a:t>工具平台，图形化的界面，帮助开发者更好的完成数据库连接管理、数据库对象管理、存储过程开发调试、导入导出等任务。</a:t>
            </a:r>
            <a:endParaRPr kumimoji="1" lang="en-US" altLang="zh-CN" dirty="0"/>
          </a:p>
          <a:p>
            <a:endParaRPr kumimoji="1" lang="en-US" altLang="zh-CN" dirty="0"/>
          </a:p>
          <a:p>
            <a:r>
              <a:rPr kumimoji="1" lang="zh-CN" altLang="en-US" dirty="0"/>
              <a:t>为了更好的进行数据迁移，</a:t>
            </a:r>
            <a:r>
              <a:rPr kumimoji="1" lang="en-US" altLang="zh-CN" dirty="0" err="1"/>
              <a:t>OceanBase</a:t>
            </a:r>
            <a:r>
              <a:rPr kumimoji="1" lang="zh-CN" altLang="en-US" dirty="0"/>
              <a:t>提供了</a:t>
            </a:r>
            <a:r>
              <a:rPr kumimoji="1" lang="en-US" altLang="zh-CN" dirty="0"/>
              <a:t>OMS</a:t>
            </a:r>
            <a:r>
              <a:rPr kumimoji="1" lang="zh-CN" altLang="en-US" dirty="0"/>
              <a:t>数据库迁移平台，可以从数据仓库订阅数据，也可以从异构的数据库里（比如</a:t>
            </a:r>
            <a:r>
              <a:rPr kumimoji="1" lang="en-US" altLang="zh-CN" dirty="0"/>
              <a:t>DB2</a:t>
            </a:r>
            <a:r>
              <a:rPr kumimoji="1" lang="zh-CN" altLang="en-US" dirty="0"/>
              <a:t>、</a:t>
            </a:r>
            <a:r>
              <a:rPr kumimoji="1" lang="en-US" altLang="zh-CN" dirty="0"/>
              <a:t>Oracle</a:t>
            </a:r>
            <a:r>
              <a:rPr kumimoji="1" lang="zh-CN" altLang="en-US" dirty="0"/>
              <a:t>、</a:t>
            </a:r>
            <a:r>
              <a:rPr kumimoji="1" lang="en-US" altLang="zh-CN" dirty="0"/>
              <a:t>MySQL</a:t>
            </a:r>
            <a:r>
              <a:rPr kumimoji="1" lang="zh-CN" altLang="en-US" dirty="0"/>
              <a:t>）进行数据迁移、回滚等。</a:t>
            </a:r>
            <a:endParaRPr kumimoji="1" lang="en-US" altLang="zh-CN" dirty="0"/>
          </a:p>
          <a:p>
            <a:endParaRPr kumimoji="1" lang="en-US" altLang="zh-CN" dirty="0"/>
          </a:p>
          <a:p>
            <a:r>
              <a:rPr kumimoji="1" lang="en-US" altLang="zh-CN" dirty="0" err="1"/>
              <a:t>OceanBase</a:t>
            </a:r>
            <a:r>
              <a:rPr kumimoji="1" lang="en-US" altLang="zh-CN" dirty="0"/>
              <a:t> Database Proxy</a:t>
            </a:r>
            <a:r>
              <a:rPr kumimoji="1" lang="zh-CN" altLang="en-US" dirty="0"/>
              <a:t>：</a:t>
            </a:r>
            <a:r>
              <a:rPr kumimoji="1" lang="en-US" altLang="zh-CN" dirty="0" err="1"/>
              <a:t>OceanBase</a:t>
            </a:r>
            <a:r>
              <a:rPr kumimoji="1" lang="en-US" altLang="zh-CN" dirty="0"/>
              <a:t> </a:t>
            </a:r>
            <a:r>
              <a:rPr kumimoji="1" lang="zh-CN" altLang="en-US" dirty="0"/>
              <a:t>数据库代理，简称为 </a:t>
            </a:r>
            <a:r>
              <a:rPr kumimoji="1" lang="en-US" altLang="zh-CN" dirty="0"/>
              <a:t>ODP</a:t>
            </a:r>
            <a:r>
              <a:rPr kumimoji="1" lang="zh-CN" altLang="en-US" dirty="0"/>
              <a:t>。</a:t>
            </a:r>
            <a:r>
              <a:rPr kumimoji="1" lang="en-US" altLang="zh-CN" dirty="0"/>
              <a:t>ODP </a:t>
            </a:r>
            <a:r>
              <a:rPr kumimoji="1" lang="zh-CN" altLang="en-US" dirty="0"/>
              <a:t>是 </a:t>
            </a:r>
            <a:r>
              <a:rPr kumimoji="1" lang="en-US" altLang="zh-CN" dirty="0" err="1"/>
              <a:t>OceanBase</a:t>
            </a:r>
            <a:r>
              <a:rPr kumimoji="1" lang="en-US" altLang="zh-CN" dirty="0"/>
              <a:t> </a:t>
            </a:r>
            <a:r>
              <a:rPr kumimoji="1" lang="zh-CN" altLang="en-US" dirty="0"/>
              <a:t>数据库专用的连接代理软件。</a:t>
            </a:r>
            <a:r>
              <a:rPr kumimoji="1" lang="en-US" altLang="zh-CN" dirty="0"/>
              <a:t>ODP </a:t>
            </a:r>
            <a:r>
              <a:rPr kumimoji="1" lang="zh-CN" altLang="en-US" dirty="0"/>
              <a:t>的核心功能包括：保证最佳路由，避免分布式事务；保护 </a:t>
            </a:r>
            <a:r>
              <a:rPr kumimoji="1" lang="en-US" altLang="zh-CN" dirty="0" err="1"/>
              <a:t>OceanBase</a:t>
            </a:r>
            <a:r>
              <a:rPr kumimoji="1" lang="en-US" altLang="zh-CN" dirty="0"/>
              <a:t> </a:t>
            </a:r>
            <a:r>
              <a:rPr kumimoji="1" lang="zh-CN" altLang="en-US" dirty="0"/>
              <a:t>数据库的高可用能力，单台服务器故障不影响应用</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17</a:t>
            </a:fld>
            <a:endParaRPr kumimoji="1" lang="zh-CN" altLang="en-US"/>
          </a:p>
        </p:txBody>
      </p:sp>
    </p:spTree>
    <p:extLst>
      <p:ext uri="{BB962C8B-B14F-4D97-AF65-F5344CB8AC3E}">
        <p14:creationId xmlns:p14="http://schemas.microsoft.com/office/powerpoint/2010/main" val="208223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OceanBase</a:t>
            </a:r>
            <a:r>
              <a:rPr kumimoji="1" lang="zh-CN" altLang="en-US" dirty="0"/>
              <a:t>支持多种部署方式。</a:t>
            </a:r>
            <a:endParaRPr kumimoji="1" lang="en-US" altLang="zh-CN" dirty="0"/>
          </a:p>
          <a:p>
            <a:r>
              <a:rPr kumimoji="1" lang="en-US" altLang="zh-CN" dirty="0"/>
              <a:t>1</a:t>
            </a:r>
            <a:r>
              <a:rPr kumimoji="1" lang="zh-CN" altLang="en-US" dirty="0"/>
              <a:t>：</a:t>
            </a:r>
            <a:r>
              <a:rPr kumimoji="1" lang="en-US" altLang="zh-CN" dirty="0" err="1"/>
              <a:t>OceanBase</a:t>
            </a:r>
            <a:r>
              <a:rPr kumimoji="1" lang="zh-CN" altLang="en-US" dirty="0"/>
              <a:t>已经部署到阿里云公有云上，而且是采用两地三中心的高可用形式部署的，用户可以直接在阿里云订购服务，即买即用。</a:t>
            </a:r>
            <a:endParaRPr kumimoji="1" lang="en-US" altLang="zh-CN" dirty="0"/>
          </a:p>
          <a:p>
            <a:r>
              <a:rPr kumimoji="1" lang="en-US" altLang="zh-CN" dirty="0"/>
              <a:t>2</a:t>
            </a:r>
            <a:r>
              <a:rPr kumimoji="1" lang="zh-CN" altLang="en-US" dirty="0"/>
              <a:t>：</a:t>
            </a:r>
            <a:r>
              <a:rPr kumimoji="1" lang="en-US" altLang="zh-CN" dirty="0" err="1"/>
              <a:t>OceanBase</a:t>
            </a:r>
            <a:r>
              <a:rPr kumimoji="1" lang="zh-CN" altLang="en-US" dirty="0"/>
              <a:t>已经包含在阿里云专有云</a:t>
            </a:r>
            <a:r>
              <a:rPr kumimoji="1" lang="en-US" altLang="zh-CN" dirty="0"/>
              <a:t>3.5</a:t>
            </a:r>
            <a:r>
              <a:rPr kumimoji="1" lang="zh-CN" altLang="en-US" dirty="0"/>
              <a:t>以上版本，如果企业使用了阿里云的专有云，可以选择启动</a:t>
            </a:r>
            <a:r>
              <a:rPr kumimoji="1" lang="en-US" altLang="zh-CN" dirty="0" err="1"/>
              <a:t>OceanBase</a:t>
            </a:r>
            <a:r>
              <a:rPr kumimoji="1" lang="zh-CN" altLang="en-US" dirty="0"/>
              <a:t>。</a:t>
            </a:r>
            <a:endParaRPr kumimoji="1" lang="en-US" altLang="zh-CN" dirty="0"/>
          </a:p>
          <a:p>
            <a:r>
              <a:rPr kumimoji="1" lang="en-US" altLang="zh-CN" dirty="0"/>
              <a:t>3</a:t>
            </a:r>
            <a:r>
              <a:rPr kumimoji="1" lang="zh-CN" altLang="en-US" dirty="0"/>
              <a:t>：如果企业已经建设了自己的基础设施，</a:t>
            </a:r>
            <a:r>
              <a:rPr kumimoji="1" lang="en-US" altLang="zh-CN" dirty="0" err="1"/>
              <a:t>OceanBase</a:t>
            </a:r>
            <a:r>
              <a:rPr kumimoji="1" lang="zh-CN" altLang="en-US" dirty="0"/>
              <a:t>也可以独立部署到它上面。</a:t>
            </a:r>
            <a:endParaRPr kumimoji="1" lang="en-US" altLang="zh-CN" dirty="0"/>
          </a:p>
          <a:p>
            <a:endParaRPr kumimoji="1" lang="en-US" altLang="zh-CN" dirty="0"/>
          </a:p>
          <a:p>
            <a:r>
              <a:rPr kumimoji="1" lang="zh-CN" altLang="en-US" dirty="0"/>
              <a:t>为了达到更好的性能，建议</a:t>
            </a:r>
            <a:r>
              <a:rPr kumimoji="1" lang="en-US" altLang="zh-CN" dirty="0" err="1"/>
              <a:t>OceanBase</a:t>
            </a:r>
            <a:r>
              <a:rPr kumimoji="1" lang="zh-CN" altLang="en-US" dirty="0"/>
              <a:t>采用独立部署模式，建议</a:t>
            </a:r>
            <a:r>
              <a:rPr kumimoji="1" lang="en-US" altLang="zh-CN" dirty="0" err="1"/>
              <a:t>OceanBase</a:t>
            </a:r>
            <a:r>
              <a:rPr kumimoji="1" lang="zh-CN" altLang="en-US" dirty="0"/>
              <a:t>服务器</a:t>
            </a:r>
            <a:r>
              <a:rPr kumimoji="1" lang="en-US" altLang="zh-CN" dirty="0"/>
              <a:t>3</a:t>
            </a:r>
            <a:r>
              <a:rPr kumimoji="1" lang="zh-CN" altLang="en-US" dirty="0"/>
              <a:t>台以上，最低的性能要求是</a:t>
            </a:r>
            <a:r>
              <a:rPr kumimoji="1" lang="en-US" altLang="zh-CN" dirty="0"/>
              <a:t>32C</a:t>
            </a:r>
            <a:r>
              <a:rPr kumimoji="1" lang="zh-CN" altLang="en-US" dirty="0"/>
              <a:t>，</a:t>
            </a:r>
            <a:r>
              <a:rPr kumimoji="1" lang="en-US" altLang="zh-CN" dirty="0"/>
              <a:t>128G</a:t>
            </a:r>
            <a:r>
              <a:rPr kumimoji="1" lang="zh-CN" altLang="en-US" dirty="0"/>
              <a:t>，</a:t>
            </a:r>
            <a:r>
              <a:rPr kumimoji="1" lang="en-US" altLang="zh-CN" dirty="0"/>
              <a:t>1.2TB</a:t>
            </a:r>
            <a:r>
              <a:rPr kumimoji="1" lang="zh-CN" altLang="en-US" dirty="0"/>
              <a:t>存储，当然为了达到更高的性能，建议最低配置为</a:t>
            </a:r>
            <a:r>
              <a:rPr kumimoji="1" lang="en-US" altLang="zh-CN" dirty="0"/>
              <a:t>32C</a:t>
            </a:r>
            <a:r>
              <a:rPr kumimoji="1" lang="zh-CN" altLang="en-US" dirty="0"/>
              <a:t>，</a:t>
            </a:r>
            <a:r>
              <a:rPr kumimoji="1" lang="en-US" altLang="zh-CN" dirty="0"/>
              <a:t>256G</a:t>
            </a:r>
            <a:r>
              <a:rPr kumimoji="1" lang="zh-CN" altLang="en-US" dirty="0"/>
              <a:t>，</a:t>
            </a:r>
            <a:r>
              <a:rPr kumimoji="1" lang="en-US" altLang="zh-CN" dirty="0"/>
              <a:t>2TB</a:t>
            </a:r>
            <a:r>
              <a:rPr kumimoji="1" lang="zh-CN" altLang="en-US" dirty="0"/>
              <a:t>存储。</a:t>
            </a:r>
            <a:endParaRPr kumimoji="1" lang="en-US" altLang="zh-CN" dirty="0"/>
          </a:p>
          <a:p>
            <a:endParaRPr kumimoji="1" lang="en-US" altLang="zh-CN" dirty="0"/>
          </a:p>
          <a:p>
            <a:r>
              <a:rPr kumimoji="1" lang="en-US" altLang="zh-CN" dirty="0"/>
              <a:t>OCP</a:t>
            </a:r>
            <a:r>
              <a:rPr kumimoji="1" lang="zh-CN" altLang="en-US" dirty="0"/>
              <a:t>服务器是管理服务器，不需要那么多服务器，可以</a:t>
            </a:r>
            <a:r>
              <a:rPr kumimoji="1" lang="en-US" altLang="zh-CN" dirty="0"/>
              <a:t>1</a:t>
            </a:r>
            <a:r>
              <a:rPr kumimoji="1" lang="zh-CN" altLang="en-US" dirty="0"/>
              <a:t>台单机部署，为了追求更高的性能和可靠性，也可以</a:t>
            </a:r>
            <a:r>
              <a:rPr kumimoji="1" lang="en-US" altLang="zh-CN" dirty="0"/>
              <a:t>3</a:t>
            </a:r>
            <a:r>
              <a:rPr kumimoji="1" lang="zh-CN" altLang="en-US" dirty="0"/>
              <a:t>台部署。</a:t>
            </a:r>
            <a:endParaRPr kumimoji="1" lang="en-US" altLang="zh-CN" dirty="0"/>
          </a:p>
          <a:p>
            <a:endParaRPr kumimoji="1" lang="en-US" altLang="zh-CN" dirty="0"/>
          </a:p>
          <a:p>
            <a:r>
              <a:rPr kumimoji="1" lang="zh-CN" altLang="en-US" dirty="0"/>
              <a:t>为了更好的拥抱国产技术生态，</a:t>
            </a:r>
            <a:r>
              <a:rPr kumimoji="1" lang="en-US" altLang="zh-CN" dirty="0" err="1"/>
              <a:t>OceanBase</a:t>
            </a:r>
            <a:r>
              <a:rPr kumimoji="1" lang="zh-CN" altLang="en-US" dirty="0"/>
              <a:t>积极适配国产化</a:t>
            </a:r>
            <a:r>
              <a:rPr kumimoji="1" lang="en-US" altLang="zh-CN" dirty="0"/>
              <a:t>CPU</a:t>
            </a:r>
            <a:r>
              <a:rPr kumimoji="1" lang="zh-CN" altLang="en-US" dirty="0"/>
              <a:t>及操作系统：</a:t>
            </a:r>
            <a:endParaRPr kumimoji="1" lang="en-US" altLang="zh-CN" dirty="0"/>
          </a:p>
          <a:p>
            <a:r>
              <a:rPr kumimoji="1" lang="en-US" altLang="zh-CN" dirty="0"/>
              <a:t>CPU</a:t>
            </a:r>
            <a:r>
              <a:rPr kumimoji="1" lang="zh-CN" altLang="en-US" dirty="0"/>
              <a:t>方面，除了支持</a:t>
            </a:r>
            <a:r>
              <a:rPr kumimoji="1" lang="en-US" altLang="zh-CN" dirty="0"/>
              <a:t>Intel</a:t>
            </a:r>
            <a:r>
              <a:rPr kumimoji="1" lang="zh-CN" altLang="en-US" dirty="0"/>
              <a:t> </a:t>
            </a:r>
            <a:r>
              <a:rPr kumimoji="1" lang="en-US" altLang="zh-CN" dirty="0"/>
              <a:t>X86</a:t>
            </a:r>
            <a:r>
              <a:rPr kumimoji="1" lang="zh-CN" altLang="en-US" dirty="0"/>
              <a:t>系列</a:t>
            </a:r>
            <a:r>
              <a:rPr kumimoji="1" lang="en-US" altLang="zh-CN" dirty="0"/>
              <a:t>CPU</a:t>
            </a:r>
            <a:r>
              <a:rPr kumimoji="1" lang="zh-CN" altLang="en-US" dirty="0"/>
              <a:t>外，支持如下国产</a:t>
            </a:r>
            <a:r>
              <a:rPr kumimoji="1" lang="en-US" altLang="zh-CN" dirty="0"/>
              <a:t>CPU</a:t>
            </a:r>
            <a:r>
              <a:rPr kumimoji="1" lang="zh-CN" altLang="en-US" dirty="0"/>
              <a:t>（海光、海思、飞腾等）；</a:t>
            </a:r>
            <a:endParaRPr kumimoji="1" lang="en-US" altLang="zh-CN" dirty="0"/>
          </a:p>
          <a:p>
            <a:r>
              <a:rPr kumimoji="1" lang="zh-CN" altLang="en-US" dirty="0"/>
              <a:t>操作系统方面，除了支持</a:t>
            </a:r>
            <a:r>
              <a:rPr kumimoji="1" lang="en-US" altLang="zh-CN" dirty="0"/>
              <a:t>CentOS</a:t>
            </a:r>
            <a:r>
              <a:rPr kumimoji="1" lang="zh-CN" altLang="en-US" dirty="0"/>
              <a:t>、</a:t>
            </a:r>
            <a:r>
              <a:rPr kumimoji="1" lang="en-US" altLang="zh-CN" dirty="0"/>
              <a:t>Red</a:t>
            </a:r>
            <a:r>
              <a:rPr kumimoji="1" lang="zh-CN" altLang="en-US" dirty="0"/>
              <a:t> </a:t>
            </a:r>
            <a:r>
              <a:rPr kumimoji="1" lang="en-US" altLang="zh-CN" dirty="0"/>
              <a:t>Hat</a:t>
            </a:r>
            <a:r>
              <a:rPr kumimoji="1" lang="zh-CN" altLang="en-US" dirty="0"/>
              <a:t>、</a:t>
            </a:r>
            <a:r>
              <a:rPr kumimoji="1" lang="en-US" altLang="zh-CN" dirty="0"/>
              <a:t>SUSE</a:t>
            </a:r>
            <a:r>
              <a:rPr kumimoji="1" lang="zh-CN" altLang="en-US" dirty="0"/>
              <a:t>、</a:t>
            </a:r>
            <a:r>
              <a:rPr kumimoji="1" lang="en-US" altLang="zh-CN" dirty="0"/>
              <a:t>Debian/Ubuntu</a:t>
            </a:r>
            <a:r>
              <a:rPr kumimoji="1" lang="zh-CN" altLang="en-US" dirty="0"/>
              <a:t>等</a:t>
            </a:r>
            <a:r>
              <a:rPr kumimoji="1" lang="en-US" altLang="zh-CN" dirty="0"/>
              <a:t>Linux</a:t>
            </a:r>
            <a:r>
              <a:rPr kumimoji="1" lang="zh-CN" altLang="en-US" dirty="0"/>
              <a:t>操作系统外，还支持如下国产</a:t>
            </a:r>
            <a:r>
              <a:rPr kumimoji="1" lang="en-US" altLang="zh-CN" dirty="0"/>
              <a:t>Linux</a:t>
            </a:r>
            <a:r>
              <a:rPr kumimoji="1" lang="zh-CN" altLang="en-US" dirty="0"/>
              <a:t>操作系统，包括</a:t>
            </a:r>
            <a:r>
              <a:rPr kumimoji="1" lang="en-US" altLang="zh-CN" dirty="0" err="1"/>
              <a:t>AliOS</a:t>
            </a:r>
            <a:r>
              <a:rPr kumimoji="1" lang="zh-CN" altLang="en-US" dirty="0"/>
              <a:t>、中标麒麟</a:t>
            </a:r>
            <a:r>
              <a:rPr kumimoji="1" lang="en-US" altLang="zh-CN" dirty="0" err="1"/>
              <a:t>NeoKylin</a:t>
            </a:r>
            <a:r>
              <a:rPr kumimoji="1" lang="zh-CN" altLang="en-US" dirty="0"/>
              <a:t>，银河麒麟</a:t>
            </a:r>
            <a:r>
              <a:rPr kumimoji="1" lang="en-US" altLang="zh-CN" dirty="0" err="1"/>
              <a:t>Kylin</a:t>
            </a:r>
            <a:r>
              <a:rPr kumimoji="1" lang="zh-CN" altLang="en-US" dirty="0"/>
              <a:t>等</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18</a:t>
            </a:fld>
            <a:endParaRPr kumimoji="1" lang="zh-CN" altLang="en-US"/>
          </a:p>
        </p:txBody>
      </p:sp>
    </p:spTree>
    <p:extLst>
      <p:ext uri="{BB962C8B-B14F-4D97-AF65-F5344CB8AC3E}">
        <p14:creationId xmlns:p14="http://schemas.microsoft.com/office/powerpoint/2010/main" val="405247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OceanBase</a:t>
            </a:r>
            <a:r>
              <a:rPr kumimoji="1" lang="zh-CN" altLang="en-US" dirty="0"/>
              <a:t>一般的安装部署流程是，首先需要对服务器或操作系统进行一系列的设置，使得服务器的环境适合部署</a:t>
            </a:r>
            <a:r>
              <a:rPr kumimoji="1" lang="en-US" altLang="zh-CN" dirty="0" err="1"/>
              <a:t>OceanBase</a:t>
            </a:r>
            <a:r>
              <a:rPr kumimoji="1" lang="zh-CN" altLang="en-US" dirty="0"/>
              <a:t>。</a:t>
            </a:r>
            <a:endParaRPr kumimoji="1" lang="en-US" altLang="zh-CN" dirty="0"/>
          </a:p>
          <a:p>
            <a:r>
              <a:rPr kumimoji="1" lang="zh-CN" altLang="en-US" dirty="0"/>
              <a:t>第二步就是部署 </a:t>
            </a:r>
            <a:r>
              <a:rPr kumimoji="1" lang="en-US" altLang="zh-CN" dirty="0"/>
              <a:t>OCP</a:t>
            </a:r>
            <a:r>
              <a:rPr kumimoji="1" lang="zh-CN" altLang="en-US" dirty="0"/>
              <a:t>，第三步就是部署</a:t>
            </a:r>
            <a:r>
              <a:rPr kumimoji="1" lang="en-US" altLang="zh-CN" dirty="0" err="1"/>
              <a:t>OceanBase</a:t>
            </a:r>
            <a:r>
              <a:rPr kumimoji="1" lang="zh-CN" altLang="en-US" dirty="0"/>
              <a:t>集群，以及</a:t>
            </a:r>
            <a:r>
              <a:rPr kumimoji="1" lang="en-US" altLang="zh-CN" dirty="0" err="1"/>
              <a:t>OceanBase</a:t>
            </a:r>
            <a:r>
              <a:rPr kumimoji="1" lang="zh-CN" altLang="en-US" dirty="0"/>
              <a:t>集群里的</a:t>
            </a:r>
            <a:r>
              <a:rPr kumimoji="1" lang="en-US" altLang="zh-CN" dirty="0" err="1"/>
              <a:t>OceanBase</a:t>
            </a:r>
            <a:r>
              <a:rPr kumimoji="1" lang="zh-CN" altLang="en-US" dirty="0"/>
              <a:t>服务器。</a:t>
            </a:r>
            <a:endParaRPr kumimoji="1" lang="en-US" altLang="zh-CN" dirty="0"/>
          </a:p>
          <a:p>
            <a:r>
              <a:rPr kumimoji="1" lang="zh-CN" altLang="en-US" dirty="0"/>
              <a:t>第三步是部署</a:t>
            </a:r>
            <a:r>
              <a:rPr kumimoji="1" lang="en-US" altLang="zh-CN" dirty="0"/>
              <a:t>OB</a:t>
            </a:r>
            <a:r>
              <a:rPr kumimoji="1" lang="zh-CN" altLang="en-US" dirty="0"/>
              <a:t> </a:t>
            </a:r>
            <a:r>
              <a:rPr kumimoji="1" lang="en-US" altLang="zh-CN" dirty="0"/>
              <a:t>Proxy</a:t>
            </a:r>
            <a:r>
              <a:rPr kumimoji="1" lang="zh-CN" altLang="en-US" dirty="0"/>
              <a:t>。</a:t>
            </a:r>
            <a:endParaRPr kumimoji="1" lang="en-US" altLang="zh-CN" dirty="0"/>
          </a:p>
          <a:p>
            <a:r>
              <a:rPr kumimoji="1" lang="zh-CN" altLang="en-US" dirty="0"/>
              <a:t>第四步是创建租户，以及租户内的数据库、表等等日常数据库的管理。</a:t>
            </a:r>
            <a:endParaRPr kumimoji="1" lang="en-US" altLang="zh-CN" dirty="0"/>
          </a:p>
          <a:p>
            <a:r>
              <a:rPr kumimoji="1" lang="zh-CN" altLang="en-US" dirty="0"/>
              <a:t>最后，可以进行备份恢复以及部署</a:t>
            </a:r>
            <a:r>
              <a:rPr kumimoji="1" lang="en-US" altLang="zh-CN" dirty="0"/>
              <a:t>OMS</a:t>
            </a:r>
            <a:r>
              <a:rPr kumimoji="1" lang="zh-CN" altLang="en-US" dirty="0"/>
              <a:t>和</a:t>
            </a:r>
            <a:r>
              <a:rPr kumimoji="1" lang="en-US" altLang="zh-CN" dirty="0"/>
              <a:t>ODC</a:t>
            </a:r>
            <a:r>
              <a:rPr kumimoji="1" lang="zh-CN" altLang="en-US" dirty="0"/>
              <a:t>。</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19</a:t>
            </a:fld>
            <a:endParaRPr kumimoji="1" lang="zh-CN" altLang="en-US"/>
          </a:p>
        </p:txBody>
      </p:sp>
    </p:spTree>
    <p:extLst>
      <p:ext uri="{BB962C8B-B14F-4D97-AF65-F5344CB8AC3E}">
        <p14:creationId xmlns:p14="http://schemas.microsoft.com/office/powerpoint/2010/main" val="226173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OceanBase</a:t>
            </a:r>
            <a:r>
              <a:rPr kumimoji="1" lang="zh-CN" altLang="en-US" dirty="0"/>
              <a:t>部署完成并创建完租户后。</a:t>
            </a:r>
            <a:r>
              <a:rPr kumimoji="1" lang="en-US" altLang="zh-CN" dirty="0" err="1"/>
              <a:t>OceanBase</a:t>
            </a:r>
            <a:r>
              <a:rPr kumimoji="1" lang="zh-CN" altLang="en-US" dirty="0"/>
              <a:t>支持</a:t>
            </a:r>
            <a:r>
              <a:rPr kumimoji="1" lang="en-US" altLang="zh-CN" dirty="0"/>
              <a:t>2</a:t>
            </a:r>
            <a:r>
              <a:rPr kumimoji="1" lang="zh-CN" altLang="en-US" dirty="0"/>
              <a:t>种客户端工具，用于连接数据库，对数据库进行日常的管理。</a:t>
            </a:r>
            <a:endParaRPr kumimoji="1" lang="en-US" altLang="zh-CN" dirty="0"/>
          </a:p>
          <a:p>
            <a:endParaRPr kumimoji="1" lang="en-US" altLang="zh-CN" dirty="0"/>
          </a:p>
          <a:p>
            <a:r>
              <a:rPr kumimoji="1" lang="zh-CN" altLang="en-US" dirty="0"/>
              <a:t>一种是黑屏工具，包括</a:t>
            </a:r>
            <a:r>
              <a:rPr kumimoji="1" lang="en-US" altLang="zh-CN" dirty="0"/>
              <a:t>MySQL</a:t>
            </a:r>
            <a:r>
              <a:rPr kumimoji="1" lang="zh-CN" altLang="en-US" dirty="0"/>
              <a:t>客户端和</a:t>
            </a:r>
            <a:r>
              <a:rPr kumimoji="1" lang="en-US" altLang="zh-CN" dirty="0" err="1"/>
              <a:t>OceanBase</a:t>
            </a:r>
            <a:r>
              <a:rPr kumimoji="1" lang="zh-CN" altLang="en-US" dirty="0"/>
              <a:t>专有的客户端。</a:t>
            </a:r>
            <a:r>
              <a:rPr kumimoji="1" lang="en-US" altLang="zh-CN" dirty="0" err="1"/>
              <a:t>OceanBase</a:t>
            </a:r>
            <a:r>
              <a:rPr kumimoji="1" lang="zh-CN" altLang="en-US" dirty="0"/>
              <a:t>专有的客户端工具可以同时访问</a:t>
            </a:r>
            <a:r>
              <a:rPr kumimoji="1" lang="en-US" altLang="zh-CN" dirty="0"/>
              <a:t>MySQL</a:t>
            </a:r>
            <a:r>
              <a:rPr kumimoji="1" lang="zh-CN" altLang="en-US" dirty="0"/>
              <a:t>租户和</a:t>
            </a:r>
            <a:r>
              <a:rPr kumimoji="1" lang="en-US" altLang="zh-CN" dirty="0"/>
              <a:t>Oracle</a:t>
            </a:r>
            <a:r>
              <a:rPr kumimoji="1" lang="zh-CN" altLang="en-US" dirty="0"/>
              <a:t>租户，是比较推荐的黑屏客户端工具。</a:t>
            </a:r>
            <a:r>
              <a:rPr kumimoji="1" lang="en-US" altLang="zh-CN" dirty="0"/>
              <a:t>MySQL</a:t>
            </a:r>
            <a:r>
              <a:rPr kumimoji="1" lang="zh-CN" altLang="en-US" dirty="0"/>
              <a:t>客户端只支持访问</a:t>
            </a:r>
            <a:r>
              <a:rPr kumimoji="1" lang="en-US" altLang="zh-CN" dirty="0"/>
              <a:t>MySQL</a:t>
            </a:r>
            <a:r>
              <a:rPr kumimoji="1" lang="zh-CN" altLang="en-US" dirty="0"/>
              <a:t>租户。</a:t>
            </a:r>
            <a:endParaRPr kumimoji="1" lang="en-US" altLang="zh-CN" dirty="0"/>
          </a:p>
          <a:p>
            <a:endParaRPr kumimoji="1" lang="en-US" altLang="zh-CN" dirty="0"/>
          </a:p>
          <a:p>
            <a:r>
              <a:rPr kumimoji="1" lang="zh-CN" altLang="en-US" dirty="0"/>
              <a:t>第二种是白屏工具，包括</a:t>
            </a:r>
            <a:r>
              <a:rPr kumimoji="1" lang="en-US" altLang="zh-CN" dirty="0" err="1"/>
              <a:t>OceanBase</a:t>
            </a:r>
            <a:r>
              <a:rPr kumimoji="1" lang="zh-CN" altLang="en-US" dirty="0"/>
              <a:t>云平台</a:t>
            </a:r>
            <a:r>
              <a:rPr kumimoji="1" lang="en-US" altLang="zh-CN" dirty="0"/>
              <a:t>OCP</a:t>
            </a:r>
            <a:r>
              <a:rPr kumimoji="1" lang="zh-CN" altLang="en-US" dirty="0"/>
              <a:t>，</a:t>
            </a:r>
            <a:r>
              <a:rPr kumimoji="1" lang="en-US" altLang="zh-CN" dirty="0" err="1"/>
              <a:t>OceanBase</a:t>
            </a:r>
            <a:r>
              <a:rPr kumimoji="1" lang="zh-CN" altLang="en-US" dirty="0"/>
              <a:t>开发者中心</a:t>
            </a:r>
            <a:r>
              <a:rPr kumimoji="1" lang="en-US" altLang="zh-CN" dirty="0"/>
              <a:t>ODC</a:t>
            </a:r>
            <a:r>
              <a:rPr kumimoji="1" lang="zh-CN" altLang="en-US" dirty="0"/>
              <a:t>，通过这些图形化的工具，</a:t>
            </a:r>
            <a:r>
              <a:rPr kumimoji="1" lang="en-US" altLang="zh-CN" dirty="0"/>
              <a:t>DBA</a:t>
            </a:r>
            <a:r>
              <a:rPr kumimoji="1" lang="zh-CN" altLang="en-US" dirty="0"/>
              <a:t>和开发者可以更好的访问、使用</a:t>
            </a:r>
            <a:r>
              <a:rPr kumimoji="1" lang="en-US" altLang="zh-CN" dirty="0" err="1"/>
              <a:t>OceanBase</a:t>
            </a:r>
            <a:r>
              <a:rPr kumimoji="1" lang="zh-CN" altLang="en-US" dirty="0"/>
              <a:t>数据库。</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20</a:t>
            </a:fld>
            <a:endParaRPr kumimoji="1" lang="zh-CN" altLang="en-US"/>
          </a:p>
        </p:txBody>
      </p:sp>
    </p:spTree>
    <p:extLst>
      <p:ext uri="{BB962C8B-B14F-4D97-AF65-F5344CB8AC3E}">
        <p14:creationId xmlns:p14="http://schemas.microsoft.com/office/powerpoint/2010/main" val="3369137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：从管理员视角看，创建的数据库集群有多个</a:t>
            </a:r>
            <a:r>
              <a:rPr kumimoji="1" lang="en-US" altLang="zh-CN" dirty="0"/>
              <a:t>Zone</a:t>
            </a:r>
            <a:r>
              <a:rPr kumimoji="1" lang="zh-CN" altLang="en-US" dirty="0"/>
              <a:t>，比如</a:t>
            </a:r>
            <a:r>
              <a:rPr kumimoji="1" lang="en-US" altLang="zh-CN" dirty="0"/>
              <a:t>3</a:t>
            </a:r>
            <a:r>
              <a:rPr kumimoji="1" lang="zh-CN" altLang="en-US" dirty="0"/>
              <a:t>个</a:t>
            </a:r>
            <a:r>
              <a:rPr kumimoji="1" lang="en-US" altLang="zh-CN" dirty="0"/>
              <a:t>Zone</a:t>
            </a:r>
            <a:r>
              <a:rPr kumimoji="1" lang="zh-CN" altLang="en-US" dirty="0"/>
              <a:t>，分别在杭州、上海和北京，每个</a:t>
            </a:r>
            <a:r>
              <a:rPr kumimoji="1" lang="en-US" altLang="zh-CN" dirty="0"/>
              <a:t>Zone</a:t>
            </a:r>
            <a:r>
              <a:rPr kumimoji="1" lang="zh-CN" altLang="en-US" dirty="0"/>
              <a:t>又包含了多个</a:t>
            </a:r>
            <a:r>
              <a:rPr kumimoji="1" lang="en-US" altLang="zh-CN" dirty="0" err="1"/>
              <a:t>OceanBase</a:t>
            </a:r>
            <a:r>
              <a:rPr kumimoji="1" lang="zh-CN" altLang="en-US" dirty="0"/>
              <a:t>服务器，一般情况下各个</a:t>
            </a:r>
            <a:r>
              <a:rPr kumimoji="1" lang="en-US" altLang="zh-CN" dirty="0"/>
              <a:t>Zone</a:t>
            </a:r>
            <a:r>
              <a:rPr kumimoji="1" lang="zh-CN" altLang="en-US" dirty="0"/>
              <a:t>内的机器配置和数量是一致的。所有这些就构成了各个业务需要使用的资源池。管理员可以根据业务情况，划分成不同大小的资源池授予租户使用，高要求的业务授予大资源池，低要求的业务授予小资源池。</a:t>
            </a:r>
            <a:endParaRPr kumimoji="1" lang="en-US" altLang="zh-CN" dirty="0"/>
          </a:p>
          <a:p>
            <a:endParaRPr kumimoji="1" lang="en-US" altLang="zh-CN" dirty="0"/>
          </a:p>
          <a:p>
            <a:r>
              <a:rPr kumimoji="1" lang="en-US" altLang="zh-CN" dirty="0"/>
              <a:t>2</a:t>
            </a:r>
            <a:r>
              <a:rPr kumimoji="1" lang="zh-CN" altLang="en-US" dirty="0"/>
              <a:t>：从应用开发者视角看，他可以基于自己的业务规划，向管理员申请租户资源池，当然这个资源池不是固定不变的，是可以根据业务发展平滑扩容的。拿到租户后，开发者可以创建数据库、表、分区等操作，满足应用对数据库的各类要求。</a:t>
            </a:r>
            <a:endParaRPr kumimoji="1" lang="en-US" altLang="zh-CN" dirty="0"/>
          </a:p>
          <a:p>
            <a:endParaRPr kumimoji="1" lang="en-US" altLang="zh-CN" dirty="0"/>
          </a:p>
          <a:p>
            <a:r>
              <a:rPr kumimoji="1" lang="zh-CN" altLang="en-US" dirty="0"/>
              <a:t>所以，这一页就是一个基本概念的总体视角，接下来我们仔细讲下各个基本概念。</a:t>
            </a:r>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21</a:t>
            </a:fld>
            <a:endParaRPr kumimoji="1" lang="zh-CN" altLang="en-US"/>
          </a:p>
        </p:txBody>
      </p:sp>
    </p:spTree>
    <p:extLst>
      <p:ext uri="{BB962C8B-B14F-4D97-AF65-F5344CB8AC3E}">
        <p14:creationId xmlns:p14="http://schemas.microsoft.com/office/powerpoint/2010/main" val="194165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首先是集群、</a:t>
            </a:r>
            <a:r>
              <a:rPr kumimoji="1" lang="en-US" altLang="zh-CN" dirty="0"/>
              <a:t>Zone</a:t>
            </a:r>
            <a:r>
              <a:rPr kumimoji="1" lang="zh-CN" altLang="en-US" dirty="0"/>
              <a:t>和</a:t>
            </a:r>
            <a:r>
              <a:rPr kumimoji="1" lang="en-US" altLang="zh-CN" dirty="0"/>
              <a:t>OB</a:t>
            </a:r>
            <a:r>
              <a:rPr kumimoji="1" lang="zh-CN" altLang="en-US" dirty="0"/>
              <a:t> </a:t>
            </a:r>
            <a:r>
              <a:rPr kumimoji="1" lang="en-US" altLang="zh-CN" dirty="0"/>
              <a:t>Server</a:t>
            </a:r>
            <a:r>
              <a:rPr kumimoji="1" lang="zh-CN" altLang="en-US" dirty="0"/>
              <a:t>之间的关系。</a:t>
            </a:r>
            <a:endParaRPr kumimoji="1" lang="en-US" altLang="zh-CN" dirty="0"/>
          </a:p>
          <a:p>
            <a:endParaRPr kumimoji="1" lang="en-US" altLang="zh-CN" dirty="0"/>
          </a:p>
          <a:p>
            <a:r>
              <a:rPr kumimoji="1" lang="zh-CN" altLang="en-US" dirty="0"/>
              <a:t>一个集群由多个</a:t>
            </a:r>
            <a:r>
              <a:rPr kumimoji="1" lang="en-US" altLang="zh-CN" dirty="0"/>
              <a:t>Zone</a:t>
            </a:r>
            <a:r>
              <a:rPr kumimoji="1" lang="zh-CN" altLang="en-US" dirty="0"/>
              <a:t>组成，每一份数据在各个</a:t>
            </a:r>
            <a:r>
              <a:rPr kumimoji="1" lang="en-US" altLang="zh-CN" dirty="0"/>
              <a:t>Zone</a:t>
            </a:r>
            <a:r>
              <a:rPr kumimoji="1" lang="zh-CN" altLang="en-US" dirty="0"/>
              <a:t>上都有一份副本，而且只能有一份副本，这样一个</a:t>
            </a:r>
            <a:r>
              <a:rPr kumimoji="1" lang="en-US" altLang="zh-CN" dirty="0"/>
              <a:t>Zone</a:t>
            </a:r>
            <a:r>
              <a:rPr kumimoji="1" lang="zh-CN" altLang="en-US" dirty="0"/>
              <a:t>的故障不会影响业务正常运行和数据的完整性。物理上讲，不同的</a:t>
            </a:r>
            <a:r>
              <a:rPr kumimoji="1" lang="en-US" altLang="zh-CN" dirty="0"/>
              <a:t>Zone</a:t>
            </a:r>
            <a:r>
              <a:rPr kumimoji="1" lang="zh-CN" altLang="en-US" dirty="0"/>
              <a:t>可以对应不同的城市，如杭州、上海和深圳；也可以对应一个城市的不同机房，如杭州石桥机房、滨江机房、西湖机房等。也可以对应一个机房的不同机架，从而实现不同级别的容灾。逻辑上讲，</a:t>
            </a:r>
            <a:r>
              <a:rPr kumimoji="1" lang="en-US" altLang="zh-CN" dirty="0"/>
              <a:t>Zone</a:t>
            </a:r>
            <a:r>
              <a:rPr kumimoji="1" lang="zh-CN" altLang="en-US" dirty="0"/>
              <a:t>就是给集群内的一批机器打上同一个</a:t>
            </a:r>
            <a:r>
              <a:rPr kumimoji="1" lang="en-US" altLang="zh-CN" dirty="0"/>
              <a:t>tag</a:t>
            </a:r>
            <a:r>
              <a:rPr kumimoji="1" lang="zh-CN" altLang="en-US" dirty="0"/>
              <a:t>，打了同样</a:t>
            </a:r>
            <a:r>
              <a:rPr kumimoji="1" lang="en-US" altLang="zh-CN" dirty="0"/>
              <a:t>tag</a:t>
            </a:r>
            <a:r>
              <a:rPr kumimoji="1" lang="zh-CN" altLang="en-US" dirty="0"/>
              <a:t>的服务器就归属于一个</a:t>
            </a:r>
            <a:r>
              <a:rPr kumimoji="1" lang="en-US" altLang="zh-CN" dirty="0"/>
              <a:t>Zone</a:t>
            </a:r>
            <a:r>
              <a:rPr kumimoji="1" lang="zh-CN" altLang="en-US" dirty="0"/>
              <a:t>。</a:t>
            </a:r>
            <a:endParaRPr kumimoji="1" lang="en-US" altLang="zh-CN" dirty="0"/>
          </a:p>
          <a:p>
            <a:endParaRPr kumimoji="1" lang="en-US" altLang="zh-CN" dirty="0"/>
          </a:p>
          <a:p>
            <a:r>
              <a:rPr kumimoji="1" lang="en-US" altLang="zh-CN" dirty="0"/>
              <a:t>Zone</a:t>
            </a:r>
            <a:r>
              <a:rPr kumimoji="1" lang="zh-CN" altLang="en-US" dirty="0"/>
              <a:t>的个数一般大于</a:t>
            </a:r>
            <a:r>
              <a:rPr kumimoji="1" lang="en-US" altLang="zh-CN" dirty="0"/>
              <a:t>3</a:t>
            </a:r>
            <a:r>
              <a:rPr kumimoji="1" lang="zh-CN" altLang="en-US" dirty="0"/>
              <a:t>台，因为</a:t>
            </a:r>
            <a:r>
              <a:rPr kumimoji="1" lang="en-US" altLang="zh-CN" dirty="0" err="1"/>
              <a:t>OceanBase</a:t>
            </a:r>
            <a:r>
              <a:rPr kumimoji="1" lang="zh-CN" altLang="en-US" dirty="0"/>
              <a:t>采用</a:t>
            </a:r>
            <a:r>
              <a:rPr kumimoji="1" lang="en-US" altLang="zh-CN" dirty="0" err="1"/>
              <a:t>Paxos</a:t>
            </a:r>
            <a:r>
              <a:rPr kumimoji="1" lang="zh-CN" altLang="en-US" dirty="0"/>
              <a:t>协议，多数派要达成一致。至少</a:t>
            </a:r>
            <a:r>
              <a:rPr kumimoji="1" lang="en-US" altLang="zh-CN" dirty="0"/>
              <a:t>3</a:t>
            </a:r>
            <a:r>
              <a:rPr kumimoji="1" lang="zh-CN" altLang="en-US" dirty="0"/>
              <a:t>个</a:t>
            </a:r>
            <a:r>
              <a:rPr kumimoji="1" lang="en-US" altLang="zh-CN" dirty="0"/>
              <a:t>Zone</a:t>
            </a:r>
            <a:r>
              <a:rPr kumimoji="1" lang="zh-CN" altLang="en-US" dirty="0"/>
              <a:t>的话，当一个</a:t>
            </a:r>
            <a:r>
              <a:rPr kumimoji="1" lang="en-US" altLang="zh-CN" dirty="0"/>
              <a:t>Zone</a:t>
            </a:r>
            <a:r>
              <a:rPr kumimoji="1" lang="zh-CN" altLang="en-US" dirty="0"/>
              <a:t>故障后，剩下</a:t>
            </a:r>
            <a:r>
              <a:rPr kumimoji="1" lang="en-US" altLang="zh-CN" dirty="0"/>
              <a:t>2</a:t>
            </a:r>
            <a:r>
              <a:rPr kumimoji="1" lang="zh-CN" altLang="en-US" dirty="0"/>
              <a:t>个</a:t>
            </a:r>
            <a:r>
              <a:rPr kumimoji="1" lang="en-US" altLang="zh-CN" dirty="0"/>
              <a:t>Zone</a:t>
            </a:r>
            <a:r>
              <a:rPr kumimoji="1" lang="zh-CN" altLang="en-US" dirty="0"/>
              <a:t>还可以构成多数派，不影响业务。当然，如果成本运行，</a:t>
            </a:r>
            <a:r>
              <a:rPr kumimoji="1" lang="en-US" altLang="zh-CN" dirty="0"/>
              <a:t>5</a:t>
            </a:r>
            <a:r>
              <a:rPr kumimoji="1" lang="zh-CN" altLang="en-US" dirty="0"/>
              <a:t>个</a:t>
            </a:r>
            <a:r>
              <a:rPr kumimoji="1" lang="en-US" altLang="zh-CN" dirty="0"/>
              <a:t>Zone</a:t>
            </a:r>
            <a:r>
              <a:rPr kumimoji="1" lang="zh-CN" altLang="en-US" dirty="0"/>
              <a:t>也是可以的，比如网商银行的三地五中心。</a:t>
            </a:r>
            <a:endParaRPr kumimoji="1" lang="en-US" altLang="zh-CN" dirty="0"/>
          </a:p>
          <a:p>
            <a:endParaRPr kumimoji="1" lang="en-US" altLang="zh-CN" dirty="0"/>
          </a:p>
          <a:p>
            <a:r>
              <a:rPr kumimoji="1" lang="en-US" altLang="zh-CN" dirty="0"/>
              <a:t>OB</a:t>
            </a:r>
            <a:r>
              <a:rPr kumimoji="1" lang="zh-CN" altLang="en-US" dirty="0"/>
              <a:t> </a:t>
            </a:r>
            <a:r>
              <a:rPr kumimoji="1" lang="en-US" altLang="zh-CN" dirty="0"/>
              <a:t>Server</a:t>
            </a:r>
            <a:r>
              <a:rPr kumimoji="1" lang="zh-CN" altLang="en-US" dirty="0"/>
              <a:t>是相对独立的，有自己的计算引擎和存储引擎，也会有部分数据。对业务而言，每台</a:t>
            </a:r>
            <a:r>
              <a:rPr kumimoji="1" lang="en-US" altLang="zh-CN" dirty="0"/>
              <a:t>OB</a:t>
            </a:r>
            <a:r>
              <a:rPr kumimoji="1" lang="zh-CN" altLang="en-US" dirty="0"/>
              <a:t> </a:t>
            </a:r>
            <a:r>
              <a:rPr kumimoji="1" lang="en-US" altLang="zh-CN" dirty="0"/>
              <a:t>Server</a:t>
            </a:r>
            <a:r>
              <a:rPr kumimoji="1" lang="zh-CN" altLang="en-US" dirty="0"/>
              <a:t>均是一台传统的集中式数据库，业务访问到这台</a:t>
            </a:r>
            <a:r>
              <a:rPr kumimoji="1" lang="en-US" altLang="zh-CN" dirty="0"/>
              <a:t>OB</a:t>
            </a:r>
            <a:r>
              <a:rPr kumimoji="1" lang="zh-CN" altLang="en-US" dirty="0"/>
              <a:t> </a:t>
            </a:r>
            <a:r>
              <a:rPr kumimoji="1" lang="en-US" altLang="zh-CN" dirty="0"/>
              <a:t>Server</a:t>
            </a:r>
            <a:r>
              <a:rPr kumimoji="1" lang="zh-CN" altLang="en-US" dirty="0"/>
              <a:t>后，如果需要访问的数据在其它</a:t>
            </a:r>
            <a:r>
              <a:rPr kumimoji="1" lang="en-US" altLang="zh-CN" dirty="0"/>
              <a:t>OB</a:t>
            </a:r>
            <a:r>
              <a:rPr kumimoji="1" lang="zh-CN" altLang="en-US" dirty="0"/>
              <a:t> </a:t>
            </a:r>
            <a:r>
              <a:rPr kumimoji="1" lang="en-US" altLang="zh-CN" dirty="0"/>
              <a:t>Server</a:t>
            </a:r>
            <a:r>
              <a:rPr kumimoji="1" lang="zh-CN" altLang="en-US" dirty="0"/>
              <a:t>上，它们自己会自动协商调度，对业务是无感知的。</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22</a:t>
            </a:fld>
            <a:endParaRPr kumimoji="1" lang="zh-CN" altLang="en-US"/>
          </a:p>
        </p:txBody>
      </p:sp>
    </p:spTree>
    <p:extLst>
      <p:ext uri="{BB962C8B-B14F-4D97-AF65-F5344CB8AC3E}">
        <p14:creationId xmlns:p14="http://schemas.microsoft.com/office/powerpoint/2010/main" val="165434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一个集群由</a:t>
            </a:r>
            <a:r>
              <a:rPr kumimoji="1" lang="en-US" altLang="zh-CN" dirty="0"/>
              <a:t>3</a:t>
            </a:r>
            <a:r>
              <a:rPr kumimoji="1" lang="zh-CN" altLang="en-US" dirty="0"/>
              <a:t>个</a:t>
            </a:r>
            <a:r>
              <a:rPr kumimoji="1" lang="en-US" altLang="zh-CN" dirty="0"/>
              <a:t>Zone</a:t>
            </a:r>
            <a:r>
              <a:rPr kumimoji="1" lang="zh-CN" altLang="en-US" dirty="0"/>
              <a:t>以上组成，包含若干台服务器，如此庞大的系统需要一个“大脑”来统一管理，</a:t>
            </a:r>
            <a:r>
              <a:rPr kumimoji="1" lang="en-US" altLang="zh-CN" dirty="0" err="1"/>
              <a:t>RootService</a:t>
            </a:r>
            <a:r>
              <a:rPr kumimoji="1" lang="zh-CN" altLang="en-US" dirty="0"/>
              <a:t>总控服务就是这样一个“大脑”，它负责资源分配与调度、全局</a:t>
            </a:r>
            <a:r>
              <a:rPr kumimoji="1" lang="en-US" altLang="zh-CN" dirty="0"/>
              <a:t>DDL</a:t>
            </a:r>
            <a:r>
              <a:rPr kumimoji="1" lang="zh-CN" altLang="en-US" dirty="0"/>
              <a:t>、集群数据合并等全局事宜，是</a:t>
            </a:r>
            <a:r>
              <a:rPr kumimoji="1" lang="en-US" altLang="zh-CN" dirty="0" err="1"/>
              <a:t>OceanBase</a:t>
            </a:r>
            <a:r>
              <a:rPr kumimoji="1" lang="zh-CN" altLang="en-US" dirty="0"/>
              <a:t>的核心模块。</a:t>
            </a:r>
            <a:endParaRPr kumimoji="1" lang="en-US" altLang="zh-CN" dirty="0"/>
          </a:p>
          <a:p>
            <a:endParaRPr kumimoji="1" lang="en-US" altLang="zh-CN" dirty="0"/>
          </a:p>
          <a:p>
            <a:r>
              <a:rPr kumimoji="1" lang="zh-CN" altLang="en-US" dirty="0"/>
              <a:t>比如扩容场景，新增一台服务器进入集群，原有哪个服务器应该割接哪个业务出来给这台新服务器，这些都是由</a:t>
            </a:r>
            <a:r>
              <a:rPr kumimoji="1" lang="en-US" altLang="zh-CN" dirty="0" err="1"/>
              <a:t>RootService</a:t>
            </a:r>
            <a:r>
              <a:rPr kumimoji="1" lang="zh-CN" altLang="en-US" dirty="0"/>
              <a:t>总控服务确定的。</a:t>
            </a:r>
            <a:endParaRPr kumimoji="1" lang="en-US" altLang="zh-CN" dirty="0"/>
          </a:p>
          <a:p>
            <a:endParaRPr kumimoji="1" lang="en-US" altLang="zh-CN" dirty="0"/>
          </a:p>
          <a:p>
            <a:r>
              <a:rPr kumimoji="1" lang="en-US" altLang="zh-CN" dirty="0" err="1"/>
              <a:t>RootService</a:t>
            </a:r>
            <a:r>
              <a:rPr kumimoji="1" lang="zh-CN" altLang="en-US" dirty="0"/>
              <a:t>无需额外的软硬件部署，一般与</a:t>
            </a:r>
            <a:r>
              <a:rPr kumimoji="1" lang="en-US" altLang="zh-CN" dirty="0"/>
              <a:t>Zone</a:t>
            </a:r>
            <a:r>
              <a:rPr kumimoji="1" lang="zh-CN" altLang="en-US" dirty="0"/>
              <a:t>内的一个</a:t>
            </a:r>
            <a:r>
              <a:rPr kumimoji="1" lang="en-US" altLang="zh-CN" dirty="0"/>
              <a:t>OB</a:t>
            </a:r>
            <a:r>
              <a:rPr kumimoji="1" lang="zh-CN" altLang="en-US" dirty="0"/>
              <a:t> </a:t>
            </a:r>
            <a:r>
              <a:rPr kumimoji="1" lang="en-US" altLang="zh-CN" dirty="0"/>
              <a:t>Server</a:t>
            </a:r>
            <a:r>
              <a:rPr kumimoji="1" lang="zh-CN" altLang="en-US" dirty="0"/>
              <a:t>合设，共用一台服务器。为了消除单点故障的风险，各个</a:t>
            </a:r>
            <a:r>
              <a:rPr kumimoji="1" lang="en-US" altLang="zh-CN" dirty="0"/>
              <a:t>Zone</a:t>
            </a:r>
            <a:r>
              <a:rPr kumimoji="1" lang="zh-CN" altLang="en-US" dirty="0"/>
              <a:t>都建议部署一个</a:t>
            </a:r>
            <a:r>
              <a:rPr kumimoji="1" lang="en-US" altLang="zh-CN" dirty="0" err="1"/>
              <a:t>RootService</a:t>
            </a:r>
            <a:r>
              <a:rPr kumimoji="1" lang="zh-CN" altLang="en-US" dirty="0"/>
              <a:t>总控服务，但只有一个</a:t>
            </a:r>
            <a:r>
              <a:rPr kumimoji="1" lang="en-US" altLang="zh-CN" dirty="0"/>
              <a:t>Zone</a:t>
            </a:r>
            <a:r>
              <a:rPr kumimoji="1" lang="zh-CN" altLang="en-US" dirty="0"/>
              <a:t>的总控服务是“主”，其他</a:t>
            </a:r>
            <a:r>
              <a:rPr kumimoji="1" lang="en-US" altLang="zh-CN" dirty="0"/>
              <a:t>Zone</a:t>
            </a:r>
            <a:r>
              <a:rPr kumimoji="1" lang="zh-CN" altLang="en-US" dirty="0"/>
              <a:t>内的总控服务为“备”，当“主”出现故障的时候，“备”可以自动的接管整个服务。</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23</a:t>
            </a:fld>
            <a:endParaRPr kumimoji="1" lang="zh-CN" altLang="en-US"/>
          </a:p>
        </p:txBody>
      </p:sp>
    </p:spTree>
    <p:extLst>
      <p:ext uri="{BB962C8B-B14F-4D97-AF65-F5344CB8AC3E}">
        <p14:creationId xmlns:p14="http://schemas.microsoft.com/office/powerpoint/2010/main" val="140042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262626"/>
                </a:solidFill>
                <a:latin typeface="PingFangSC-Regular" panose="020B0400000000000000" pitchFamily="34" charset="-122"/>
                <a:ea typeface="PingFangSC-Regular" panose="020B0400000000000000" pitchFamily="34" charset="-122"/>
              </a:rPr>
              <a:t>接下来我们介绍下租户的概念，集群多个服务器组成了一个大的资源池，系统会根据各个租户的要求，创建与之对于的小资源池给租户使用，资源池包括指定规格的</a:t>
            </a:r>
            <a:r>
              <a:rPr lang="en-US" altLang="zh-CN" sz="1200" dirty="0">
                <a:solidFill>
                  <a:srgbClr val="262626"/>
                </a:solidFill>
                <a:latin typeface="PingFangSC-Regular" panose="020B0400000000000000" pitchFamily="34" charset="-122"/>
                <a:ea typeface="PingFangSC-Regular" panose="020B0400000000000000" pitchFamily="34" charset="-122"/>
              </a:rPr>
              <a:t>CPU</a:t>
            </a:r>
            <a:r>
              <a:rPr lang="zh-CN" altLang="en-US" sz="1200" dirty="0">
                <a:solidFill>
                  <a:srgbClr val="262626"/>
                </a:solidFill>
                <a:latin typeface="PingFangSC-Regular" panose="020B0400000000000000" pitchFamily="34" charset="-122"/>
                <a:ea typeface="PingFangSC-Regular" panose="020B0400000000000000" pitchFamily="34" charset="-122"/>
              </a:rPr>
              <a:t>、内存、存储、</a:t>
            </a:r>
            <a:r>
              <a:rPr lang="en-US" altLang="zh-CN" sz="1200" dirty="0">
                <a:solidFill>
                  <a:srgbClr val="262626"/>
                </a:solidFill>
                <a:latin typeface="PingFangSC-Regular" panose="020B0400000000000000" pitchFamily="34" charset="-122"/>
                <a:ea typeface="PingFangSC-Regular" panose="020B0400000000000000" pitchFamily="34" charset="-122"/>
              </a:rPr>
              <a:t>TPS</a:t>
            </a:r>
            <a:r>
              <a:rPr lang="zh-CN" altLang="en-US" sz="1200" dirty="0">
                <a:solidFill>
                  <a:srgbClr val="262626"/>
                </a:solidFill>
                <a:latin typeface="PingFangSC-Regular" panose="020B0400000000000000" pitchFamily="34" charset="-122"/>
                <a:ea typeface="PingFangSC-Regular" panose="020B0400000000000000" pitchFamily="34" charset="-122"/>
              </a:rPr>
              <a:t>、</a:t>
            </a:r>
            <a:r>
              <a:rPr lang="en-US" altLang="zh-CN" sz="1200" dirty="0">
                <a:solidFill>
                  <a:srgbClr val="262626"/>
                </a:solidFill>
                <a:latin typeface="PingFangSC-Regular" panose="020B0400000000000000" pitchFamily="34" charset="-122"/>
                <a:ea typeface="PingFangSC-Regular" panose="020B0400000000000000" pitchFamily="34" charset="-122"/>
              </a:rPr>
              <a:t>QPS</a:t>
            </a:r>
            <a:r>
              <a:rPr lang="zh-CN" altLang="en-US" sz="1200" dirty="0">
                <a:solidFill>
                  <a:srgbClr val="262626"/>
                </a:solidFill>
                <a:latin typeface="PingFangSC-Regular" panose="020B0400000000000000" pitchFamily="34" charset="-122"/>
                <a:ea typeface="PingFangSC-Regular" panose="020B0400000000000000" pitchFamily="34" charset="-122"/>
              </a:rPr>
              <a:t>等。租户之间资源是相互隔离的，内存是物理隔离、</a:t>
            </a:r>
            <a:r>
              <a:rPr lang="en-US" altLang="zh-CN" sz="1200" dirty="0">
                <a:solidFill>
                  <a:srgbClr val="262626"/>
                </a:solidFill>
                <a:latin typeface="PingFangSC-Regular" panose="020B0400000000000000" pitchFamily="34" charset="-122"/>
                <a:ea typeface="PingFangSC-Regular" panose="020B0400000000000000" pitchFamily="34" charset="-122"/>
              </a:rPr>
              <a:t>CPU</a:t>
            </a:r>
            <a:r>
              <a:rPr lang="zh-CN" altLang="en-US" sz="1200" dirty="0">
                <a:solidFill>
                  <a:srgbClr val="262626"/>
                </a:solidFill>
                <a:latin typeface="PingFangSC-Regular" panose="020B0400000000000000" pitchFamily="34" charset="-122"/>
                <a:ea typeface="PingFangSC-Regular" panose="020B0400000000000000" pitchFamily="34" charset="-122"/>
              </a:rPr>
              <a:t>是逻辑隔离，避免租户之间争抢资源。</a:t>
            </a:r>
            <a:endParaRPr lang="en-US" altLang="zh-CN" sz="1200" dirty="0">
              <a:solidFill>
                <a:srgbClr val="262626"/>
              </a:solidFill>
              <a:latin typeface="PingFangSC-Regular" panose="020B0400000000000000" pitchFamily="34" charset="-122"/>
              <a:ea typeface="PingFangSC-Regular" panose="020B0400000000000000" pitchFamily="34" charset="-122"/>
            </a:endParaRPr>
          </a:p>
          <a:p>
            <a:endParaRPr lang="en-US" altLang="zh-CN" sz="1200" dirty="0">
              <a:solidFill>
                <a:srgbClr val="262626"/>
              </a:solidFill>
              <a:latin typeface="PingFangSC-Regular" panose="020B0400000000000000" pitchFamily="34" charset="-122"/>
              <a:ea typeface="PingFangSC-Regular" panose="020B0400000000000000" pitchFamily="34" charset="-122"/>
            </a:endParaRPr>
          </a:p>
          <a:p>
            <a:r>
              <a:rPr lang="zh-CN" altLang="en-US" sz="1200" dirty="0">
                <a:solidFill>
                  <a:srgbClr val="262626"/>
                </a:solidFill>
                <a:latin typeface="PingFangSC-Regular" panose="020B0400000000000000" pitchFamily="34" charset="-122"/>
                <a:ea typeface="PingFangSC-Regular" panose="020B0400000000000000" pitchFamily="34" charset="-122"/>
              </a:rPr>
              <a:t>一般一个应用占用一个租户。这个概念跟虚拟机比较类似，将一个庞大的物理资源虚拟成多个逻辑资源，彼此互相隔离。</a:t>
            </a:r>
            <a:endParaRPr lang="en-US" altLang="zh-CN" sz="1200" dirty="0">
              <a:solidFill>
                <a:srgbClr val="262626"/>
              </a:solidFill>
              <a:latin typeface="PingFangSC-Regular" panose="020B0400000000000000" pitchFamily="34" charset="-122"/>
              <a:ea typeface="PingFangSC-Regular" panose="020B0400000000000000" pitchFamily="34" charset="-122"/>
            </a:endParaRPr>
          </a:p>
          <a:p>
            <a:endParaRPr lang="en-US" altLang="zh-CN" sz="1200" dirty="0">
              <a:solidFill>
                <a:srgbClr val="262626"/>
              </a:solidFill>
              <a:latin typeface="PingFangSC-Regular" panose="020B0400000000000000" pitchFamily="34" charset="-122"/>
              <a:ea typeface="PingFangSC-Regular" panose="020B0400000000000000" pitchFamily="34" charset="-122"/>
            </a:endParaRPr>
          </a:p>
          <a:p>
            <a:r>
              <a:rPr lang="zh-CN" altLang="en-US" sz="1200" dirty="0">
                <a:solidFill>
                  <a:srgbClr val="262626"/>
                </a:solidFill>
                <a:latin typeface="PingFangSC-Regular" panose="020B0400000000000000" pitchFamily="34" charset="-122"/>
                <a:ea typeface="PingFangSC-Regular" panose="020B0400000000000000" pitchFamily="34" charset="-122"/>
              </a:rPr>
              <a:t>每个租户跟传统数据库实例的概念比较类似，租户可以创建自己的用户、数据库、表等对象。有自己独立的系统变量。</a:t>
            </a:r>
            <a:endParaRPr lang="en-US" altLang="zh-CN" sz="1200" dirty="0">
              <a:solidFill>
                <a:srgbClr val="262626"/>
              </a:solidFill>
              <a:latin typeface="PingFangSC-Regular" panose="020B0400000000000000" pitchFamily="34" charset="-122"/>
              <a:ea typeface="PingFangSC-Regular" panose="020B0400000000000000" pitchFamily="34" charset="-122"/>
            </a:endParaRPr>
          </a:p>
          <a:p>
            <a:r>
              <a:rPr lang="zh-CN" altLang="en-US" sz="1200" dirty="0">
                <a:solidFill>
                  <a:srgbClr val="262626"/>
                </a:solidFill>
                <a:latin typeface="PingFangSC-Regular" panose="020B0400000000000000" pitchFamily="34" charset="-122"/>
                <a:ea typeface="PingFangSC-Regular" panose="020B0400000000000000" pitchFamily="34" charset="-122"/>
              </a:rPr>
              <a:t>使得租户可以更好的满足业务个性化的需求。</a:t>
            </a:r>
            <a:endParaRPr lang="en-US" altLang="zh-CN" sz="1200" dirty="0">
              <a:solidFill>
                <a:srgbClr val="262626"/>
              </a:solidFill>
              <a:latin typeface="PingFangSC-Regular" panose="020B0400000000000000" pitchFamily="34" charset="-122"/>
              <a:ea typeface="PingFangSC-Regular" panose="020B0400000000000000" pitchFamily="34" charset="-122"/>
            </a:endParaRPr>
          </a:p>
          <a:p>
            <a:endParaRPr lang="en-US" altLang="zh-CN" sz="1200" dirty="0">
              <a:solidFill>
                <a:srgbClr val="262626"/>
              </a:solidFill>
              <a:latin typeface="PingFangSC-Regular" panose="020B0400000000000000" pitchFamily="34" charset="-122"/>
              <a:ea typeface="PingFangSC-Regular" panose="020B0400000000000000" pitchFamily="34" charset="-122"/>
            </a:endParaRPr>
          </a:p>
          <a:p>
            <a:r>
              <a:rPr lang="zh-CN" altLang="en-US" sz="1200" dirty="0">
                <a:solidFill>
                  <a:srgbClr val="262626"/>
                </a:solidFill>
                <a:latin typeface="PingFangSC-Regular" panose="020B0400000000000000" pitchFamily="34" charset="-122"/>
                <a:ea typeface="PingFangSC-Regular" panose="020B0400000000000000" pitchFamily="34" charset="-122"/>
              </a:rPr>
              <a:t>系统租户保存系统表，一般</a:t>
            </a:r>
            <a:r>
              <a:rPr lang="en-US" altLang="zh-CN" sz="1200" dirty="0">
                <a:solidFill>
                  <a:srgbClr val="262626"/>
                </a:solidFill>
                <a:latin typeface="PingFangSC-Regular" panose="020B0400000000000000" pitchFamily="34" charset="-122"/>
                <a:ea typeface="PingFangSC-Regular" panose="020B0400000000000000" pitchFamily="34" charset="-122"/>
              </a:rPr>
              <a:t>ID</a:t>
            </a:r>
            <a:r>
              <a:rPr lang="zh-CN" altLang="en-US" sz="1200" dirty="0">
                <a:solidFill>
                  <a:srgbClr val="262626"/>
                </a:solidFill>
                <a:latin typeface="PingFangSC-Regular" panose="020B0400000000000000" pitchFamily="34" charset="-122"/>
                <a:ea typeface="PingFangSC-Regular" panose="020B0400000000000000" pitchFamily="34" charset="-122"/>
              </a:rPr>
              <a:t>是</a:t>
            </a:r>
            <a:r>
              <a:rPr lang="en-US" altLang="zh-CN" sz="1200" dirty="0">
                <a:solidFill>
                  <a:srgbClr val="262626"/>
                </a:solidFill>
                <a:latin typeface="PingFangSC-Regular" panose="020B0400000000000000" pitchFamily="34" charset="-122"/>
                <a:ea typeface="PingFangSC-Regular" panose="020B0400000000000000" pitchFamily="34" charset="-122"/>
              </a:rPr>
              <a:t>1000</a:t>
            </a:r>
            <a:r>
              <a:rPr lang="zh-CN" altLang="en-US" sz="1200" dirty="0">
                <a:solidFill>
                  <a:srgbClr val="262626"/>
                </a:solidFill>
                <a:latin typeface="PingFangSC-Regular" panose="020B0400000000000000" pitchFamily="34" charset="-122"/>
                <a:ea typeface="PingFangSC-Regular" panose="020B0400000000000000" pitchFamily="34" charset="-122"/>
              </a:rPr>
              <a:t>以内。剩下是业务租户，创建租户时候可以指定是</a:t>
            </a:r>
            <a:r>
              <a:rPr lang="en-US" altLang="zh-CN" sz="1200" dirty="0">
                <a:solidFill>
                  <a:srgbClr val="262626"/>
                </a:solidFill>
                <a:latin typeface="PingFangSC-Regular" panose="020B0400000000000000" pitchFamily="34" charset="-122"/>
                <a:ea typeface="PingFangSC-Regular" panose="020B0400000000000000" pitchFamily="34" charset="-122"/>
              </a:rPr>
              <a:t>MySQL</a:t>
            </a:r>
            <a:r>
              <a:rPr lang="zh-CN" altLang="en-US" sz="1200" dirty="0">
                <a:solidFill>
                  <a:srgbClr val="262626"/>
                </a:solidFill>
                <a:latin typeface="PingFangSC-Regular" panose="020B0400000000000000" pitchFamily="34" charset="-122"/>
                <a:ea typeface="PingFangSC-Regular" panose="020B0400000000000000" pitchFamily="34" charset="-122"/>
              </a:rPr>
              <a:t>还是</a:t>
            </a:r>
            <a:r>
              <a:rPr lang="en-US" altLang="zh-CN" sz="1200" dirty="0">
                <a:solidFill>
                  <a:srgbClr val="262626"/>
                </a:solidFill>
                <a:latin typeface="PingFangSC-Regular" panose="020B0400000000000000" pitchFamily="34" charset="-122"/>
                <a:ea typeface="PingFangSC-Regular" panose="020B0400000000000000" pitchFamily="34" charset="-122"/>
              </a:rPr>
              <a:t>Oracle</a:t>
            </a:r>
            <a:r>
              <a:rPr lang="zh-CN" altLang="en-US" sz="1200" dirty="0">
                <a:solidFill>
                  <a:srgbClr val="262626"/>
                </a:solidFill>
                <a:latin typeface="PingFangSC-Regular" panose="020B0400000000000000" pitchFamily="34" charset="-122"/>
                <a:ea typeface="PingFangSC-Regular" panose="020B0400000000000000" pitchFamily="34" charset="-122"/>
              </a:rPr>
              <a:t>。</a:t>
            </a:r>
            <a:endParaRPr lang="en-US" altLang="zh-CN" sz="1200" dirty="0">
              <a:solidFill>
                <a:srgbClr val="262626"/>
              </a:solidFill>
              <a:latin typeface="PingFangSC-Regular" panose="020B0400000000000000" pitchFamily="34" charset="-122"/>
              <a:ea typeface="PingFangSC-Regular" panose="020B0400000000000000" pitchFamily="34"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24</a:t>
            </a:fld>
            <a:endParaRPr kumimoji="1" lang="zh-CN" altLang="en-US"/>
          </a:p>
        </p:txBody>
      </p:sp>
    </p:spTree>
    <p:extLst>
      <p:ext uri="{BB962C8B-B14F-4D97-AF65-F5344CB8AC3E}">
        <p14:creationId xmlns:p14="http://schemas.microsoft.com/office/powerpoint/2010/main" val="702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sz="1200" dirty="0">
                <a:latin typeface="Alibaba PuHuiTi" pitchFamily="18" charset="-122"/>
                <a:ea typeface="Alibaba PuHuiTi" pitchFamily="18" charset="-122"/>
                <a:cs typeface="Alibaba PuHuiTi" pitchFamily="18" charset="-122"/>
              </a:rPr>
              <a:t>我们所说的传统数据库一般指集中式的关系型数据库，典型厂商就是</a:t>
            </a:r>
            <a:r>
              <a:rPr lang="en-US" altLang="zh-CN" sz="1200" dirty="0">
                <a:latin typeface="Alibaba PuHuiTi" pitchFamily="18" charset="-122"/>
                <a:ea typeface="Alibaba PuHuiTi" pitchFamily="18" charset="-122"/>
                <a:cs typeface="Alibaba PuHuiTi" pitchFamily="18" charset="-122"/>
              </a:rPr>
              <a:t>Oracle</a:t>
            </a:r>
            <a:r>
              <a:rPr lang="zh-CN" altLang="en-US" sz="1200" dirty="0">
                <a:latin typeface="Alibaba PuHuiTi" pitchFamily="18" charset="-122"/>
                <a:ea typeface="Alibaba PuHuiTi" pitchFamily="18" charset="-122"/>
                <a:cs typeface="Alibaba PuHuiTi" pitchFamily="18" charset="-122"/>
              </a:rPr>
              <a:t>、</a:t>
            </a:r>
            <a:r>
              <a:rPr lang="en-US" altLang="zh-CN" sz="1200" dirty="0">
                <a:latin typeface="Alibaba PuHuiTi" pitchFamily="18" charset="-122"/>
                <a:ea typeface="Alibaba PuHuiTi" pitchFamily="18" charset="-122"/>
                <a:cs typeface="Alibaba PuHuiTi" pitchFamily="18" charset="-122"/>
              </a:rPr>
              <a:t>IBM</a:t>
            </a:r>
            <a:r>
              <a:rPr lang="zh-CN" altLang="en-US" sz="1200" dirty="0">
                <a:latin typeface="Alibaba PuHuiTi" pitchFamily="18" charset="-122"/>
                <a:ea typeface="Alibaba PuHuiTi" pitchFamily="18" charset="-122"/>
                <a:cs typeface="Alibaba PuHuiTi" pitchFamily="18" charset="-122"/>
              </a:rPr>
              <a:t> </a:t>
            </a:r>
            <a:r>
              <a:rPr lang="en-US" altLang="zh-CN" sz="1200" dirty="0">
                <a:latin typeface="Alibaba PuHuiTi" pitchFamily="18" charset="-122"/>
                <a:ea typeface="Alibaba PuHuiTi" pitchFamily="18" charset="-122"/>
                <a:cs typeface="Alibaba PuHuiTi" pitchFamily="18" charset="-122"/>
              </a:rPr>
              <a:t>DB2</a:t>
            </a:r>
            <a:r>
              <a:rPr lang="zh-CN" altLang="en-US" sz="1200" dirty="0">
                <a:latin typeface="Alibaba PuHuiTi" pitchFamily="18" charset="-122"/>
                <a:ea typeface="Alibaba PuHuiTi" pitchFamily="18" charset="-122"/>
                <a:cs typeface="Alibaba PuHuiTi" pitchFamily="18" charset="-122"/>
              </a:rPr>
              <a:t>等厂商的产品以及开源的</a:t>
            </a:r>
            <a:r>
              <a:rPr lang="en-US" altLang="zh-CN" sz="1200" dirty="0">
                <a:latin typeface="Alibaba PuHuiTi" pitchFamily="18" charset="-122"/>
                <a:ea typeface="Alibaba PuHuiTi" pitchFamily="18" charset="-122"/>
                <a:cs typeface="Alibaba PuHuiTi" pitchFamily="18" charset="-122"/>
              </a:rPr>
              <a:t>MySQL</a:t>
            </a:r>
            <a:r>
              <a:rPr lang="zh-CN" altLang="en-US" sz="1200" dirty="0">
                <a:latin typeface="Alibaba PuHuiTi" pitchFamily="18" charset="-122"/>
                <a:ea typeface="Alibaba PuHuiTi" pitchFamily="18" charset="-122"/>
                <a:cs typeface="Alibaba PuHuiTi" pitchFamily="18" charset="-122"/>
              </a:rPr>
              <a:t>数据库等，它们经过近</a:t>
            </a:r>
            <a:r>
              <a:rPr lang="en-US" altLang="zh-CN" sz="1200" dirty="0">
                <a:latin typeface="Alibaba PuHuiTi" pitchFamily="18" charset="-122"/>
                <a:ea typeface="Alibaba PuHuiTi" pitchFamily="18" charset="-122"/>
                <a:cs typeface="Alibaba PuHuiTi" pitchFamily="18" charset="-122"/>
              </a:rPr>
              <a:t>40</a:t>
            </a:r>
            <a:r>
              <a:rPr lang="zh-CN" altLang="en-US" sz="1200" dirty="0">
                <a:latin typeface="Alibaba PuHuiTi" pitchFamily="18" charset="-122"/>
                <a:ea typeface="Alibaba PuHuiTi" pitchFamily="18" charset="-122"/>
                <a:cs typeface="Alibaba PuHuiTi" pitchFamily="18" charset="-122"/>
              </a:rPr>
              <a:t>年的发展，应用到了几乎所有的行业，已经被打磨的非常成熟稳定，生态也很完善，围绕他们周边有大量的服务合作伙伴及应用开发合作伙伴。对于学习者来说，可以很方便的在厂商官网和各大技术论坛找到丰富的学习资源，线下的培训机构和培训课程也非常多，一旦碰到技术问题，也有很多现成的经验可以借鉴。</a:t>
            </a: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r>
              <a:rPr lang="zh-CN" altLang="en-US" sz="1200" dirty="0">
                <a:latin typeface="Alibaba PuHuiTi" pitchFamily="18" charset="-122"/>
                <a:ea typeface="Alibaba PuHuiTi" pitchFamily="18" charset="-122"/>
                <a:cs typeface="Alibaba PuHuiTi" pitchFamily="18" charset="-122"/>
              </a:rPr>
              <a:t>但随着云计算和大数据时代的到来，业务流量和数据量呈井喷式的发展，对数据库的要求越来越高，传统数据库面临很多的挑战：</a:t>
            </a: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r>
              <a:rPr lang="zh-CN" altLang="en-US" sz="1200" dirty="0">
                <a:latin typeface="Alibaba PuHuiTi" pitchFamily="18" charset="-122"/>
                <a:ea typeface="Alibaba PuHuiTi" pitchFamily="18" charset="-122"/>
                <a:cs typeface="Alibaba PuHuiTi" pitchFamily="18" charset="-122"/>
              </a:rPr>
              <a:t>第一，</a:t>
            </a:r>
            <a:r>
              <a:rPr lang="zh-CN" altLang="zh-CN" sz="1200" dirty="0">
                <a:latin typeface="Alibaba PuHuiTi" pitchFamily="18" charset="-122"/>
                <a:ea typeface="Alibaba PuHuiTi" pitchFamily="18" charset="-122"/>
                <a:cs typeface="Alibaba PuHuiTi" pitchFamily="18" charset="-122"/>
              </a:rPr>
              <a:t>它们普遍采用了基于“单点高端硬件”的架构</a:t>
            </a:r>
            <a:r>
              <a:rPr lang="zh-CN" altLang="en-US" sz="1200" dirty="0">
                <a:latin typeface="Alibaba PuHuiTi" pitchFamily="18" charset="-122"/>
                <a:ea typeface="Alibaba PuHuiTi" pitchFamily="18" charset="-122"/>
                <a:cs typeface="Alibaba PuHuiTi" pitchFamily="18" charset="-122"/>
              </a:rPr>
              <a:t>，对硬件要求很高，部署成本也很高，后期维护这些高端硬件也需要耗费大量的人力物力。除此之外，还有一个更严重的问题，随着业务量的增大，它只能纵向扩展，无法横向扩展。比如，开始业务量增加的不多，可以通过扩展数据库服务器的</a:t>
            </a:r>
            <a:r>
              <a:rPr lang="en-US" altLang="zh-CN" sz="1200" dirty="0">
                <a:latin typeface="Alibaba PuHuiTi" pitchFamily="18" charset="-122"/>
                <a:ea typeface="Alibaba PuHuiTi" pitchFamily="18" charset="-122"/>
                <a:cs typeface="Alibaba PuHuiTi" pitchFamily="18" charset="-122"/>
              </a:rPr>
              <a:t>CPU/</a:t>
            </a:r>
            <a:r>
              <a:rPr lang="zh-CN" altLang="en-US" sz="1200" dirty="0">
                <a:latin typeface="Alibaba PuHuiTi" pitchFamily="18" charset="-122"/>
                <a:ea typeface="Alibaba PuHuiTi" pitchFamily="18" charset="-122"/>
                <a:cs typeface="Alibaba PuHuiTi" pitchFamily="18" charset="-122"/>
              </a:rPr>
              <a:t>内存</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硬盘来解决，但单机容量很容易达到上限，那么此时再想扩容，只能将</a:t>
            </a:r>
            <a:r>
              <a:rPr lang="en-US" altLang="zh-CN" sz="1200" dirty="0">
                <a:latin typeface="Alibaba PuHuiTi" pitchFamily="18" charset="-122"/>
                <a:ea typeface="Alibaba PuHuiTi" pitchFamily="18" charset="-122"/>
                <a:cs typeface="Alibaba PuHuiTi" pitchFamily="18" charset="-122"/>
              </a:rPr>
              <a:t>PC</a:t>
            </a:r>
            <a:r>
              <a:rPr lang="zh-CN" altLang="en-US" sz="1200" dirty="0">
                <a:latin typeface="Alibaba PuHuiTi" pitchFamily="18" charset="-122"/>
                <a:ea typeface="Alibaba PuHuiTi" pitchFamily="18" charset="-122"/>
                <a:cs typeface="Alibaba PuHuiTi" pitchFamily="18" charset="-122"/>
              </a:rPr>
              <a:t>服务器替换为高端的小型机等专有的硬件，能研发生产这些设备的公司很少，而且基本都是国外的企业，用户很容易被硬件厂商绑架，毕竟这些设备的采购及服务成本每年基本都是上亿级别，不是一般用户能够承受的。更重要的问题是，这些高端硬件也是有性能上限的，再达到上限后怎么办呢？</a:t>
            </a: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endParaRPr lang="en-US" altLang="zh-CN" sz="1200" dirty="0">
              <a:latin typeface="Alibaba PuHuiTi" pitchFamily="18" charset="-122"/>
              <a:ea typeface="Alibaba PuHuiTi" pitchFamily="18" charset="-122"/>
              <a:cs typeface="Alibaba PuHuiTi" pitchFamily="18" charset="-122"/>
            </a:endParaRPr>
          </a:p>
          <a:p>
            <a:pPr indent="457200">
              <a:lnSpc>
                <a:spcPct val="150000"/>
              </a:lnSpc>
            </a:pPr>
            <a:r>
              <a:rPr lang="zh-CN" altLang="en-US" sz="1200" dirty="0">
                <a:latin typeface="Alibaba PuHuiTi" pitchFamily="18" charset="-122"/>
                <a:ea typeface="Alibaba PuHuiTi" pitchFamily="18" charset="-122"/>
                <a:cs typeface="Alibaba PuHuiTi" pitchFamily="18" charset="-122"/>
              </a:rPr>
              <a:t>第二，传统数据库</a:t>
            </a:r>
            <a:r>
              <a:rPr lang="zh-CN" altLang="zh-CN" sz="1200" dirty="0">
                <a:latin typeface="Alibaba PuHuiTi" pitchFamily="18" charset="-122"/>
                <a:ea typeface="Alibaba PuHuiTi" pitchFamily="18" charset="-122"/>
                <a:cs typeface="Alibaba PuHuiTi" pitchFamily="18" charset="-122"/>
              </a:rPr>
              <a:t>虽然能很好的应对高并发查询场景，但一旦需要访问的</a:t>
            </a:r>
            <a:r>
              <a:rPr lang="zh-CN" altLang="en-US" sz="1200" dirty="0">
                <a:latin typeface="Alibaba PuHuiTi" pitchFamily="18" charset="-122"/>
                <a:ea typeface="Alibaba PuHuiTi" pitchFamily="18" charset="-122"/>
                <a:cs typeface="Alibaba PuHuiTi" pitchFamily="18" charset="-122"/>
              </a:rPr>
              <a:t>并发量太大</a:t>
            </a:r>
            <a:r>
              <a:rPr lang="zh-CN"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比如双十一期间的短期的大流量，</a:t>
            </a:r>
            <a:r>
              <a:rPr lang="zh-CN" altLang="zh-CN" sz="1200" dirty="0">
                <a:latin typeface="Alibaba PuHuiTi" pitchFamily="18" charset="-122"/>
                <a:ea typeface="Alibaba PuHuiTi" pitchFamily="18" charset="-122"/>
                <a:cs typeface="Alibaba PuHuiTi" pitchFamily="18" charset="-122"/>
              </a:rPr>
              <a:t>突破了单点设备所</a:t>
            </a:r>
            <a:r>
              <a:rPr lang="zh-CN" altLang="en-US" sz="1200" dirty="0">
                <a:latin typeface="Alibaba PuHuiTi" pitchFamily="18" charset="-122"/>
                <a:ea typeface="Alibaba PuHuiTi" pitchFamily="18" charset="-122"/>
                <a:cs typeface="Alibaba PuHuiTi" pitchFamily="18" charset="-122"/>
              </a:rPr>
              <a:t>能</a:t>
            </a:r>
            <a:r>
              <a:rPr lang="zh-CN" altLang="zh-CN" sz="1200" dirty="0">
                <a:latin typeface="Alibaba PuHuiTi" pitchFamily="18" charset="-122"/>
                <a:ea typeface="Alibaba PuHuiTi" pitchFamily="18" charset="-122"/>
                <a:cs typeface="Alibaba PuHuiTi" pitchFamily="18" charset="-122"/>
              </a:rPr>
              <a:t>提供的存储容量上限或者计算能力上限，剧烈的资源争抢就会导致整体性能显著下降。因此，</a:t>
            </a:r>
            <a:r>
              <a:rPr lang="zh-CN" altLang="en-US" sz="1200" dirty="0">
                <a:latin typeface="Alibaba PuHuiTi" pitchFamily="18" charset="-122"/>
                <a:ea typeface="Alibaba PuHuiTi" pitchFamily="18" charset="-122"/>
                <a:cs typeface="Alibaba PuHuiTi" pitchFamily="18" charset="-122"/>
              </a:rPr>
              <a:t>传统数据库比较适合</a:t>
            </a:r>
            <a:r>
              <a:rPr lang="zh-CN" altLang="zh-CN" sz="1200" dirty="0">
                <a:latin typeface="Alibaba PuHuiTi" pitchFamily="18" charset="-122"/>
                <a:ea typeface="Alibaba PuHuiTi" pitchFamily="18" charset="-122"/>
                <a:cs typeface="Alibaba PuHuiTi" pitchFamily="18" charset="-122"/>
              </a:rPr>
              <a:t>处理数据量和访问量都比较</a:t>
            </a:r>
            <a:r>
              <a:rPr lang="zh-CN" altLang="en-US" sz="1200" dirty="0">
                <a:latin typeface="Alibaba PuHuiTi" pitchFamily="18" charset="-122"/>
                <a:ea typeface="Alibaba PuHuiTi" pitchFamily="18" charset="-122"/>
                <a:cs typeface="Alibaba PuHuiTi" pitchFamily="18" charset="-122"/>
              </a:rPr>
              <a:t>平稳、比较</a:t>
            </a:r>
            <a:r>
              <a:rPr lang="zh-CN" altLang="zh-CN" sz="1200" dirty="0">
                <a:latin typeface="Alibaba PuHuiTi" pitchFamily="18" charset="-122"/>
                <a:ea typeface="Alibaba PuHuiTi" pitchFamily="18" charset="-122"/>
                <a:cs typeface="Alibaba PuHuiTi" pitchFamily="18" charset="-122"/>
              </a:rPr>
              <a:t>有限的场景，</a:t>
            </a:r>
            <a:r>
              <a:rPr lang="zh-CN" altLang="en-US" sz="1200" dirty="0">
                <a:latin typeface="Alibaba PuHuiTi" pitchFamily="18" charset="-122"/>
                <a:ea typeface="Alibaba PuHuiTi" pitchFamily="18" charset="-122"/>
                <a:cs typeface="Alibaba PuHuiTi" pitchFamily="18" charset="-122"/>
              </a:rPr>
              <a:t>比较难</a:t>
            </a:r>
            <a:r>
              <a:rPr lang="zh-CN" altLang="zh-CN" sz="1200" dirty="0">
                <a:latin typeface="Alibaba PuHuiTi" pitchFamily="18" charset="-122"/>
                <a:ea typeface="Alibaba PuHuiTi" pitchFamily="18" charset="-122"/>
                <a:cs typeface="Alibaba PuHuiTi" pitchFamily="18" charset="-122"/>
              </a:rPr>
              <a:t>应对数据量和访问量都快速增长的</a:t>
            </a:r>
            <a:r>
              <a:rPr lang="zh-CN" altLang="en-US" sz="1200" dirty="0">
                <a:latin typeface="Alibaba PuHuiTi" pitchFamily="18" charset="-122"/>
                <a:ea typeface="Alibaba PuHuiTi" pitchFamily="18" charset="-122"/>
                <a:cs typeface="Alibaba PuHuiTi" pitchFamily="18" charset="-122"/>
              </a:rPr>
              <a:t>场景。</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a:t>
            </a:fld>
            <a:endParaRPr kumimoji="1" lang="zh-CN" altLang="en-US"/>
          </a:p>
        </p:txBody>
      </p:sp>
    </p:spTree>
    <p:extLst>
      <p:ext uri="{BB962C8B-B14F-4D97-AF65-F5344CB8AC3E}">
        <p14:creationId xmlns:p14="http://schemas.microsoft.com/office/powerpoint/2010/main" val="3531541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OceanBase</a:t>
            </a:r>
            <a:r>
              <a:rPr lang="en-US" altLang="zh-CN" dirty="0"/>
              <a:t> </a:t>
            </a:r>
            <a:r>
              <a:rPr lang="zh-CN" altLang="en-US" dirty="0"/>
              <a:t>数据库采用了单集群多租户设计，天然支持云数据库架构，支持公有云、私有云、混合云等多种部署形式。</a:t>
            </a:r>
          </a:p>
          <a:p>
            <a:endParaRPr lang="zh-CN" altLang="en-US" dirty="0"/>
          </a:p>
          <a:p>
            <a:r>
              <a:rPr lang="en-US" altLang="zh-CN" dirty="0" err="1"/>
              <a:t>OceanBase</a:t>
            </a:r>
            <a:r>
              <a:rPr lang="en-US" altLang="zh-CN" dirty="0"/>
              <a:t> </a:t>
            </a:r>
            <a:r>
              <a:rPr lang="zh-CN" altLang="en-US" dirty="0"/>
              <a:t>数据库通过租户实现资源隔离，让每个数据库服务的实例不感知其他实例的存在，并通过权限控制确保租户数据的安全性，配合 </a:t>
            </a:r>
            <a:r>
              <a:rPr lang="en-US" altLang="zh-CN" dirty="0" err="1"/>
              <a:t>OceanBase</a:t>
            </a:r>
            <a:r>
              <a:rPr lang="en-US" altLang="zh-CN" dirty="0"/>
              <a:t> </a:t>
            </a:r>
            <a:r>
              <a:rPr lang="zh-CN" altLang="en-US" dirty="0"/>
              <a:t>数据库强大的可扩展性，能够提供安全、灵活的 </a:t>
            </a:r>
            <a:r>
              <a:rPr lang="en-US" altLang="zh-CN" dirty="0"/>
              <a:t>DBaaS </a:t>
            </a:r>
            <a:r>
              <a:rPr lang="zh-CN" altLang="en-US" dirty="0"/>
              <a:t>服务。</a:t>
            </a:r>
          </a:p>
          <a:p>
            <a:endParaRPr lang="zh-CN" altLang="en-US" dirty="0"/>
          </a:p>
          <a:p>
            <a:r>
              <a:rPr lang="zh-CN" altLang="en-US" dirty="0"/>
              <a:t>租户是一个逻辑概念。在 </a:t>
            </a:r>
            <a:r>
              <a:rPr lang="en-US" altLang="zh-CN" dirty="0" err="1"/>
              <a:t>OceanBase</a:t>
            </a:r>
            <a:r>
              <a:rPr lang="en-US" altLang="zh-CN" dirty="0"/>
              <a:t> </a:t>
            </a:r>
            <a:r>
              <a:rPr lang="zh-CN" altLang="en-US" dirty="0"/>
              <a:t>数据库中，租户是资源分配的单位，是数据库对象管理和资源管理的基础，对于系统运维，尤其是对于云数据库的运维有着重要的影响。租户在一定程度上相当于传统数据库的</a:t>
            </a:r>
            <a:r>
              <a:rPr lang="en-US" altLang="zh-CN" dirty="0"/>
              <a:t>"</a:t>
            </a:r>
            <a:r>
              <a:rPr lang="zh-CN" altLang="en-US" dirty="0"/>
              <a:t>实例</a:t>
            </a:r>
            <a:r>
              <a:rPr lang="en-US" altLang="zh-CN" dirty="0"/>
              <a:t>"</a:t>
            </a:r>
            <a:r>
              <a:rPr lang="zh-CN" altLang="en-US" dirty="0"/>
              <a:t>概念。租户之间是完全隔离的。在数据安全方面，</a:t>
            </a:r>
            <a:r>
              <a:rPr lang="en-US" altLang="zh-CN" dirty="0" err="1"/>
              <a:t>OceanBase</a:t>
            </a:r>
            <a:r>
              <a:rPr lang="en-US" altLang="zh-CN" dirty="0"/>
              <a:t> </a:t>
            </a:r>
            <a:r>
              <a:rPr lang="zh-CN" altLang="en-US" dirty="0"/>
              <a:t>数据库不允许跨租户的数据访问，以确保用户的数据资产没有被其他租户窃取的风险。在资源使用方面，</a:t>
            </a:r>
            <a:r>
              <a:rPr lang="en-US" altLang="zh-CN" dirty="0" err="1"/>
              <a:t>OceanBase</a:t>
            </a:r>
            <a:r>
              <a:rPr lang="en-US" altLang="zh-CN" dirty="0"/>
              <a:t> </a:t>
            </a:r>
            <a:r>
              <a:rPr lang="zh-CN" altLang="en-US" dirty="0"/>
              <a:t>数据库表现为租户</a:t>
            </a:r>
            <a:r>
              <a:rPr lang="en-US" altLang="zh-CN" dirty="0"/>
              <a:t>"</a:t>
            </a:r>
            <a:r>
              <a:rPr lang="zh-CN" altLang="en-US" dirty="0"/>
              <a:t>独占</a:t>
            </a:r>
            <a:r>
              <a:rPr lang="en-US" altLang="zh-CN" dirty="0"/>
              <a:t>"</a:t>
            </a:r>
            <a:r>
              <a:rPr lang="zh-CN" altLang="en-US" dirty="0"/>
              <a:t>其资源配额。总体上来说，租户（</a:t>
            </a:r>
            <a:r>
              <a:rPr lang="en-US" altLang="zh-CN" dirty="0"/>
              <a:t>tenant</a:t>
            </a:r>
            <a:r>
              <a:rPr lang="zh-CN" altLang="en-US" dirty="0"/>
              <a:t>）既是各类数据库对象的容器，又是资源（</a:t>
            </a:r>
            <a:r>
              <a:rPr lang="en-US" altLang="zh-CN" dirty="0"/>
              <a:t>CPU</a:t>
            </a:r>
            <a:r>
              <a:rPr lang="zh-CN" altLang="en-US" dirty="0"/>
              <a:t>、</a:t>
            </a:r>
            <a:r>
              <a:rPr lang="en-US" altLang="zh-CN" dirty="0"/>
              <a:t>Memory</a:t>
            </a:r>
            <a:r>
              <a:rPr lang="zh-CN" altLang="en-US" dirty="0"/>
              <a:t>、</a:t>
            </a:r>
            <a:r>
              <a:rPr lang="en-US" altLang="zh-CN" dirty="0"/>
              <a:t>IO </a:t>
            </a:r>
            <a:r>
              <a:rPr lang="zh-CN" altLang="en-US" dirty="0"/>
              <a:t>等）的容器。</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25</a:t>
            </a:fld>
            <a:endParaRPr kumimoji="1" lang="zh-CN" altLang="en-US"/>
          </a:p>
        </p:txBody>
      </p:sp>
    </p:spTree>
    <p:extLst>
      <p:ext uri="{BB962C8B-B14F-4D97-AF65-F5344CB8AC3E}">
        <p14:creationId xmlns:p14="http://schemas.microsoft.com/office/powerpoint/2010/main" val="86280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那么租户的各个虚拟的资源池是如何分布在各个</a:t>
            </a:r>
            <a:r>
              <a:rPr kumimoji="1" lang="en-US" altLang="zh-CN" dirty="0"/>
              <a:t>Zone</a:t>
            </a:r>
            <a:r>
              <a:rPr kumimoji="1" lang="zh-CN" altLang="en-US" dirty="0"/>
              <a:t>及</a:t>
            </a:r>
            <a:r>
              <a:rPr kumimoji="1" lang="en-US" altLang="zh-CN" dirty="0"/>
              <a:t>OB</a:t>
            </a:r>
            <a:r>
              <a:rPr kumimoji="1" lang="zh-CN" altLang="en-US" dirty="0"/>
              <a:t> </a:t>
            </a:r>
            <a:r>
              <a:rPr kumimoji="1" lang="en-US" altLang="zh-CN" dirty="0"/>
              <a:t>Server</a:t>
            </a:r>
            <a:r>
              <a:rPr kumimoji="1" lang="zh-CN" altLang="en-US" dirty="0"/>
              <a:t>内的呢？会不会集中到某个</a:t>
            </a:r>
            <a:r>
              <a:rPr kumimoji="1" lang="en-US" altLang="zh-CN" dirty="0"/>
              <a:t>Zone</a:t>
            </a:r>
            <a:r>
              <a:rPr kumimoji="1" lang="zh-CN" altLang="en-US" dirty="0"/>
              <a:t>或者某个</a:t>
            </a:r>
            <a:r>
              <a:rPr kumimoji="1" lang="en-US" altLang="zh-CN" dirty="0"/>
              <a:t>OB</a:t>
            </a:r>
            <a:r>
              <a:rPr kumimoji="1" lang="zh-CN" altLang="en-US" dirty="0"/>
              <a:t> </a:t>
            </a:r>
            <a:r>
              <a:rPr kumimoji="1" lang="en-US" altLang="zh-CN" dirty="0"/>
              <a:t>Server</a:t>
            </a:r>
            <a:r>
              <a:rPr kumimoji="1" lang="zh-CN" altLang="en-US" dirty="0"/>
              <a:t>里面，这台服务器故障后，影响租户正常业务呢。这一页会做详细介绍。</a:t>
            </a:r>
            <a:endParaRPr kumimoji="1" lang="en-US" altLang="zh-CN" dirty="0"/>
          </a:p>
          <a:p>
            <a:endParaRPr kumimoji="1" lang="en-US" altLang="zh-CN" dirty="0"/>
          </a:p>
          <a:p>
            <a:r>
              <a:rPr kumimoji="1" lang="zh-CN" altLang="en-US" dirty="0"/>
              <a:t>首先，我们需要定义一个资源规格，比如资源规格</a:t>
            </a:r>
            <a:r>
              <a:rPr kumimoji="1" lang="en-US" altLang="zh-CN" dirty="0"/>
              <a:t>U1=2C8G</a:t>
            </a:r>
            <a:r>
              <a:rPr kumimoji="1" lang="zh-CN" altLang="en-US" dirty="0"/>
              <a:t>，一个</a:t>
            </a:r>
            <a:r>
              <a:rPr kumimoji="1" lang="en-US" altLang="zh-CN" dirty="0"/>
              <a:t>2C8G</a:t>
            </a:r>
            <a:r>
              <a:rPr kumimoji="1" lang="zh-CN" altLang="en-US" dirty="0"/>
              <a:t>的资源。</a:t>
            </a:r>
            <a:endParaRPr kumimoji="1" lang="en-US" altLang="zh-CN" dirty="0"/>
          </a:p>
          <a:p>
            <a:endParaRPr kumimoji="1" lang="en-US" altLang="zh-CN" dirty="0"/>
          </a:p>
          <a:p>
            <a:r>
              <a:rPr kumimoji="1" lang="zh-CN" altLang="en-US" dirty="0"/>
              <a:t>然后创建一个租户，授予它一个资源池，</a:t>
            </a:r>
            <a:r>
              <a:rPr kumimoji="1" lang="en-US" altLang="zh-CN" dirty="0"/>
              <a:t>Unit=U1</a:t>
            </a:r>
            <a:r>
              <a:rPr kumimoji="1" lang="zh-CN" altLang="en-US" dirty="0"/>
              <a:t>，</a:t>
            </a:r>
            <a:r>
              <a:rPr kumimoji="1" lang="en-US" altLang="zh-CN" dirty="0"/>
              <a:t>Unit</a:t>
            </a:r>
            <a:r>
              <a:rPr kumimoji="1" lang="zh-CN" altLang="en-US" dirty="0"/>
              <a:t>数量</a:t>
            </a:r>
            <a:r>
              <a:rPr kumimoji="1" lang="en-US" altLang="zh-CN" dirty="0"/>
              <a:t>=1</a:t>
            </a:r>
            <a:r>
              <a:rPr kumimoji="1" lang="zh-CN" altLang="en-US" dirty="0"/>
              <a:t>。这个“</a:t>
            </a:r>
            <a:r>
              <a:rPr kumimoji="1" lang="en-US" altLang="zh-CN" dirty="0"/>
              <a:t>Unit</a:t>
            </a:r>
            <a:r>
              <a:rPr kumimoji="1" lang="zh-CN" altLang="en-US" dirty="0"/>
              <a:t>数量”怎么理解呢？是指这个租户只有</a:t>
            </a:r>
            <a:r>
              <a:rPr kumimoji="1" lang="en-US" altLang="zh-CN" dirty="0"/>
              <a:t>1</a:t>
            </a:r>
            <a:r>
              <a:rPr kumimoji="1" lang="zh-CN" altLang="en-US" dirty="0"/>
              <a:t>个资源么？不是的，我们可以看这个图上，蓝色方块的数量是</a:t>
            </a:r>
            <a:r>
              <a:rPr kumimoji="1" lang="en-US" altLang="zh-CN" dirty="0"/>
              <a:t>3</a:t>
            </a:r>
            <a:r>
              <a:rPr kumimoji="1" lang="zh-CN" altLang="en-US" dirty="0"/>
              <a:t>个，说明租户</a:t>
            </a:r>
            <a:r>
              <a:rPr kumimoji="1" lang="en-US" altLang="zh-CN" dirty="0"/>
              <a:t>1</a:t>
            </a:r>
            <a:r>
              <a:rPr kumimoji="1" lang="zh-CN" altLang="en-US" dirty="0"/>
              <a:t>有</a:t>
            </a:r>
            <a:r>
              <a:rPr kumimoji="1" lang="en-US" altLang="zh-CN" dirty="0"/>
              <a:t>3</a:t>
            </a:r>
            <a:r>
              <a:rPr kumimoji="1" lang="zh-CN" altLang="en-US" dirty="0"/>
              <a:t>个资源，分布在</a:t>
            </a:r>
            <a:r>
              <a:rPr kumimoji="1" lang="en-US" altLang="zh-CN" dirty="0"/>
              <a:t>Zone1</a:t>
            </a:r>
            <a:r>
              <a:rPr kumimoji="1" lang="zh-CN" altLang="en-US" dirty="0"/>
              <a:t>、</a:t>
            </a:r>
            <a:r>
              <a:rPr kumimoji="1" lang="en-US" altLang="zh-CN" dirty="0"/>
              <a:t>Zone2</a:t>
            </a:r>
            <a:r>
              <a:rPr kumimoji="1" lang="zh-CN" altLang="en-US" dirty="0"/>
              <a:t>和</a:t>
            </a:r>
            <a:r>
              <a:rPr kumimoji="1" lang="en-US" altLang="zh-CN" dirty="0"/>
              <a:t>Zone3</a:t>
            </a:r>
            <a:r>
              <a:rPr kumimoji="1" lang="zh-CN" altLang="en-US" dirty="0"/>
              <a:t>，每个</a:t>
            </a:r>
            <a:r>
              <a:rPr kumimoji="1" lang="en-US" altLang="zh-CN" dirty="0"/>
              <a:t>Zone</a:t>
            </a:r>
            <a:r>
              <a:rPr kumimoji="1" lang="zh-CN" altLang="en-US" dirty="0"/>
              <a:t>都有</a:t>
            </a:r>
            <a:r>
              <a:rPr kumimoji="1" lang="en-US" altLang="zh-CN" dirty="0"/>
              <a:t>1</a:t>
            </a:r>
            <a:r>
              <a:rPr kumimoji="1" lang="zh-CN" altLang="en-US" dirty="0"/>
              <a:t>个资源。所以这个“</a:t>
            </a:r>
            <a:r>
              <a:rPr kumimoji="1" lang="en-US" altLang="zh-CN" dirty="0"/>
              <a:t>Unit</a:t>
            </a:r>
            <a:r>
              <a:rPr kumimoji="1" lang="zh-CN" altLang="en-US" dirty="0"/>
              <a:t>数量</a:t>
            </a:r>
            <a:r>
              <a:rPr kumimoji="1" lang="en-US" altLang="zh-CN" dirty="0"/>
              <a:t>=1</a:t>
            </a:r>
            <a:r>
              <a:rPr kumimoji="1" lang="zh-CN" altLang="en-US" dirty="0"/>
              <a:t>”的意思是各个</a:t>
            </a:r>
            <a:r>
              <a:rPr kumimoji="1" lang="en-US" altLang="zh-CN" dirty="0"/>
              <a:t>Zone</a:t>
            </a:r>
            <a:r>
              <a:rPr kumimoji="1" lang="zh-CN" altLang="en-US" dirty="0"/>
              <a:t>内分配几个资源，而不是一共分配几个资源，</a:t>
            </a:r>
            <a:r>
              <a:rPr kumimoji="1" lang="en-US" altLang="zh-CN" dirty="0"/>
              <a:t>3</a:t>
            </a:r>
            <a:r>
              <a:rPr kumimoji="1" lang="zh-CN" altLang="en-US" dirty="0"/>
              <a:t>个</a:t>
            </a:r>
            <a:r>
              <a:rPr kumimoji="1" lang="en-US" altLang="zh-CN" dirty="0"/>
              <a:t>Zone</a:t>
            </a:r>
            <a:r>
              <a:rPr kumimoji="1" lang="zh-CN" altLang="en-US" dirty="0"/>
              <a:t>的话就是</a:t>
            </a:r>
            <a:r>
              <a:rPr kumimoji="1" lang="en-US" altLang="zh-CN" dirty="0"/>
              <a:t>3</a:t>
            </a:r>
            <a:r>
              <a:rPr kumimoji="1" lang="zh-CN" altLang="en-US" dirty="0"/>
              <a:t>个资源，</a:t>
            </a:r>
            <a:r>
              <a:rPr kumimoji="1" lang="en-US" altLang="zh-CN" dirty="0"/>
              <a:t>5</a:t>
            </a:r>
            <a:r>
              <a:rPr kumimoji="1" lang="zh-CN" altLang="en-US" dirty="0"/>
              <a:t>个</a:t>
            </a:r>
            <a:r>
              <a:rPr kumimoji="1" lang="en-US" altLang="zh-CN" dirty="0"/>
              <a:t>Zone</a:t>
            </a:r>
            <a:r>
              <a:rPr kumimoji="1" lang="zh-CN" altLang="en-US" dirty="0"/>
              <a:t>的话就是</a:t>
            </a:r>
            <a:r>
              <a:rPr kumimoji="1" lang="en-US" altLang="zh-CN" dirty="0"/>
              <a:t>5</a:t>
            </a:r>
            <a:r>
              <a:rPr kumimoji="1" lang="zh-CN" altLang="en-US" dirty="0"/>
              <a:t>个资源，这样单个</a:t>
            </a:r>
            <a:r>
              <a:rPr kumimoji="1" lang="en-US" altLang="zh-CN" dirty="0"/>
              <a:t>Zone</a:t>
            </a:r>
            <a:r>
              <a:rPr kumimoji="1" lang="zh-CN" altLang="en-US" dirty="0"/>
              <a:t>的故障是不影响租户承载的业务的。同理可以看下黄色模块代表的租户</a:t>
            </a:r>
            <a:r>
              <a:rPr kumimoji="1" lang="en-US" altLang="zh-CN" dirty="0"/>
              <a:t>2</a:t>
            </a:r>
            <a:r>
              <a:rPr kumimoji="1" lang="zh-CN" altLang="en-US" dirty="0"/>
              <a:t>和绿色模块代表的租户</a:t>
            </a:r>
            <a:r>
              <a:rPr kumimoji="1" lang="en-US" altLang="zh-CN" dirty="0"/>
              <a:t>3</a:t>
            </a:r>
            <a:r>
              <a:rPr kumimoji="1" lang="zh-CN" altLang="en-US" dirty="0"/>
              <a:t>，“</a:t>
            </a:r>
            <a:r>
              <a:rPr kumimoji="1" lang="en-US" altLang="zh-CN" dirty="0"/>
              <a:t>Unit</a:t>
            </a:r>
            <a:r>
              <a:rPr kumimoji="1" lang="zh-CN" altLang="en-US" dirty="0"/>
              <a:t>数量”分别为</a:t>
            </a:r>
            <a:r>
              <a:rPr kumimoji="1" lang="en-US" altLang="zh-CN" dirty="0"/>
              <a:t>2</a:t>
            </a:r>
            <a:r>
              <a:rPr kumimoji="1" lang="zh-CN" altLang="en-US" dirty="0"/>
              <a:t>和</a:t>
            </a:r>
            <a:r>
              <a:rPr kumimoji="1" lang="en-US" altLang="zh-CN" dirty="0"/>
              <a:t>3</a:t>
            </a:r>
            <a:r>
              <a:rPr kumimoji="1" lang="zh-CN" altLang="en-US" dirty="0"/>
              <a:t>。</a:t>
            </a:r>
            <a:endParaRPr kumimoji="1" lang="en-US" altLang="zh-CN" dirty="0"/>
          </a:p>
          <a:p>
            <a:endParaRPr kumimoji="1" lang="en-US" altLang="zh-CN" dirty="0"/>
          </a:p>
          <a:p>
            <a:r>
              <a:rPr kumimoji="1" lang="zh-CN" altLang="en-US" dirty="0"/>
              <a:t>当然，这个资源分配也不是静态的，可以随着业务的发展调整</a:t>
            </a:r>
            <a:r>
              <a:rPr kumimoji="1" lang="en-US" altLang="zh-CN" dirty="0"/>
              <a:t>Unit</a:t>
            </a:r>
            <a:r>
              <a:rPr kumimoji="1" lang="zh-CN" altLang="en-US" dirty="0"/>
              <a:t>的规格，比如从</a:t>
            </a:r>
            <a:r>
              <a:rPr kumimoji="1" lang="en-US" altLang="zh-CN" dirty="0"/>
              <a:t>2C8G</a:t>
            </a:r>
            <a:r>
              <a:rPr kumimoji="1" lang="zh-CN" altLang="en-US" dirty="0"/>
              <a:t>调整为</a:t>
            </a:r>
            <a:r>
              <a:rPr kumimoji="1" lang="en-US" altLang="zh-CN" dirty="0"/>
              <a:t>4C16G</a:t>
            </a:r>
            <a:r>
              <a:rPr kumimoji="1" lang="zh-CN" altLang="en-US" dirty="0"/>
              <a:t>，如果你把这个租户看成传统数据库的话，就是纵向扩展，或者调整</a:t>
            </a:r>
            <a:r>
              <a:rPr kumimoji="1" lang="en-US" altLang="zh-CN" dirty="0"/>
              <a:t>Unit</a:t>
            </a:r>
            <a:r>
              <a:rPr kumimoji="1" lang="zh-CN" altLang="en-US" dirty="0"/>
              <a:t>的数量，比如从</a:t>
            </a:r>
            <a:r>
              <a:rPr kumimoji="1" lang="en-US" altLang="zh-CN" dirty="0"/>
              <a:t>1</a:t>
            </a:r>
            <a:r>
              <a:rPr kumimoji="1" lang="zh-CN" altLang="en-US" dirty="0"/>
              <a:t>到</a:t>
            </a:r>
            <a:r>
              <a:rPr kumimoji="1" lang="en-US" altLang="zh-CN" dirty="0"/>
              <a:t>3</a:t>
            </a:r>
            <a:r>
              <a:rPr kumimoji="1" lang="zh-CN" altLang="en-US" dirty="0"/>
              <a:t>，就是横向扩展了。当然横向扩展也是有上限的，上限就是每个</a:t>
            </a:r>
            <a:r>
              <a:rPr kumimoji="1" lang="en-US" altLang="zh-CN" dirty="0"/>
              <a:t>Zone</a:t>
            </a:r>
            <a:r>
              <a:rPr kumimoji="1" lang="zh-CN" altLang="en-US" dirty="0"/>
              <a:t>内服务器数量的上限。</a:t>
            </a:r>
            <a:endParaRPr kumimoji="1" lang="en-US" altLang="zh-CN" dirty="0"/>
          </a:p>
          <a:p>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28</a:t>
            </a:fld>
            <a:endParaRPr kumimoji="1" lang="zh-CN" altLang="en-US"/>
          </a:p>
        </p:txBody>
      </p:sp>
    </p:spTree>
    <p:extLst>
      <p:ext uri="{BB962C8B-B14F-4D97-AF65-F5344CB8AC3E}">
        <p14:creationId xmlns:p14="http://schemas.microsoft.com/office/powerpoint/2010/main" val="513583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讲解</a:t>
            </a:r>
            <a:r>
              <a:rPr lang="en-US" altLang="zh-CN" sz="1200" kern="1200" dirty="0" err="1">
                <a:solidFill>
                  <a:schemeClr val="tx1"/>
                </a:solidFill>
                <a:effectLst/>
                <a:latin typeface="+mn-lt"/>
                <a:ea typeface="+mn-ea"/>
                <a:cs typeface="+mn-cs"/>
              </a:rPr>
              <a:t>Paxos</a:t>
            </a:r>
            <a:r>
              <a:rPr lang="zh-CN" altLang="zh-CN" sz="1200" kern="1200" dirty="0">
                <a:solidFill>
                  <a:schemeClr val="tx1"/>
                </a:solidFill>
                <a:effectLst/>
                <a:latin typeface="+mn-lt"/>
                <a:ea typeface="+mn-ea"/>
                <a:cs typeface="+mn-cs"/>
              </a:rPr>
              <a:t>协议之前，我们先普及下数据分区与分区副本的概念。</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当一个表很大的时候，可以水平拆分为若干个小的分区，存储在物理硬盘上。每个分区包含表的若干行记录。根据数据到分区的映射关系不同，可以分为</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分区、</a:t>
            </a:r>
            <a:r>
              <a:rPr lang="en-US" altLang="zh-CN" sz="1200" kern="1200" dirty="0">
                <a:solidFill>
                  <a:schemeClr val="tx1"/>
                </a:solidFill>
                <a:effectLst/>
                <a:latin typeface="+mn-lt"/>
                <a:ea typeface="+mn-ea"/>
                <a:cs typeface="+mn-cs"/>
              </a:rPr>
              <a:t>List</a:t>
            </a:r>
            <a:r>
              <a:rPr lang="zh-CN" altLang="zh-CN" sz="1200" kern="1200" dirty="0">
                <a:solidFill>
                  <a:schemeClr val="tx1"/>
                </a:solidFill>
                <a:effectLst/>
                <a:latin typeface="+mn-lt"/>
                <a:ea typeface="+mn-ea"/>
                <a:cs typeface="+mn-cs"/>
              </a:rPr>
              <a:t>分区（按列表），</a:t>
            </a:r>
            <a:r>
              <a:rPr lang="en-US" altLang="zh-CN" sz="1200" kern="1200" dirty="0">
                <a:solidFill>
                  <a:schemeClr val="tx1"/>
                </a:solidFill>
                <a:effectLst/>
                <a:latin typeface="+mn-lt"/>
                <a:ea typeface="+mn-ea"/>
                <a:cs typeface="+mn-cs"/>
              </a:rPr>
              <a:t>range</a:t>
            </a:r>
            <a:r>
              <a:rPr lang="zh-CN" altLang="zh-CN" sz="1200" kern="1200" dirty="0">
                <a:solidFill>
                  <a:schemeClr val="tx1"/>
                </a:solidFill>
                <a:effectLst/>
                <a:latin typeface="+mn-lt"/>
                <a:ea typeface="+mn-ea"/>
                <a:cs typeface="+mn-cs"/>
              </a:rPr>
              <a:t>分区（按范围）等。每一个分区，还可以用不同的维度再分为若干分区，叫做二级分区。为了数据安全，每个分区的数据在物理上存储多份，每一份叫做分区的一个副本。每个副本会存储在一个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中，且一个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只能有一个副本。</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我们用图上的例子解释下，一个交易记录表，按照用户</a:t>
            </a:r>
            <a:r>
              <a:rPr lang="en-US" altLang="zh-CN" sz="1200" kern="1200" dirty="0">
                <a:solidFill>
                  <a:schemeClr val="tx1"/>
                </a:solidFill>
                <a:effectLst/>
                <a:latin typeface="+mn-lt"/>
                <a:ea typeface="+mn-ea"/>
                <a:cs typeface="+mn-cs"/>
              </a:rPr>
              <a:t>ID</a:t>
            </a:r>
            <a:r>
              <a:rPr lang="zh-CN" altLang="zh-CN" sz="1200" kern="1200" dirty="0">
                <a:solidFill>
                  <a:schemeClr val="tx1"/>
                </a:solidFill>
                <a:effectLst/>
                <a:latin typeface="+mn-lt"/>
                <a:ea typeface="+mn-ea"/>
                <a:cs typeface="+mn-cs"/>
              </a:rPr>
              <a:t>可以分为</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分区就是表红色、蓝色和黄色的三个分区，每一个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分区再按照交易时间分为</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range</a:t>
            </a:r>
            <a:r>
              <a:rPr lang="zh-CN" altLang="zh-CN" sz="1200" kern="1200" dirty="0">
                <a:solidFill>
                  <a:schemeClr val="tx1"/>
                </a:solidFill>
                <a:effectLst/>
                <a:latin typeface="+mn-lt"/>
                <a:ea typeface="+mn-ea"/>
                <a:cs typeface="+mn-cs"/>
              </a:rPr>
              <a:t>分区，也就是这个表格一共被分割成了</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个分区。为了更高的可靠性。每个分区又会有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个副本（假设这个集群有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），每个副本会分布到不同的</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内，避免单个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的故障影响业务。</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30</a:t>
            </a:fld>
            <a:endParaRPr kumimoji="1" lang="zh-CN" altLang="en-US"/>
          </a:p>
        </p:txBody>
      </p:sp>
    </p:spTree>
    <p:extLst>
      <p:ext uri="{BB962C8B-B14F-4D97-AF65-F5344CB8AC3E}">
        <p14:creationId xmlns:p14="http://schemas.microsoft.com/office/powerpoint/2010/main" val="68813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可能大家有个疑问，数据库有很多表，每个表有很多分区，每个分区都有多个副本，这么多的副本，是如何打散到</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内的服务器呢？会不会出现副本集中到</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内的一台服务器这种情况呢。</a:t>
            </a:r>
          </a:p>
          <a:p>
            <a:r>
              <a:rPr lang="zh-CN" altLang="zh-CN" sz="1200" kern="1200" dirty="0">
                <a:solidFill>
                  <a:schemeClr val="tx1"/>
                </a:solidFill>
                <a:effectLst/>
                <a:latin typeface="+mn-lt"/>
                <a:ea typeface="+mn-ea"/>
                <a:cs typeface="+mn-cs"/>
              </a:rPr>
              <a:t>默认情况下，</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会自动的把这些副本打散到</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内的机器中，</a:t>
            </a:r>
            <a:r>
              <a:rPr lang="zh-CN" altLang="en-US" sz="1200" kern="1200" dirty="0">
                <a:solidFill>
                  <a:schemeClr val="tx1"/>
                </a:solidFill>
                <a:effectLst/>
                <a:latin typeface="+mn-lt"/>
                <a:ea typeface="+mn-ea"/>
                <a:cs typeface="+mn-cs"/>
              </a:rPr>
              <a:t>当然也要跟租户资源池有关，如果一个小租户只在一个服务器上有资源，那么所有所有副本也都会在这台服务器上</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以上图为例，假设一个表有</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个分区，每个分区有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个副本。我们可以看到，首先，每个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都有</a:t>
            </a:r>
            <a:r>
              <a:rPr lang="en-US" altLang="zh-CN" sz="1200" kern="1200" dirty="0">
                <a:solidFill>
                  <a:schemeClr val="tx1"/>
                </a:solidFill>
                <a:effectLst/>
                <a:latin typeface="+mn-lt"/>
                <a:ea typeface="+mn-ea"/>
                <a:cs typeface="+mn-cs"/>
              </a:rPr>
              <a:t>P1-P8</a:t>
            </a:r>
            <a:r>
              <a:rPr lang="zh-CN" altLang="zh-CN" sz="1200" kern="1200" dirty="0">
                <a:solidFill>
                  <a:schemeClr val="tx1"/>
                </a:solidFill>
                <a:effectLst/>
                <a:latin typeface="+mn-lt"/>
                <a:ea typeface="+mn-ea"/>
                <a:cs typeface="+mn-cs"/>
              </a:rPr>
              <a:t>的副本，且只有一份。其次，我们看</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内的两台服务器，每个服务器都有</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个副本，是均匀分布的。所以</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集群会自动的将分区打散到</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内的各个服务器中。</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另一个问题是，既然有主副本和从副本，需要管理员指定谁是主？谁是从么？答案是不需要。还是以上图为例，每个分区的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个副本，会有</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个主副本和</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个从副本，他们会组成一个</a:t>
            </a:r>
            <a:r>
              <a:rPr lang="en-US" altLang="zh-CN" sz="1200" kern="1200" dirty="0" err="1">
                <a:solidFill>
                  <a:schemeClr val="tx1"/>
                </a:solidFill>
                <a:effectLst/>
                <a:latin typeface="+mn-lt"/>
                <a:ea typeface="+mn-ea"/>
                <a:cs typeface="+mn-cs"/>
              </a:rPr>
              <a:t>Paxos</a:t>
            </a:r>
            <a:r>
              <a:rPr lang="zh-CN" altLang="zh-CN" sz="1200" kern="1200" dirty="0">
                <a:solidFill>
                  <a:schemeClr val="tx1"/>
                </a:solidFill>
                <a:effectLst/>
                <a:latin typeface="+mn-lt"/>
                <a:ea typeface="+mn-ea"/>
                <a:cs typeface="+mn-cs"/>
              </a:rPr>
              <a:t>组。比如图中三个</a:t>
            </a:r>
            <a:r>
              <a:rPr lang="en-US" altLang="zh-CN" sz="1200" kern="1200" dirty="0">
                <a:solidFill>
                  <a:schemeClr val="tx1"/>
                </a:solidFill>
                <a:effectLst/>
                <a:latin typeface="+mn-lt"/>
                <a:ea typeface="+mn-ea"/>
                <a:cs typeface="+mn-cs"/>
              </a:rPr>
              <a:t>P7</a:t>
            </a:r>
            <a:r>
              <a:rPr lang="zh-CN" altLang="zh-CN" sz="1200" kern="1200" dirty="0">
                <a:solidFill>
                  <a:schemeClr val="tx1"/>
                </a:solidFill>
                <a:effectLst/>
                <a:latin typeface="+mn-lt"/>
                <a:ea typeface="+mn-ea"/>
                <a:cs typeface="+mn-cs"/>
              </a:rPr>
              <a:t>组成了一个</a:t>
            </a:r>
            <a:r>
              <a:rPr lang="en-US" altLang="zh-CN" sz="1200" kern="1200" dirty="0" err="1">
                <a:solidFill>
                  <a:schemeClr val="tx1"/>
                </a:solidFill>
                <a:effectLst/>
                <a:latin typeface="+mn-lt"/>
                <a:ea typeface="+mn-ea"/>
                <a:cs typeface="+mn-cs"/>
              </a:rPr>
              <a:t>Paxos</a:t>
            </a:r>
            <a:r>
              <a:rPr lang="zh-CN" altLang="zh-CN" sz="1200" kern="1200" dirty="0">
                <a:solidFill>
                  <a:schemeClr val="tx1"/>
                </a:solidFill>
                <a:effectLst/>
                <a:latin typeface="+mn-lt"/>
                <a:ea typeface="+mn-ea"/>
                <a:cs typeface="+mn-cs"/>
              </a:rPr>
              <a:t>组，自动选出谁是主，谁是从，比如图中</a:t>
            </a:r>
            <a:r>
              <a:rPr lang="en-US" altLang="zh-CN" sz="1200" kern="1200" dirty="0">
                <a:solidFill>
                  <a:schemeClr val="tx1"/>
                </a:solidFill>
                <a:effectLst/>
                <a:latin typeface="+mn-lt"/>
                <a:ea typeface="+mn-ea"/>
                <a:cs typeface="+mn-cs"/>
              </a:rPr>
              <a:t>Zone3-Server2</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P7</a:t>
            </a:r>
            <a:r>
              <a:rPr lang="zh-CN" altLang="zh-CN" sz="1200" kern="1200" dirty="0">
                <a:solidFill>
                  <a:schemeClr val="tx1"/>
                </a:solidFill>
                <a:effectLst/>
                <a:latin typeface="+mn-lt"/>
                <a:ea typeface="+mn-ea"/>
                <a:cs typeface="+mn-cs"/>
              </a:rPr>
              <a:t>是主，将由它对外提供业务，应用要访问数据，默认只会访问主副本，而不会去找从副本。</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接下来我们对以上内容进行总结下：</a:t>
            </a: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的</a:t>
            </a:r>
            <a:r>
              <a:rPr lang="en-US" altLang="zh-CN" sz="1200" kern="1200" dirty="0" err="1">
                <a:solidFill>
                  <a:schemeClr val="tx1"/>
                </a:solidFill>
                <a:effectLst/>
                <a:latin typeface="+mn-lt"/>
                <a:ea typeface="+mn-ea"/>
                <a:cs typeface="+mn-cs"/>
              </a:rPr>
              <a:t>Paxos</a:t>
            </a:r>
            <a:r>
              <a:rPr lang="zh-CN" altLang="zh-CN" sz="1200" kern="1200" dirty="0">
                <a:solidFill>
                  <a:schemeClr val="tx1"/>
                </a:solidFill>
                <a:effectLst/>
                <a:latin typeface="+mn-lt"/>
                <a:ea typeface="+mn-ea"/>
                <a:cs typeface="+mn-cs"/>
              </a:rPr>
              <a:t>组是以分区为单位的，不是以表、数据库或者租户为单位的，是分区级的，在更细粒度建立</a:t>
            </a:r>
            <a:r>
              <a:rPr lang="en-US" altLang="zh-CN" sz="1200" kern="1200" dirty="0" err="1">
                <a:solidFill>
                  <a:schemeClr val="tx1"/>
                </a:solidFill>
                <a:effectLst/>
                <a:latin typeface="+mn-lt"/>
                <a:ea typeface="+mn-ea"/>
                <a:cs typeface="+mn-cs"/>
              </a:rPr>
              <a:t>Paxos</a:t>
            </a:r>
            <a:r>
              <a:rPr lang="zh-CN" altLang="zh-CN" sz="1200" kern="1200" dirty="0">
                <a:solidFill>
                  <a:schemeClr val="tx1"/>
                </a:solidFill>
                <a:effectLst/>
                <a:latin typeface="+mn-lt"/>
                <a:ea typeface="+mn-ea"/>
                <a:cs typeface="+mn-cs"/>
              </a:rPr>
              <a:t>组，可以让数据管理更加灵活方便。</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：组成员会自动选举出主和从，不需要人工干预。</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：副本会均匀的分布在</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内的机器上，避免单个</a:t>
            </a:r>
            <a:r>
              <a:rPr lang="en-US" altLang="zh-CN" sz="1200" kern="1200" dirty="0">
                <a:solidFill>
                  <a:schemeClr val="tx1"/>
                </a:solidFill>
                <a:effectLst/>
                <a:latin typeface="+mn-lt"/>
                <a:ea typeface="+mn-ea"/>
                <a:cs typeface="+mn-cs"/>
              </a:rPr>
              <a:t>Zone</a:t>
            </a:r>
            <a:r>
              <a:rPr lang="zh-CN" altLang="zh-CN" sz="1200" kern="1200" dirty="0">
                <a:solidFill>
                  <a:schemeClr val="tx1"/>
                </a:solidFill>
                <a:effectLst/>
                <a:latin typeface="+mn-lt"/>
                <a:ea typeface="+mn-ea"/>
                <a:cs typeface="+mn-cs"/>
              </a:rPr>
              <a:t>的故障影响业务。</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32</a:t>
            </a:fld>
            <a:endParaRPr kumimoji="1" lang="zh-CN" altLang="en-US"/>
          </a:p>
        </p:txBody>
      </p:sp>
    </p:spTree>
    <p:extLst>
      <p:ext uri="{BB962C8B-B14F-4D97-AF65-F5344CB8AC3E}">
        <p14:creationId xmlns:p14="http://schemas.microsoft.com/office/powerpoint/2010/main" val="383277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既然只有主副本供应用访问。可能有人会问，会不会选出来的主副本都在同一个</a:t>
            </a:r>
            <a:r>
              <a:rPr kumimoji="1" lang="en-US" altLang="zh-CN" dirty="0"/>
              <a:t>Zone</a:t>
            </a:r>
            <a:r>
              <a:rPr kumimoji="1" lang="zh-CN" altLang="en-US" dirty="0"/>
              <a:t>内，或者同一台服务器上，导致一台服务器负载太高，其他服务器只做备份，负载很低，造成忙闲不均的现象呢。答案是不会的，默认情况下，系统会自动的把主副本平均分配到</a:t>
            </a:r>
            <a:r>
              <a:rPr kumimoji="1" lang="en-US" altLang="zh-CN" dirty="0"/>
              <a:t>3</a:t>
            </a:r>
            <a:r>
              <a:rPr kumimoji="1" lang="zh-CN" altLang="en-US" dirty="0"/>
              <a:t>个</a:t>
            </a:r>
            <a:r>
              <a:rPr kumimoji="1" lang="en-US" altLang="zh-CN" dirty="0"/>
              <a:t>Zone</a:t>
            </a:r>
            <a:r>
              <a:rPr kumimoji="1" lang="zh-CN" altLang="en-US" dirty="0"/>
              <a:t>中，比如图中，</a:t>
            </a:r>
            <a:r>
              <a:rPr kumimoji="1" lang="en-US" altLang="zh-CN" dirty="0"/>
              <a:t>Zone1</a:t>
            </a:r>
            <a:r>
              <a:rPr kumimoji="1" lang="zh-CN" altLang="en-US" dirty="0"/>
              <a:t>有</a:t>
            </a:r>
            <a:r>
              <a:rPr kumimoji="1" lang="en-US" altLang="zh-CN" dirty="0"/>
              <a:t>3</a:t>
            </a:r>
            <a:r>
              <a:rPr kumimoji="1" lang="zh-CN" altLang="en-US" dirty="0"/>
              <a:t>个主，</a:t>
            </a:r>
            <a:r>
              <a:rPr kumimoji="1" lang="en-US" altLang="zh-CN" dirty="0"/>
              <a:t>Zone2</a:t>
            </a:r>
            <a:r>
              <a:rPr kumimoji="1" lang="zh-CN" altLang="en-US" dirty="0"/>
              <a:t>有</a:t>
            </a:r>
            <a:r>
              <a:rPr kumimoji="1" lang="en-US" altLang="zh-CN" dirty="0"/>
              <a:t>2</a:t>
            </a:r>
            <a:r>
              <a:rPr kumimoji="1" lang="zh-CN" altLang="en-US" dirty="0"/>
              <a:t>个主，</a:t>
            </a:r>
            <a:r>
              <a:rPr kumimoji="1" lang="en-US" altLang="zh-CN" dirty="0"/>
              <a:t>Zone3</a:t>
            </a:r>
            <a:r>
              <a:rPr kumimoji="1" lang="zh-CN" altLang="en-US" dirty="0"/>
              <a:t>有</a:t>
            </a:r>
            <a:r>
              <a:rPr kumimoji="1" lang="en-US" altLang="zh-CN" dirty="0"/>
              <a:t>3</a:t>
            </a:r>
            <a:r>
              <a:rPr kumimoji="1" lang="zh-CN" altLang="en-US" dirty="0"/>
              <a:t>个主，每个服务器也都是有主副本，有从副本。这样的好处是每个服务器都承载了部分业务的同时，也给其他服务器做着备份的工作，将业务负载均衡了。当然，在一些特殊场景下，管理员也可以通过</a:t>
            </a:r>
            <a:r>
              <a:rPr kumimoji="1" lang="en-US" altLang="zh-CN" dirty="0"/>
              <a:t>Primary</a:t>
            </a:r>
            <a:r>
              <a:rPr kumimoji="1" lang="zh-CN" altLang="en-US" dirty="0"/>
              <a:t> </a:t>
            </a:r>
            <a:r>
              <a:rPr kumimoji="1" lang="en-US" altLang="zh-CN" dirty="0"/>
              <a:t>zone</a:t>
            </a:r>
            <a:r>
              <a:rPr kumimoji="1" lang="zh-CN" altLang="en-US" dirty="0"/>
              <a:t>的功能将业务负载集中到某个</a:t>
            </a:r>
            <a:r>
              <a:rPr kumimoji="1" lang="en-US" altLang="zh-CN" dirty="0"/>
              <a:t>zone</a:t>
            </a:r>
            <a:r>
              <a:rPr kumimoji="1" lang="zh-CN" altLang="en-US" dirty="0"/>
              <a:t>内，以满足一些特定场景的需求，高阶课程会重点介绍这一特性。</a:t>
            </a:r>
            <a:endParaRPr kumimoji="1" lang="en-US" altLang="zh-CN" dirty="0"/>
          </a:p>
          <a:p>
            <a:endParaRPr kumimoji="1" lang="en-US" altLang="zh-CN" dirty="0"/>
          </a:p>
          <a:p>
            <a:r>
              <a:rPr kumimoji="1" lang="zh-CN" altLang="en-US" dirty="0"/>
              <a:t>对于分布式系统来说，有一个问题，如果应用要访问的数据不在一个服务器上，是否需要应用自己连接多个服务器，造成业务的复杂。答案是不需要的，比如应用</a:t>
            </a:r>
            <a:r>
              <a:rPr kumimoji="1" lang="en-US" altLang="zh-CN" dirty="0"/>
              <a:t>2</a:t>
            </a:r>
            <a:r>
              <a:rPr kumimoji="1" lang="zh-CN" altLang="en-US" dirty="0"/>
              <a:t>，他要访问的数据分布在</a:t>
            </a:r>
            <a:r>
              <a:rPr kumimoji="1" lang="en-US" altLang="zh-CN" dirty="0"/>
              <a:t>P6,P7,P8</a:t>
            </a:r>
            <a:r>
              <a:rPr kumimoji="1" lang="zh-CN" altLang="en-US" dirty="0"/>
              <a:t>上，</a:t>
            </a:r>
            <a:r>
              <a:rPr kumimoji="1" lang="en-US" altLang="zh-CN" dirty="0"/>
              <a:t>P6</a:t>
            </a:r>
            <a:r>
              <a:rPr kumimoji="1" lang="zh-CN" altLang="en-US" dirty="0"/>
              <a:t>的主副本在</a:t>
            </a:r>
            <a:r>
              <a:rPr kumimoji="1" lang="en-US" altLang="zh-CN" dirty="0"/>
              <a:t>Zone2-OB</a:t>
            </a:r>
            <a:r>
              <a:rPr kumimoji="1" lang="zh-CN" altLang="en-US" dirty="0"/>
              <a:t> </a:t>
            </a:r>
            <a:r>
              <a:rPr kumimoji="1" lang="en-US" altLang="zh-CN" dirty="0"/>
              <a:t>Server2</a:t>
            </a:r>
            <a:r>
              <a:rPr kumimoji="1" lang="zh-CN" altLang="en-US" dirty="0"/>
              <a:t>，</a:t>
            </a:r>
            <a:r>
              <a:rPr kumimoji="1" lang="en-US" altLang="zh-CN" dirty="0"/>
              <a:t>P7</a:t>
            </a:r>
            <a:r>
              <a:rPr kumimoji="1" lang="zh-CN" altLang="en-US" dirty="0"/>
              <a:t>的主副本在</a:t>
            </a:r>
            <a:r>
              <a:rPr kumimoji="1" lang="en-US" altLang="zh-CN" dirty="0"/>
              <a:t>Zone3-OB</a:t>
            </a:r>
            <a:r>
              <a:rPr kumimoji="1" lang="zh-CN" altLang="en-US" dirty="0"/>
              <a:t> </a:t>
            </a:r>
            <a:r>
              <a:rPr kumimoji="1" lang="en-US" altLang="zh-CN" dirty="0"/>
              <a:t>Server2</a:t>
            </a:r>
            <a:r>
              <a:rPr kumimoji="1" lang="zh-CN" altLang="en-US" dirty="0"/>
              <a:t>，</a:t>
            </a:r>
            <a:r>
              <a:rPr kumimoji="1" lang="en-US" altLang="zh-CN" dirty="0"/>
              <a:t>P8</a:t>
            </a:r>
            <a:r>
              <a:rPr kumimoji="1" lang="zh-CN" altLang="en-US" dirty="0"/>
              <a:t>的主副本在</a:t>
            </a:r>
            <a:r>
              <a:rPr kumimoji="1" lang="en-US" altLang="zh-CN" dirty="0"/>
              <a:t>Zone1-OB</a:t>
            </a:r>
            <a:r>
              <a:rPr kumimoji="1" lang="zh-CN" altLang="en-US" dirty="0"/>
              <a:t> </a:t>
            </a:r>
            <a:r>
              <a:rPr kumimoji="1" lang="en-US" altLang="zh-CN" dirty="0"/>
              <a:t>Server2</a:t>
            </a:r>
            <a:r>
              <a:rPr kumimoji="1" lang="zh-CN" altLang="en-US" dirty="0"/>
              <a:t>中。应用是否需要了解这些细节呢？不需要，应用不需要知道他要访问的数据在哪里，他可以连接任何一台</a:t>
            </a:r>
            <a:r>
              <a:rPr kumimoji="1" lang="en-US" altLang="zh-CN" dirty="0"/>
              <a:t>OB</a:t>
            </a:r>
            <a:r>
              <a:rPr kumimoji="1" lang="zh-CN" altLang="en-US" dirty="0"/>
              <a:t> </a:t>
            </a:r>
            <a:r>
              <a:rPr kumimoji="1" lang="en-US" altLang="zh-CN" dirty="0"/>
              <a:t>Server</a:t>
            </a:r>
            <a:r>
              <a:rPr kumimoji="1" lang="zh-CN" altLang="en-US" dirty="0"/>
              <a:t>，比如开始访问</a:t>
            </a:r>
            <a:r>
              <a:rPr kumimoji="1" lang="en-US" altLang="zh-CN" dirty="0"/>
              <a:t>P6</a:t>
            </a:r>
            <a:r>
              <a:rPr kumimoji="1" lang="zh-CN" altLang="en-US" dirty="0"/>
              <a:t>主副本所在的服务器（</a:t>
            </a:r>
            <a:r>
              <a:rPr kumimoji="1" lang="en-US" altLang="zh-CN" dirty="0"/>
              <a:t>Zone2-OB</a:t>
            </a:r>
            <a:r>
              <a:rPr kumimoji="1" lang="zh-CN" altLang="en-US" dirty="0"/>
              <a:t> </a:t>
            </a:r>
            <a:r>
              <a:rPr kumimoji="1" lang="en-US" altLang="zh-CN" dirty="0"/>
              <a:t>Server2</a:t>
            </a:r>
            <a:r>
              <a:rPr kumimoji="1" lang="zh-CN" altLang="en-US" dirty="0"/>
              <a:t>），该服务器会连接其他服务器获取数据后，返回给应用。这个过程对应用是透明的。</a:t>
            </a:r>
            <a:endParaRPr kumimoji="1" lang="en-US" altLang="zh-CN" dirty="0"/>
          </a:p>
          <a:p>
            <a:endParaRPr kumimoji="1" lang="en-US" altLang="zh-CN" dirty="0"/>
          </a:p>
          <a:p>
            <a:r>
              <a:rPr kumimoji="1" lang="zh-CN" altLang="en-US" dirty="0"/>
              <a:t>通俗来讲，每台</a:t>
            </a:r>
            <a:r>
              <a:rPr kumimoji="1" lang="en-US" altLang="zh-CN" dirty="0"/>
              <a:t>OB</a:t>
            </a:r>
            <a:r>
              <a:rPr kumimoji="1" lang="zh-CN" altLang="en-US" dirty="0"/>
              <a:t> </a:t>
            </a:r>
            <a:r>
              <a:rPr kumimoji="1" lang="en-US" altLang="zh-CN" dirty="0"/>
              <a:t>Server</a:t>
            </a:r>
            <a:r>
              <a:rPr kumimoji="1" lang="zh-CN" altLang="en-US" dirty="0"/>
              <a:t>都是全功能的，都是相对独立的，都践行“首问责任制”和“最多访问一次”的概念，避免对业务的侵入性。</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33</a:t>
            </a:fld>
            <a:endParaRPr kumimoji="1" lang="zh-CN" altLang="en-US"/>
          </a:p>
        </p:txBody>
      </p:sp>
    </p:spTree>
    <p:extLst>
      <p:ext uri="{BB962C8B-B14F-4D97-AF65-F5344CB8AC3E}">
        <p14:creationId xmlns:p14="http://schemas.microsoft.com/office/powerpoint/2010/main" val="3600466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上一页重点讲了业务从</a:t>
            </a:r>
            <a:r>
              <a:rPr kumimoji="1" lang="en-US" altLang="zh-CN" dirty="0" err="1"/>
              <a:t>OceanBase</a:t>
            </a:r>
            <a:r>
              <a:rPr kumimoji="1" lang="zh-CN" altLang="en-US" dirty="0"/>
              <a:t>读取数据时候，只会从主副本读取数据。那么如果业务对数据库进行写操作，</a:t>
            </a:r>
            <a:r>
              <a:rPr kumimoji="1" lang="en-US" altLang="zh-CN" dirty="0" err="1"/>
              <a:t>OceanBase</a:t>
            </a:r>
            <a:r>
              <a:rPr kumimoji="1" lang="zh-CN" altLang="en-US" dirty="0"/>
              <a:t>是如何确保数据持久化呢。</a:t>
            </a:r>
            <a:endParaRPr kumimoji="1" lang="en-US" altLang="zh-CN" dirty="0"/>
          </a:p>
          <a:p>
            <a:endParaRPr kumimoji="1" lang="en-US" altLang="zh-CN" dirty="0"/>
          </a:p>
          <a:p>
            <a:r>
              <a:rPr kumimoji="1" lang="en-US" altLang="zh-CN" dirty="0" err="1"/>
              <a:t>Paxos</a:t>
            </a:r>
            <a:r>
              <a:rPr kumimoji="1" lang="zh-CN" altLang="en-US" dirty="0"/>
              <a:t>组成员通过</a:t>
            </a:r>
            <a:r>
              <a:rPr kumimoji="1" lang="en-US" altLang="zh-CN" dirty="0"/>
              <a:t>Redo-Log</a:t>
            </a:r>
            <a:r>
              <a:rPr kumimoji="1" lang="zh-CN" altLang="en-US" dirty="0"/>
              <a:t>的多数派强同步来确保数据持久化的，以图中所示为例，当应用要写数据到</a:t>
            </a:r>
            <a:r>
              <a:rPr kumimoji="1" lang="en-US" altLang="zh-CN" dirty="0"/>
              <a:t>P1</a:t>
            </a:r>
            <a:r>
              <a:rPr kumimoji="1" lang="zh-CN" altLang="en-US" dirty="0"/>
              <a:t>分区时，应用会连接到</a:t>
            </a:r>
            <a:r>
              <a:rPr kumimoji="1" lang="en-US" altLang="zh-CN" dirty="0"/>
              <a:t>P1</a:t>
            </a:r>
            <a:r>
              <a:rPr kumimoji="1" lang="zh-CN" altLang="en-US" dirty="0"/>
              <a:t>分区的主副本所在的机器（</a:t>
            </a:r>
            <a:r>
              <a:rPr kumimoji="1" lang="en-US" altLang="zh-CN" dirty="0"/>
              <a:t>Zone1-OB</a:t>
            </a:r>
            <a:r>
              <a:rPr kumimoji="1" lang="zh-CN" altLang="en-US" dirty="0"/>
              <a:t> </a:t>
            </a:r>
            <a:r>
              <a:rPr kumimoji="1" lang="en-US" altLang="zh-CN" dirty="0"/>
              <a:t>Server1</a:t>
            </a:r>
            <a:r>
              <a:rPr kumimoji="1" lang="zh-CN" altLang="en-US" dirty="0"/>
              <a:t>）中，该服务器首先会将</a:t>
            </a:r>
            <a:r>
              <a:rPr kumimoji="1" lang="en-US" altLang="zh-CN" dirty="0"/>
              <a:t>Redo-Log</a:t>
            </a:r>
            <a:r>
              <a:rPr kumimoji="1" lang="zh-CN" altLang="en-US" dirty="0"/>
              <a:t>落盘，并将</a:t>
            </a:r>
            <a:r>
              <a:rPr kumimoji="1" lang="en-US" altLang="zh-CN" dirty="0"/>
              <a:t>Redo-Log</a:t>
            </a:r>
            <a:r>
              <a:rPr kumimoji="1" lang="zh-CN" altLang="en-US" dirty="0"/>
              <a:t>同步请求发送到</a:t>
            </a:r>
            <a:r>
              <a:rPr kumimoji="1" lang="en-US" altLang="zh-CN" dirty="0"/>
              <a:t>P1</a:t>
            </a:r>
            <a:r>
              <a:rPr kumimoji="1" lang="zh-CN" altLang="en-US" dirty="0"/>
              <a:t>从副本所在的机器（</a:t>
            </a:r>
            <a:r>
              <a:rPr kumimoji="1" lang="en-US" altLang="zh-CN" sz="1200" dirty="0">
                <a:latin typeface="Alibaba PuHuiTi R" pitchFamily="18" charset="-122"/>
                <a:ea typeface="Alibaba PuHuiTi R" pitchFamily="18" charset="-122"/>
                <a:cs typeface="Alibaba PuHuiTi R" pitchFamily="18" charset="-122"/>
              </a:rPr>
              <a:t>Zone2-OB</a:t>
            </a:r>
            <a:r>
              <a:rPr kumimoji="1" lang="zh-CN" altLang="en-US" sz="1200" dirty="0">
                <a:latin typeface="Alibaba PuHuiTi R" pitchFamily="18" charset="-122"/>
                <a:ea typeface="Alibaba PuHuiTi R" pitchFamily="18" charset="-122"/>
                <a:cs typeface="Alibaba PuHuiTi R" pitchFamily="18" charset="-122"/>
              </a:rPr>
              <a:t> </a:t>
            </a:r>
            <a:r>
              <a:rPr kumimoji="1" lang="en-US" altLang="zh-CN" sz="1200" dirty="0">
                <a:latin typeface="Alibaba PuHuiTi R" pitchFamily="18" charset="-122"/>
                <a:ea typeface="Alibaba PuHuiTi R" pitchFamily="18" charset="-122"/>
                <a:cs typeface="Alibaba PuHuiTi R" pitchFamily="18" charset="-122"/>
              </a:rPr>
              <a:t>Server1</a:t>
            </a:r>
            <a:r>
              <a:rPr kumimoji="1" lang="zh-CN" altLang="en-US" sz="1200" dirty="0">
                <a:latin typeface="Alibaba PuHuiTi R" pitchFamily="18" charset="-122"/>
                <a:ea typeface="Alibaba PuHuiTi R" pitchFamily="18" charset="-122"/>
                <a:cs typeface="Alibaba PuHuiTi R" pitchFamily="18" charset="-122"/>
              </a:rPr>
              <a:t>和</a:t>
            </a:r>
            <a:r>
              <a:rPr kumimoji="1" lang="en-US" altLang="zh-CN" sz="1200" dirty="0">
                <a:latin typeface="Alibaba PuHuiTi R" pitchFamily="18" charset="-122"/>
                <a:ea typeface="Alibaba PuHuiTi R" pitchFamily="18" charset="-122"/>
                <a:cs typeface="Alibaba PuHuiTi R" pitchFamily="18" charset="-122"/>
              </a:rPr>
              <a:t>Zone3-OB</a:t>
            </a:r>
            <a:r>
              <a:rPr kumimoji="1" lang="zh-CN" altLang="en-US" sz="1200" dirty="0">
                <a:latin typeface="Alibaba PuHuiTi R" pitchFamily="18" charset="-122"/>
                <a:ea typeface="Alibaba PuHuiTi R" pitchFamily="18" charset="-122"/>
                <a:cs typeface="Alibaba PuHuiTi R" pitchFamily="18" charset="-122"/>
              </a:rPr>
              <a:t> </a:t>
            </a:r>
            <a:r>
              <a:rPr kumimoji="1" lang="en-US" altLang="zh-CN" sz="1200" dirty="0">
                <a:latin typeface="Alibaba PuHuiTi R" pitchFamily="18" charset="-122"/>
                <a:ea typeface="Alibaba PuHuiTi R" pitchFamily="18" charset="-122"/>
                <a:cs typeface="Alibaba PuHuiTi R" pitchFamily="18" charset="-122"/>
              </a:rPr>
              <a:t>Server1</a:t>
            </a:r>
            <a:r>
              <a:rPr kumimoji="1" lang="zh-CN" altLang="en-US" sz="1200" dirty="0">
                <a:latin typeface="Alibaba PuHuiTi R" pitchFamily="18" charset="-122"/>
                <a:ea typeface="Alibaba PuHuiTi R" pitchFamily="18" charset="-122"/>
                <a:cs typeface="Alibaba PuHuiTi R" pitchFamily="18" charset="-122"/>
              </a:rPr>
              <a:t>）中，从副本完成日志落盘后，并返回消息给主副本。主副本只要收到一个从副本的回复后即认为已完成了强同步，而无需再等待其他从副本的反馈</a:t>
            </a:r>
            <a:r>
              <a:rPr kumimoji="1" lang="en-US" altLang="zh-CN" sz="1200" dirty="0">
                <a:latin typeface="Alibaba PuHuiTi R" pitchFamily="18" charset="-122"/>
                <a:ea typeface="Alibaba PuHuiTi R" pitchFamily="18" charset="-122"/>
                <a:cs typeface="Alibaba PuHuiTi R" pitchFamily="18" charset="-122"/>
              </a:rPr>
              <a:t>,</a:t>
            </a:r>
            <a:r>
              <a:rPr kumimoji="1" lang="zh-CN" altLang="en-US" sz="1200" dirty="0">
                <a:latin typeface="Alibaba PuHuiTi R" pitchFamily="18" charset="-122"/>
                <a:ea typeface="Alibaba PuHuiTi R" pitchFamily="18" charset="-122"/>
                <a:cs typeface="Alibaba PuHuiTi R" pitchFamily="18" charset="-122"/>
              </a:rPr>
              <a:t>即可向应用反馈</a:t>
            </a:r>
            <a:r>
              <a:rPr kumimoji="1" lang="en-US" altLang="zh-CN" sz="1200" dirty="0">
                <a:latin typeface="Alibaba PuHuiTi R" pitchFamily="18" charset="-122"/>
                <a:ea typeface="Alibaba PuHuiTi R" pitchFamily="18" charset="-122"/>
                <a:cs typeface="Alibaba PuHuiTi R" pitchFamily="18" charset="-122"/>
              </a:rPr>
              <a:t>.</a:t>
            </a:r>
          </a:p>
          <a:p>
            <a:endParaRPr kumimoji="1" lang="en-US" altLang="zh-CN" sz="1200" dirty="0">
              <a:latin typeface="Alibaba PuHuiTi R" pitchFamily="18" charset="-122"/>
              <a:ea typeface="Alibaba PuHuiTi R" pitchFamily="18" charset="-122"/>
              <a:cs typeface="Alibaba PuHuiTi R" pitchFamily="18" charset="-122"/>
            </a:endParaRPr>
          </a:p>
          <a:p>
            <a:r>
              <a:rPr kumimoji="1" lang="zh-CN" altLang="en-US" sz="1200" dirty="0">
                <a:latin typeface="Alibaba PuHuiTi R" pitchFamily="18" charset="-122"/>
                <a:ea typeface="Alibaba PuHuiTi R" pitchFamily="18" charset="-122"/>
                <a:cs typeface="Alibaba PuHuiTi R" pitchFamily="18" charset="-122"/>
              </a:rPr>
              <a:t>如果那个从副本由于故障没有落盘成功怎么办？等故障恢复后，再从主副本那里追平数据就好。</a:t>
            </a:r>
            <a:endParaRPr kumimoji="1" lang="en-US" altLang="zh-CN" sz="1200" dirty="0">
              <a:latin typeface="Alibaba PuHuiTi R" pitchFamily="18" charset="-122"/>
              <a:ea typeface="Alibaba PuHuiTi R" pitchFamily="18" charset="-122"/>
              <a:cs typeface="Alibaba PuHuiTi R" pitchFamily="18" charset="-122"/>
            </a:endParaRPr>
          </a:p>
          <a:p>
            <a:endParaRPr kumimoji="1" lang="en-US" altLang="zh-CN" sz="1200" dirty="0">
              <a:latin typeface="Alibaba PuHuiTi R" pitchFamily="18" charset="-122"/>
              <a:ea typeface="Alibaba PuHuiTi R" pitchFamily="18" charset="-122"/>
              <a:cs typeface="Alibaba PuHuiTi R" pitchFamily="18" charset="-122"/>
            </a:endParaRPr>
          </a:p>
          <a:p>
            <a:r>
              <a:rPr kumimoji="1" lang="zh-CN" altLang="en-US" sz="1200" dirty="0">
                <a:latin typeface="Alibaba PuHuiTi R" pitchFamily="18" charset="-122"/>
                <a:ea typeface="Alibaba PuHuiTi R" pitchFamily="18" charset="-122"/>
                <a:cs typeface="Alibaba PuHuiTi R" pitchFamily="18" charset="-122"/>
              </a:rPr>
              <a:t>这种机制有两个好处</a:t>
            </a:r>
            <a:endParaRPr kumimoji="1" lang="en-US" altLang="zh-CN" sz="1200" dirty="0">
              <a:latin typeface="Alibaba PuHuiTi R" pitchFamily="18" charset="-122"/>
              <a:ea typeface="Alibaba PuHuiTi R" pitchFamily="18" charset="-122"/>
              <a:cs typeface="Alibaba PuHuiTi R" pitchFamily="18" charset="-122"/>
            </a:endParaRPr>
          </a:p>
          <a:p>
            <a:r>
              <a:rPr kumimoji="1" lang="en-US" altLang="zh-CN" sz="1200" dirty="0">
                <a:latin typeface="Alibaba PuHuiTi R" pitchFamily="18" charset="-122"/>
                <a:ea typeface="Alibaba PuHuiTi R" pitchFamily="18" charset="-122"/>
                <a:cs typeface="Alibaba PuHuiTi R" pitchFamily="18" charset="-122"/>
              </a:rPr>
              <a:t>1</a:t>
            </a:r>
            <a:r>
              <a:rPr kumimoji="1" lang="zh-CN" altLang="en-US" sz="1200" dirty="0">
                <a:latin typeface="Alibaba PuHuiTi R" pitchFamily="18" charset="-122"/>
                <a:ea typeface="Alibaba PuHuiTi R" pitchFamily="18" charset="-122"/>
                <a:cs typeface="Alibaba PuHuiTi R" pitchFamily="18" charset="-122"/>
              </a:rPr>
              <a:t>：数据更新，只要</a:t>
            </a:r>
            <a:r>
              <a:rPr kumimoji="1" lang="en-US" altLang="zh-CN" sz="1200" dirty="0">
                <a:latin typeface="Alibaba PuHuiTi R" pitchFamily="18" charset="-122"/>
                <a:ea typeface="Alibaba PuHuiTi R" pitchFamily="18" charset="-122"/>
                <a:cs typeface="Alibaba PuHuiTi R" pitchFamily="18" charset="-122"/>
              </a:rPr>
              <a:t>Redo-Log</a:t>
            </a:r>
            <a:r>
              <a:rPr kumimoji="1" lang="zh-CN" altLang="en-US" sz="1200" dirty="0">
                <a:latin typeface="Alibaba PuHuiTi R" pitchFamily="18" charset="-122"/>
                <a:ea typeface="Alibaba PuHuiTi R" pitchFamily="18" charset="-122"/>
                <a:cs typeface="Alibaba PuHuiTi R" pitchFamily="18" charset="-122"/>
              </a:rPr>
              <a:t>落盘就好</a:t>
            </a:r>
            <a:r>
              <a:rPr kumimoji="1" lang="en-US" altLang="zh-CN" sz="1200" dirty="0">
                <a:latin typeface="Alibaba PuHuiTi R" pitchFamily="18" charset="-122"/>
                <a:ea typeface="Alibaba PuHuiTi R" pitchFamily="18" charset="-122"/>
                <a:cs typeface="Alibaba PuHuiTi R" pitchFamily="18" charset="-122"/>
              </a:rPr>
              <a:t>,</a:t>
            </a:r>
            <a:r>
              <a:rPr kumimoji="1" lang="zh-CN" altLang="en-US" sz="1200" dirty="0">
                <a:latin typeface="Alibaba PuHuiTi R" pitchFamily="18" charset="-122"/>
                <a:ea typeface="Alibaba PuHuiTi R" pitchFamily="18" charset="-122"/>
                <a:cs typeface="Alibaba PuHuiTi R" pitchFamily="18" charset="-122"/>
              </a:rPr>
              <a:t>而</a:t>
            </a:r>
            <a:r>
              <a:rPr kumimoji="1" lang="en-US" altLang="zh-CN" sz="1200" dirty="0">
                <a:latin typeface="Alibaba PuHuiTi R" pitchFamily="18" charset="-122"/>
                <a:ea typeface="Alibaba PuHuiTi R" pitchFamily="18" charset="-122"/>
                <a:cs typeface="Alibaba PuHuiTi R" pitchFamily="18" charset="-122"/>
              </a:rPr>
              <a:t>Redo-Log</a:t>
            </a:r>
            <a:r>
              <a:rPr kumimoji="1" lang="zh-CN" altLang="en-US" sz="1200" dirty="0">
                <a:latin typeface="Alibaba PuHuiTi R" pitchFamily="18" charset="-122"/>
                <a:ea typeface="Alibaba PuHuiTi R" pitchFamily="18" charset="-122"/>
                <a:cs typeface="Alibaba PuHuiTi R" pitchFamily="18" charset="-122"/>
              </a:rPr>
              <a:t>的落盘是像记日记一样，是顺序写的，很快。实际更新的数据存储在内存</a:t>
            </a:r>
            <a:r>
              <a:rPr kumimoji="1" lang="en-US" altLang="zh-CN" sz="1200" dirty="0">
                <a:latin typeface="Alibaba PuHuiTi R" pitchFamily="18" charset="-122"/>
                <a:ea typeface="Alibaba PuHuiTi R" pitchFamily="18" charset="-122"/>
                <a:cs typeface="Alibaba PuHuiTi R" pitchFamily="18" charset="-122"/>
              </a:rPr>
              <a:t>,</a:t>
            </a:r>
            <a:r>
              <a:rPr kumimoji="1" lang="zh-CN" altLang="en-US" sz="1200" dirty="0">
                <a:latin typeface="Alibaba PuHuiTi R" pitchFamily="18" charset="-122"/>
                <a:ea typeface="Alibaba PuHuiTi R" pitchFamily="18" charset="-122"/>
                <a:cs typeface="Alibaba PuHuiTi R" pitchFamily="18" charset="-122"/>
              </a:rPr>
              <a:t>不用马上落盘</a:t>
            </a:r>
            <a:r>
              <a:rPr kumimoji="1" lang="en-US" altLang="zh-CN" sz="1200" dirty="0">
                <a:latin typeface="Alibaba PuHuiTi R" pitchFamily="18" charset="-122"/>
                <a:ea typeface="Alibaba PuHuiTi R" pitchFamily="18" charset="-122"/>
                <a:cs typeface="Alibaba PuHuiTi R" pitchFamily="18" charset="-122"/>
              </a:rPr>
              <a:t>.</a:t>
            </a:r>
            <a:r>
              <a:rPr kumimoji="1" lang="zh-CN" altLang="en-US" sz="1200" dirty="0">
                <a:latin typeface="Alibaba PuHuiTi R" pitchFamily="18" charset="-122"/>
                <a:ea typeface="Alibaba PuHuiTi R" pitchFamily="18" charset="-122"/>
                <a:cs typeface="Alibaba PuHuiTi R" pitchFamily="18" charset="-122"/>
              </a:rPr>
              <a:t>减少了数据落盘带来的寻址、写数据等时间，快速响应应用的写请求。</a:t>
            </a:r>
            <a:endParaRPr kumimoji="1" lang="en-US" altLang="zh-CN" sz="1200" dirty="0">
              <a:latin typeface="Alibaba PuHuiTi R" pitchFamily="18" charset="-122"/>
              <a:ea typeface="Alibaba PuHuiTi R" pitchFamily="18" charset="-122"/>
              <a:cs typeface="Alibaba PuHuiTi R" pitchFamily="18" charset="-122"/>
            </a:endParaRPr>
          </a:p>
          <a:p>
            <a:r>
              <a:rPr kumimoji="1" lang="en-US" altLang="zh-CN" sz="1200" dirty="0">
                <a:latin typeface="Alibaba PuHuiTi R" pitchFamily="18" charset="-122"/>
                <a:ea typeface="Alibaba PuHuiTi R" pitchFamily="18" charset="-122"/>
                <a:cs typeface="Alibaba PuHuiTi R" pitchFamily="18" charset="-122"/>
              </a:rPr>
              <a:t>2</a:t>
            </a:r>
            <a:r>
              <a:rPr kumimoji="1" lang="zh-CN" altLang="en-US" sz="1200" dirty="0">
                <a:latin typeface="Alibaba PuHuiTi R" pitchFamily="18" charset="-122"/>
                <a:ea typeface="Alibaba PuHuiTi R" pitchFamily="18" charset="-122"/>
                <a:cs typeface="Alibaba PuHuiTi R" pitchFamily="18" charset="-122"/>
              </a:rPr>
              <a:t>：</a:t>
            </a:r>
            <a:r>
              <a:rPr kumimoji="1" lang="en-US" altLang="zh-CN" sz="1200" dirty="0">
                <a:latin typeface="Alibaba PuHuiTi R" pitchFamily="18" charset="-122"/>
                <a:ea typeface="Alibaba PuHuiTi R" pitchFamily="18" charset="-122"/>
                <a:cs typeface="Alibaba PuHuiTi R" pitchFamily="18" charset="-122"/>
              </a:rPr>
              <a:t>Redo-Log</a:t>
            </a:r>
            <a:r>
              <a:rPr kumimoji="1" lang="zh-CN" altLang="en-US" sz="1200" dirty="0">
                <a:latin typeface="Alibaba PuHuiTi R" pitchFamily="18" charset="-122"/>
                <a:ea typeface="Alibaba PuHuiTi R" pitchFamily="18" charset="-122"/>
                <a:cs typeface="Alibaba PuHuiTi R" pitchFamily="18" charset="-122"/>
              </a:rPr>
              <a:t>是同时同步给</a:t>
            </a:r>
            <a:r>
              <a:rPr kumimoji="1" lang="en-US" altLang="zh-CN" sz="1200" dirty="0">
                <a:latin typeface="Alibaba PuHuiTi R" pitchFamily="18" charset="-122"/>
                <a:ea typeface="Alibaba PuHuiTi R" pitchFamily="18" charset="-122"/>
                <a:cs typeface="Alibaba PuHuiTi R" pitchFamily="18" charset="-122"/>
              </a:rPr>
              <a:t>2</a:t>
            </a:r>
            <a:r>
              <a:rPr kumimoji="1" lang="zh-CN" altLang="en-US" sz="1200" dirty="0">
                <a:latin typeface="Alibaba PuHuiTi R" pitchFamily="18" charset="-122"/>
                <a:ea typeface="Alibaba PuHuiTi R" pitchFamily="18" charset="-122"/>
                <a:cs typeface="Alibaba PuHuiTi R" pitchFamily="18" charset="-122"/>
              </a:rPr>
              <a:t>个副本的，只要一个回复，不用等第二个，也可以快速响应应用。</a:t>
            </a:r>
            <a:endParaRPr kumimoji="1" lang="en-US" altLang="zh-CN" sz="1200" dirty="0">
              <a:latin typeface="Alibaba PuHuiTi R" pitchFamily="18" charset="-122"/>
              <a:ea typeface="Alibaba PuHuiTi R" pitchFamily="18" charset="-122"/>
              <a:cs typeface="Alibaba PuHuiTi R" pitchFamily="18" charset="-122"/>
            </a:endParaRPr>
          </a:p>
          <a:p>
            <a:endParaRPr kumimoji="1" lang="en-US" altLang="zh-CN" sz="1200" dirty="0">
              <a:latin typeface="Alibaba PuHuiTi R" pitchFamily="18" charset="-122"/>
              <a:ea typeface="Alibaba PuHuiTi R" pitchFamily="18" charset="-122"/>
              <a:cs typeface="Alibaba PuHuiTi R" pitchFamily="18" charset="-122"/>
            </a:endParaRPr>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34</a:t>
            </a:fld>
            <a:endParaRPr kumimoji="1" lang="zh-CN" altLang="en-US"/>
          </a:p>
        </p:txBody>
      </p:sp>
    </p:spTree>
    <p:extLst>
      <p:ext uri="{BB962C8B-B14F-4D97-AF65-F5344CB8AC3E}">
        <p14:creationId xmlns:p14="http://schemas.microsoft.com/office/powerpoint/2010/main" val="3261374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libaba PuHuiTi R" pitchFamily="18" charset="-122"/>
                <a:ea typeface="Alibaba PuHuiTi R" pitchFamily="18" charset="-122"/>
                <a:cs typeface="Alibaba PuHuiTi R" pitchFamily="18" charset="-122"/>
                <a:sym typeface="Times New Roman"/>
              </a:rPr>
              <a:t>虽然对于应用来说，它可以连接任何一台</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Server</a:t>
            </a:r>
            <a:r>
              <a:rPr lang="zh-CN" altLang="en-US" sz="1200" dirty="0">
                <a:latin typeface="Alibaba PuHuiTi R" pitchFamily="18" charset="-122"/>
                <a:ea typeface="Alibaba PuHuiTi R" pitchFamily="18" charset="-122"/>
                <a:cs typeface="Alibaba PuHuiTi R" pitchFamily="18" charset="-122"/>
                <a:sym typeface="Times New Roman"/>
              </a:rPr>
              <a:t>，由其访问其他</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Server</a:t>
            </a:r>
            <a:r>
              <a:rPr lang="zh-CN" altLang="en-US" sz="1200" dirty="0">
                <a:latin typeface="Alibaba PuHuiTi R" pitchFamily="18" charset="-122"/>
                <a:ea typeface="Alibaba PuHuiTi R" pitchFamily="18" charset="-122"/>
                <a:cs typeface="Alibaba PuHuiTi R" pitchFamily="18" charset="-122"/>
                <a:sym typeface="Times New Roman"/>
              </a:rPr>
              <a:t>获取应用想要的所有数据。但万一这台服务器故障呢，应用需要自身实现高可用的机制，增加了应用的复杂度。</a:t>
            </a:r>
            <a:endParaRPr lang="en-US" altLang="zh-CN" sz="1200" dirty="0">
              <a:latin typeface="Alibaba PuHuiTi R" pitchFamily="18" charset="-122"/>
              <a:ea typeface="Alibaba PuHuiTi R" pitchFamily="18" charset="-122"/>
              <a:cs typeface="Alibaba PuHuiTi R" pitchFamily="18" charset="-122"/>
              <a:sym typeface="Times New Roman"/>
            </a:endParaRPr>
          </a:p>
          <a:p>
            <a:endParaRPr lang="en-US" altLang="zh-CN" sz="1200" dirty="0">
              <a:latin typeface="Alibaba PuHuiTi R" pitchFamily="18" charset="-122"/>
              <a:ea typeface="Alibaba PuHuiTi R" pitchFamily="18" charset="-122"/>
              <a:cs typeface="Alibaba PuHuiTi R" pitchFamily="18" charset="-122"/>
              <a:sym typeface="Times New Roman"/>
            </a:endParaRPr>
          </a:p>
          <a:p>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可以解决这个问题，</a:t>
            </a:r>
            <a:r>
              <a:rPr lang="en" altLang="zh-CN" sz="1200" dirty="0"/>
              <a:t>OB Proxy </a:t>
            </a:r>
            <a:r>
              <a:rPr lang="zh-CN" altLang="en-US" sz="1200" dirty="0"/>
              <a:t>包含简单的 </a:t>
            </a:r>
            <a:r>
              <a:rPr lang="en" altLang="zh-CN" sz="1200" dirty="0"/>
              <a:t>SQL Parser </a:t>
            </a:r>
            <a:r>
              <a:rPr lang="zh-CN" altLang="en-US" sz="1200" dirty="0"/>
              <a:t>功能，可进行轻量的 </a:t>
            </a:r>
            <a:r>
              <a:rPr lang="en" altLang="zh-CN" sz="1200" dirty="0"/>
              <a:t>SQL </a:t>
            </a:r>
            <a:r>
              <a:rPr lang="zh-CN" altLang="en-US" sz="1200" dirty="0"/>
              <a:t>解析。先从客户端发出的 </a:t>
            </a:r>
            <a:r>
              <a:rPr lang="en" altLang="zh-CN" sz="1200" dirty="0"/>
              <a:t>SQL </a:t>
            </a:r>
            <a:r>
              <a:rPr lang="zh-CN" altLang="en-US" sz="1200" dirty="0"/>
              <a:t>语句中解析出数据库名和表名，然后根据用户的租户名、数据库名、表名以及分区 </a:t>
            </a:r>
            <a:r>
              <a:rPr lang="en" altLang="zh-CN" sz="1200" dirty="0"/>
              <a:t>ID </a:t>
            </a:r>
            <a:r>
              <a:rPr lang="zh-CN" altLang="en-US" sz="1200" dirty="0"/>
              <a:t>信息等信息，有了这些信息，</a:t>
            </a:r>
            <a:r>
              <a:rPr lang="en-US" altLang="zh-CN" sz="1200" dirty="0"/>
              <a:t>OB</a:t>
            </a:r>
            <a:r>
              <a:rPr lang="zh-CN" altLang="en-US" sz="1200" dirty="0"/>
              <a:t> </a:t>
            </a:r>
            <a:r>
              <a:rPr lang="en-US" altLang="zh-CN" sz="1200" dirty="0"/>
              <a:t>Proxy</a:t>
            </a:r>
            <a:r>
              <a:rPr lang="zh-CN" altLang="en-US" sz="1200" dirty="0"/>
              <a:t>就可以查询路由表，获取分区的主</a:t>
            </a:r>
            <a:r>
              <a:rPr lang="en-US" altLang="zh-CN" sz="1200" dirty="0"/>
              <a:t>/</a:t>
            </a:r>
            <a:r>
              <a:rPr lang="zh-CN" altLang="en-US" sz="1200" dirty="0"/>
              <a:t>从副本所在 </a:t>
            </a:r>
            <a:r>
              <a:rPr lang="en" altLang="zh-CN" sz="1200" dirty="0"/>
              <a:t>OB Server</a:t>
            </a:r>
            <a:r>
              <a:rPr lang="zh-CN" altLang="en-US" sz="1200" dirty="0"/>
              <a:t>的</a:t>
            </a:r>
            <a:r>
              <a:rPr lang="en" altLang="zh-CN" sz="1200" dirty="0"/>
              <a:t>IP</a:t>
            </a:r>
            <a:r>
              <a:rPr lang="zh-CN" altLang="en-US" sz="1200" dirty="0"/>
              <a:t>地址信息。有了这些信息之后，</a:t>
            </a:r>
            <a:r>
              <a:rPr lang="en" altLang="zh-CN" sz="1200" dirty="0"/>
              <a:t>OB Proxy</a:t>
            </a:r>
            <a:r>
              <a:rPr lang="zh-CN" altLang="en-US" sz="1200" dirty="0"/>
              <a:t>将请求路由至主副本所在的机器上，同时将副本的位置信息更新到自己的 </a:t>
            </a:r>
            <a:r>
              <a:rPr lang="en" altLang="zh-CN" sz="1200" dirty="0"/>
              <a:t>Location Cache </a:t>
            </a:r>
            <a:r>
              <a:rPr lang="zh-CN" altLang="en-US" sz="1200" dirty="0"/>
              <a:t>中，当再次访问时，会命中该 </a:t>
            </a:r>
            <a:r>
              <a:rPr lang="en" altLang="zh-CN" sz="1200" dirty="0"/>
              <a:t>Cache </a:t>
            </a:r>
            <a:r>
              <a:rPr lang="zh-CN" altLang="en-US" sz="1200" dirty="0"/>
              <a:t>以加速访问。当</a:t>
            </a:r>
            <a:r>
              <a:rPr lang="zh-CN" altLang="en-US" sz="1200" dirty="0">
                <a:latin typeface="Alibaba PuHuiTi R" pitchFamily="18" charset="-122"/>
                <a:ea typeface="Alibaba PuHuiTi R" pitchFamily="18" charset="-122"/>
                <a:cs typeface="Alibaba PuHuiTi R" pitchFamily="18" charset="-122"/>
                <a:sym typeface="Times New Roman"/>
              </a:rPr>
              <a:t>负载均衡被打破（如机器故障、集群扩容等），导致分区分布发生变化时，</a:t>
            </a:r>
            <a:r>
              <a:rPr lang="en-US" altLang="zh-CN" sz="1200" dirty="0">
                <a:latin typeface="Alibaba PuHuiTi R" pitchFamily="18" charset="-122"/>
                <a:ea typeface="Alibaba PuHuiTi R" pitchFamily="18" charset="-122"/>
                <a:cs typeface="Alibaba PuHuiTi R" pitchFamily="18" charset="-122"/>
                <a:sym typeface="Times New Roman"/>
              </a:rPr>
              <a:t>location cache</a:t>
            </a:r>
            <a:r>
              <a:rPr lang="zh-CN" altLang="en-US" sz="1200" dirty="0">
                <a:latin typeface="Alibaba PuHuiTi R" pitchFamily="18" charset="-122"/>
                <a:ea typeface="Alibaba PuHuiTi R" pitchFamily="18" charset="-122"/>
                <a:cs typeface="Alibaba PuHuiTi R" pitchFamily="18" charset="-122"/>
                <a:sym typeface="Times New Roman"/>
              </a:rPr>
              <a:t>动态更新，应用无感知。</a:t>
            </a:r>
            <a:endParaRPr lang="en-US" altLang="zh-CN" sz="1200" dirty="0">
              <a:latin typeface="Alibaba PuHuiTi R" pitchFamily="18" charset="-122"/>
              <a:ea typeface="Alibaba PuHuiTi R" pitchFamily="18" charset="-122"/>
              <a:cs typeface="Alibaba PuHuiTi R" pitchFamily="18" charset="-122"/>
              <a:sym typeface="Times New Roman"/>
            </a:endParaRPr>
          </a:p>
          <a:p>
            <a:endParaRPr lang="en-US" altLang="zh-CN" sz="1200" dirty="0">
              <a:latin typeface="Alibaba PuHuiTi R" pitchFamily="18" charset="-122"/>
              <a:ea typeface="Alibaba PuHuiTi R" pitchFamily="18" charset="-122"/>
              <a:cs typeface="Alibaba PuHuiTi R" pitchFamily="18" charset="-122"/>
              <a:sym typeface="Times New Roman"/>
            </a:endParaRPr>
          </a:p>
          <a:p>
            <a:r>
              <a:rPr lang="zh-CN" altLang="en-US" sz="1200" dirty="0">
                <a:latin typeface="Alibaba PuHuiTi R" pitchFamily="18" charset="-122"/>
                <a:ea typeface="Alibaba PuHuiTi R" pitchFamily="18" charset="-122"/>
                <a:cs typeface="Alibaba PuHuiTi R" pitchFamily="18" charset="-122"/>
                <a:sym typeface="Times New Roman"/>
              </a:rPr>
              <a:t>另外，</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不需要独立占用</a:t>
            </a:r>
            <a:r>
              <a:rPr lang="en-US" altLang="zh-CN" sz="1200" dirty="0">
                <a:latin typeface="Alibaba PuHuiTi R" pitchFamily="18" charset="-122"/>
                <a:ea typeface="Alibaba PuHuiTi R" pitchFamily="18" charset="-122"/>
                <a:cs typeface="Alibaba PuHuiTi R" pitchFamily="18" charset="-122"/>
                <a:sym typeface="Times New Roman"/>
              </a:rPr>
              <a:t>1</a:t>
            </a:r>
            <a:r>
              <a:rPr lang="zh-CN" altLang="en-US" sz="1200" dirty="0">
                <a:latin typeface="Alibaba PuHuiTi R" pitchFamily="18" charset="-122"/>
                <a:ea typeface="Alibaba PuHuiTi R" pitchFamily="18" charset="-122"/>
                <a:cs typeface="Alibaba PuHuiTi R" pitchFamily="18" charset="-122"/>
                <a:sym typeface="Times New Roman"/>
              </a:rPr>
              <a:t>台服务器，可以与</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Server</a:t>
            </a:r>
            <a:r>
              <a:rPr lang="zh-CN" altLang="en-US" sz="1200" dirty="0">
                <a:latin typeface="Alibaba PuHuiTi R" pitchFamily="18" charset="-122"/>
                <a:ea typeface="Alibaba PuHuiTi R" pitchFamily="18" charset="-122"/>
                <a:cs typeface="Alibaba PuHuiTi R" pitchFamily="18" charset="-122"/>
                <a:sym typeface="Times New Roman"/>
              </a:rPr>
              <a:t>共用一台服务器。单台</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会带来单点故障，可以在前面前置</a:t>
            </a:r>
            <a:r>
              <a:rPr lang="en-US" altLang="zh-CN" sz="1200" dirty="0">
                <a:latin typeface="Alibaba PuHuiTi R" pitchFamily="18" charset="-122"/>
                <a:ea typeface="Alibaba PuHuiTi R" pitchFamily="18" charset="-122"/>
                <a:cs typeface="Alibaba PuHuiTi R" pitchFamily="18" charset="-122"/>
                <a:sym typeface="Times New Roman"/>
              </a:rPr>
              <a:t>F5</a:t>
            </a:r>
            <a:r>
              <a:rPr lang="zh-CN" altLang="en-US" sz="1200" dirty="0">
                <a:latin typeface="Alibaba PuHuiTi R" pitchFamily="18" charset="-122"/>
                <a:ea typeface="Alibaba PuHuiTi R" pitchFamily="18" charset="-122"/>
                <a:cs typeface="Alibaba PuHuiTi R" pitchFamily="18" charset="-122"/>
                <a:sym typeface="Times New Roman"/>
              </a:rPr>
              <a:t>负载均衡器或</a:t>
            </a:r>
            <a:r>
              <a:rPr lang="en-US" altLang="zh-CN" sz="1200" dirty="0">
                <a:latin typeface="Alibaba PuHuiTi R" pitchFamily="18" charset="-122"/>
                <a:ea typeface="Alibaba PuHuiTi R" pitchFamily="18" charset="-122"/>
                <a:cs typeface="Alibaba PuHuiTi R" pitchFamily="18" charset="-122"/>
                <a:sym typeface="Times New Roman"/>
              </a:rPr>
              <a:t>DNS</a:t>
            </a:r>
            <a:r>
              <a:rPr lang="zh-CN" altLang="en-US" sz="1200" dirty="0">
                <a:latin typeface="Alibaba PuHuiTi R" pitchFamily="18" charset="-122"/>
                <a:ea typeface="Alibaba PuHuiTi R" pitchFamily="18" charset="-122"/>
                <a:cs typeface="Alibaba PuHuiTi R" pitchFamily="18" charset="-122"/>
                <a:sym typeface="Times New Roman"/>
              </a:rPr>
              <a:t>域名服务器，由其来做负载均衡。但这也会带来延时增加的问题，如果应用对实时性要求高，也可以将</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部署到应用服务器中，没有了</a:t>
            </a:r>
            <a:r>
              <a:rPr lang="en-US" altLang="zh-CN" sz="1200" dirty="0">
                <a:latin typeface="Alibaba PuHuiTi R" pitchFamily="18" charset="-122"/>
                <a:ea typeface="Alibaba PuHuiTi R" pitchFamily="18" charset="-122"/>
                <a:cs typeface="Alibaba PuHuiTi R" pitchFamily="18" charset="-122"/>
                <a:sym typeface="Times New Roman"/>
              </a:rPr>
              <a:t>F5</a:t>
            </a:r>
            <a:r>
              <a:rPr lang="zh-CN" altLang="en-US" sz="1200" dirty="0">
                <a:latin typeface="Alibaba PuHuiTi R" pitchFamily="18" charset="-122"/>
                <a:ea typeface="Alibaba PuHuiTi R" pitchFamily="18" charset="-122"/>
                <a:cs typeface="Alibaba PuHuiTi R" pitchFamily="18" charset="-122"/>
                <a:sym typeface="Times New Roman"/>
              </a:rPr>
              <a:t>负载均衡器以及网络的延时，可以提升实时性。</a:t>
            </a:r>
            <a:endParaRPr lang="en-US" altLang="zh-CN" sz="1200" dirty="0">
              <a:latin typeface="Alibaba PuHuiTi R" pitchFamily="18" charset="-122"/>
              <a:ea typeface="Alibaba PuHuiTi R" pitchFamily="18" charset="-122"/>
              <a:cs typeface="Alibaba PuHuiTi R" pitchFamily="18" charset="-122"/>
              <a:sym typeface="Times New Roman"/>
            </a:endParaRPr>
          </a:p>
          <a:p>
            <a:endParaRPr lang="en-US" altLang="zh-CN" sz="1200" dirty="0">
              <a:latin typeface="Alibaba PuHuiTi R" pitchFamily="18" charset="-122"/>
              <a:ea typeface="Alibaba PuHuiTi R" pitchFamily="18" charset="-122"/>
              <a:cs typeface="Alibaba PuHuiTi R" pitchFamily="18" charset="-122"/>
              <a:sym typeface="Times New Roman"/>
            </a:endParaRPr>
          </a:p>
          <a:p>
            <a:r>
              <a:rPr lang="zh-CN" altLang="en-US" sz="1200" dirty="0">
                <a:latin typeface="Alibaba PuHuiTi R" pitchFamily="18" charset="-122"/>
                <a:ea typeface="Alibaba PuHuiTi R" pitchFamily="18" charset="-122"/>
                <a:cs typeface="Alibaba PuHuiTi R" pitchFamily="18" charset="-122"/>
                <a:sym typeface="Times New Roman"/>
              </a:rPr>
              <a:t>当然，</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除了支持负载均衡功能外，也可以配置为其他功能，比如读写分离、备优先读、黑名单等功能，满足业务差异化的需求，这些知识将在中级课程中介绍。</a:t>
            </a:r>
            <a:endParaRPr lang="en-US" altLang="zh-CN" sz="1200" dirty="0">
              <a:latin typeface="Alibaba PuHuiTi R" pitchFamily="18" charset="-122"/>
              <a:ea typeface="Alibaba PuHuiTi R" pitchFamily="18" charset="-122"/>
              <a:cs typeface="Alibaba PuHuiTi R" pitchFamily="18" charset="-122"/>
              <a:sym typeface="Times New Roman"/>
            </a:endParaRPr>
          </a:p>
          <a:p>
            <a:endParaRPr lang="en-US" altLang="zh-CN" sz="1200" dirty="0">
              <a:latin typeface="Alibaba PuHuiTi R" pitchFamily="18" charset="-122"/>
              <a:ea typeface="Alibaba PuHuiTi R" pitchFamily="18" charset="-122"/>
              <a:cs typeface="Alibaba PuHuiTi R" pitchFamily="18" charset="-122"/>
              <a:sym typeface="Times New Roman"/>
            </a:endParaRPr>
          </a:p>
          <a:p>
            <a:r>
              <a:rPr lang="zh-CN" altLang="en-US" sz="1200" dirty="0">
                <a:latin typeface="Alibaba PuHuiTi R" pitchFamily="18" charset="-122"/>
                <a:ea typeface="Alibaba PuHuiTi R" pitchFamily="18" charset="-122"/>
                <a:cs typeface="Alibaba PuHuiTi R" pitchFamily="18" charset="-122"/>
                <a:sym typeface="Times New Roman"/>
              </a:rPr>
              <a:t>有人可能会问，</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跟数据库中间件很像，其实是完全不一样的架构。</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是一个“无状态”的服务进程，不做数据持久化，不参与数据库引擎的计算任务。比如一台</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故障了，由于这台故障的服务器没有维护任何</a:t>
            </a:r>
            <a:r>
              <a:rPr lang="en-US" altLang="zh-CN" sz="1200" dirty="0">
                <a:latin typeface="Alibaba PuHuiTi R" pitchFamily="18" charset="-122"/>
                <a:ea typeface="Alibaba PuHuiTi R" pitchFamily="18" charset="-122"/>
                <a:cs typeface="Alibaba PuHuiTi R" pitchFamily="18" charset="-122"/>
                <a:sym typeface="Times New Roman"/>
              </a:rPr>
              <a:t>session</a:t>
            </a:r>
            <a:r>
              <a:rPr lang="zh-CN" altLang="en-US" sz="1200" dirty="0">
                <a:latin typeface="Alibaba PuHuiTi R" pitchFamily="18" charset="-122"/>
                <a:ea typeface="Alibaba PuHuiTi R" pitchFamily="18" charset="-122"/>
                <a:cs typeface="Alibaba PuHuiTi R" pitchFamily="18" charset="-122"/>
                <a:sym typeface="Times New Roman"/>
              </a:rPr>
              <a:t>的状态，也没任何数据，业务可以重连其他</a:t>
            </a:r>
            <a:r>
              <a:rPr lang="en-US" altLang="zh-CN" sz="1200" dirty="0">
                <a:latin typeface="Alibaba PuHuiTi R" pitchFamily="18" charset="-122"/>
                <a:ea typeface="Alibaba PuHuiTi R" pitchFamily="18" charset="-122"/>
                <a:cs typeface="Alibaba PuHuiTi R" pitchFamily="18" charset="-122"/>
                <a:sym typeface="Times New Roman"/>
              </a:rPr>
              <a:t>OB</a:t>
            </a:r>
            <a:r>
              <a:rPr lang="zh-CN" altLang="en-US" sz="1200" dirty="0">
                <a:latin typeface="Alibaba PuHuiTi R" pitchFamily="18" charset="-122"/>
                <a:ea typeface="Alibaba PuHuiTi R" pitchFamily="18" charset="-122"/>
                <a:cs typeface="Alibaba PuHuiTi R" pitchFamily="18" charset="-122"/>
                <a:sym typeface="Times New Roman"/>
              </a:rPr>
              <a:t> </a:t>
            </a:r>
            <a:r>
              <a:rPr lang="en-US" altLang="zh-CN" sz="1200" dirty="0">
                <a:latin typeface="Alibaba PuHuiTi R" pitchFamily="18" charset="-122"/>
                <a:ea typeface="Alibaba PuHuiTi R" pitchFamily="18" charset="-122"/>
                <a:cs typeface="Alibaba PuHuiTi R" pitchFamily="18" charset="-122"/>
                <a:sym typeface="Times New Roman"/>
              </a:rPr>
              <a:t>Proxy</a:t>
            </a:r>
            <a:r>
              <a:rPr lang="zh-CN" altLang="en-US" sz="1200" dirty="0">
                <a:latin typeface="Alibaba PuHuiTi R" pitchFamily="18" charset="-122"/>
                <a:ea typeface="Alibaba PuHuiTi R" pitchFamily="18" charset="-122"/>
                <a:cs typeface="Alibaba PuHuiTi R" pitchFamily="18" charset="-122"/>
                <a:sym typeface="Times New Roman"/>
              </a:rPr>
              <a:t>，重新开始</a:t>
            </a:r>
            <a:r>
              <a:rPr lang="en-US" altLang="zh-CN" sz="1200" dirty="0">
                <a:latin typeface="Alibaba PuHuiTi R" pitchFamily="18" charset="-122"/>
                <a:ea typeface="Alibaba PuHuiTi R" pitchFamily="18" charset="-122"/>
                <a:cs typeface="Alibaba PuHuiTi R" pitchFamily="18" charset="-122"/>
                <a:sym typeface="Times New Roman"/>
              </a:rPr>
              <a:t>session</a:t>
            </a:r>
            <a:r>
              <a:rPr lang="zh-CN" altLang="en-US" sz="1200" dirty="0">
                <a:latin typeface="Alibaba PuHuiTi R" pitchFamily="18" charset="-122"/>
                <a:ea typeface="Alibaba PuHuiTi R" pitchFamily="18" charset="-122"/>
                <a:cs typeface="Alibaba PuHuiTi R" pitchFamily="18" charset="-122"/>
                <a:sym typeface="Times New Roman"/>
              </a:rPr>
              <a:t>。</a:t>
            </a:r>
            <a:endParaRPr lang="en-US" altLang="zh-CN" sz="1200" dirty="0">
              <a:latin typeface="Alibaba PuHuiTi R" pitchFamily="18" charset="-122"/>
              <a:ea typeface="Alibaba PuHuiTi R" pitchFamily="18" charset="-122"/>
              <a:cs typeface="Alibaba PuHuiTi R" pitchFamily="18" charset="-122"/>
              <a:sym typeface="Times New Roman"/>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35</a:t>
            </a:fld>
            <a:endParaRPr kumimoji="1" lang="zh-CN" altLang="en-US"/>
          </a:p>
        </p:txBody>
      </p:sp>
    </p:spTree>
    <p:extLst>
      <p:ext uri="{BB962C8B-B14F-4D97-AF65-F5344CB8AC3E}">
        <p14:creationId xmlns:p14="http://schemas.microsoft.com/office/powerpoint/2010/main" val="240901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60000"/>
              </a:lnSpc>
              <a:buFont typeface="Arial" panose="020B0604020202020204" pitchFamily="34" charset="0"/>
              <a:buChar char="•"/>
              <a:defRPr sz="2800">
                <a:latin typeface="Microsoft YaHei"/>
                <a:ea typeface="Microsoft YaHei"/>
                <a:cs typeface="Microsoft YaHei"/>
                <a:sym typeface="Microsoft YaHei"/>
              </a:defRPr>
            </a:pPr>
            <a:r>
              <a:rPr lang="zh-CN" altLang="en-US" sz="1200" dirty="0">
                <a:solidFill>
                  <a:srgbClr val="000000"/>
                </a:solidFill>
                <a:latin typeface="PingFang SC" panose="020B0400000000000000" pitchFamily="34" charset="-122"/>
                <a:ea typeface="PingFang SC" panose="020B0400000000000000" pitchFamily="34" charset="-122"/>
                <a:cs typeface="微软雅黑"/>
              </a:rPr>
              <a:t>可指定</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a:t>
            </a:r>
            <a:r>
              <a:rPr lang="zh-CN" altLang="en-US" sz="1200" dirty="0">
                <a:solidFill>
                  <a:srgbClr val="000000"/>
                </a:solidFill>
                <a:latin typeface="PingFang SC" panose="020B0400000000000000" pitchFamily="34" charset="-122"/>
                <a:ea typeface="PingFang SC" panose="020B0400000000000000" pitchFamily="34" charset="-122"/>
                <a:cs typeface="微软雅黑"/>
              </a:rPr>
              <a:t>提供</a:t>
            </a:r>
            <a:r>
              <a:rPr lang="en-US" altLang="zh-CN" sz="1200" dirty="0">
                <a:solidFill>
                  <a:srgbClr val="000000"/>
                </a:solidFill>
                <a:latin typeface="PingFang SC" panose="020B0400000000000000" pitchFamily="34" charset="-122"/>
                <a:ea typeface="PingFang SC" panose="020B0400000000000000" pitchFamily="34" charset="-122"/>
                <a:cs typeface="微软雅黑"/>
              </a:rPr>
              <a:t>Leader</a:t>
            </a:r>
            <a:r>
              <a:rPr lang="zh-CN" altLang="en-US" sz="1200" dirty="0">
                <a:solidFill>
                  <a:srgbClr val="000000"/>
                </a:solidFill>
                <a:latin typeface="PingFang SC" panose="020B0400000000000000" pitchFamily="34" charset="-122"/>
                <a:ea typeface="PingFang SC" panose="020B0400000000000000" pitchFamily="34" charset="-122"/>
                <a:cs typeface="微软雅黑"/>
              </a:rPr>
              <a:t>服务的优先级，如</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“ZONE_1</a:t>
            </a:r>
            <a:r>
              <a:rPr lang="en-US" altLang="zh-CN" sz="1200" dirty="0">
                <a:solidFill>
                  <a:schemeClr val="accent1"/>
                </a:solidFill>
                <a:latin typeface="PingFang SC" panose="020B0400000000000000" pitchFamily="34" charset="-122"/>
                <a:ea typeface="PingFang SC" panose="020B0400000000000000" pitchFamily="34" charset="-122"/>
                <a:cs typeface="微软雅黑"/>
              </a:rPr>
              <a:t>,</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ZONE_2</a:t>
            </a:r>
            <a:r>
              <a:rPr lang="en-US" altLang="zh-CN" sz="1200" dirty="0">
                <a:solidFill>
                  <a:schemeClr val="accent1"/>
                </a:solidFill>
                <a:latin typeface="PingFang SC" panose="020B0400000000000000" pitchFamily="34" charset="-122"/>
                <a:ea typeface="PingFang SC" panose="020B0400000000000000" pitchFamily="34" charset="-122"/>
                <a:cs typeface="微软雅黑"/>
              </a:rPr>
              <a:t>;</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ZONE_3”(ZONE_1</a:t>
            </a:r>
            <a:r>
              <a:rPr lang="zh-CN" altLang="en-US" sz="1200" dirty="0">
                <a:solidFill>
                  <a:srgbClr val="000000"/>
                </a:solidFill>
                <a:latin typeface="PingFang SC" panose="020B0400000000000000" pitchFamily="34" charset="-122"/>
                <a:ea typeface="PingFang SC" panose="020B0400000000000000" pitchFamily="34" charset="-122"/>
                <a:cs typeface="微软雅黑"/>
              </a:rPr>
              <a:t> </a:t>
            </a:r>
            <a:r>
              <a:rPr lang="en-US" altLang="zh-CN" sz="1200" dirty="0">
                <a:solidFill>
                  <a:srgbClr val="000000"/>
                </a:solidFill>
                <a:latin typeface="PingFang SC" panose="020B0400000000000000" pitchFamily="34" charset="-122"/>
                <a:ea typeface="PingFang SC" panose="020B0400000000000000" pitchFamily="34" charset="-122"/>
                <a:cs typeface="微软雅黑"/>
              </a:rPr>
              <a:t>=</a:t>
            </a:r>
            <a:r>
              <a:rPr lang="zh-CN" altLang="en-US" sz="1200" dirty="0">
                <a:solidFill>
                  <a:srgbClr val="000000"/>
                </a:solidFill>
                <a:latin typeface="PingFang SC" panose="020B0400000000000000" pitchFamily="34" charset="-122"/>
                <a:ea typeface="PingFang SC" panose="020B0400000000000000" pitchFamily="34" charset="-122"/>
                <a:cs typeface="微软雅黑"/>
              </a:rPr>
              <a:t> </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ZONE_2</a:t>
            </a:r>
            <a:r>
              <a:rPr lang="zh-CN" altLang="en-US" sz="1200" dirty="0">
                <a:solidFill>
                  <a:srgbClr val="000000"/>
                </a:solidFill>
                <a:latin typeface="PingFang SC" panose="020B0400000000000000" pitchFamily="34" charset="-122"/>
                <a:ea typeface="PingFang SC" panose="020B0400000000000000" pitchFamily="34" charset="-122"/>
                <a:cs typeface="微软雅黑"/>
              </a:rPr>
              <a:t> </a:t>
            </a:r>
            <a:r>
              <a:rPr lang="en-US" altLang="zh-CN" sz="1200" dirty="0">
                <a:solidFill>
                  <a:srgbClr val="000000"/>
                </a:solidFill>
                <a:latin typeface="PingFang SC" panose="020B0400000000000000" pitchFamily="34" charset="-122"/>
                <a:ea typeface="PingFang SC" panose="020B0400000000000000" pitchFamily="34" charset="-122"/>
                <a:cs typeface="微软雅黑"/>
              </a:rPr>
              <a:t>&gt;</a:t>
            </a:r>
            <a:r>
              <a:rPr lang="zh-CN" altLang="en-US" sz="1200" dirty="0">
                <a:solidFill>
                  <a:srgbClr val="000000"/>
                </a:solidFill>
                <a:latin typeface="PingFang SC" panose="020B0400000000000000" pitchFamily="34" charset="-122"/>
                <a:ea typeface="PingFang SC" panose="020B0400000000000000" pitchFamily="34" charset="-122"/>
                <a:cs typeface="微软雅黑"/>
              </a:rPr>
              <a:t> </a:t>
            </a:r>
            <a:r>
              <a:rPr lang="en-US" altLang="zh-CN" sz="1200" dirty="0">
                <a:solidFill>
                  <a:srgbClr val="000000"/>
                </a:solidFill>
                <a:latin typeface="PingFang SC" panose="020B0400000000000000" pitchFamily="34" charset="-122"/>
                <a:ea typeface="PingFang SC" panose="020B0400000000000000" pitchFamily="34" charset="-122"/>
                <a:cs typeface="微软雅黑"/>
              </a:rPr>
              <a:t>ZONE_3)</a:t>
            </a:r>
            <a:r>
              <a:rPr lang="zh-CN" altLang="en-US" sz="1200" dirty="0">
                <a:solidFill>
                  <a:srgbClr val="000000"/>
                </a:solidFill>
                <a:latin typeface="PingFang SC" panose="020B0400000000000000" pitchFamily="34" charset="-122"/>
                <a:ea typeface="PingFang SC" panose="020B0400000000000000" pitchFamily="34" charset="-122"/>
                <a:cs typeface="微软雅黑"/>
              </a:rPr>
              <a:t>。</a:t>
            </a:r>
            <a:endParaRPr lang="en-US" altLang="zh-CN" sz="1200" dirty="0">
              <a:solidFill>
                <a:srgbClr val="000000"/>
              </a:solidFill>
              <a:latin typeface="PingFang SC" panose="020B0400000000000000" pitchFamily="34" charset="-122"/>
              <a:ea typeface="PingFang SC" panose="020B0400000000000000" pitchFamily="34" charset="-122"/>
              <a:cs typeface="微软雅黑"/>
            </a:endParaRPr>
          </a:p>
          <a:p>
            <a:pPr marL="285750" indent="-285750">
              <a:lnSpc>
                <a:spcPct val="160000"/>
              </a:lnSpc>
              <a:buFont typeface="Arial" panose="020B0604020202020204" pitchFamily="34" charset="0"/>
              <a:buChar char="•"/>
              <a:defRPr sz="2800">
                <a:latin typeface="Microsoft YaHei"/>
                <a:ea typeface="Microsoft YaHei"/>
                <a:cs typeface="Microsoft YaHei"/>
                <a:sym typeface="Microsoft YaHei"/>
              </a:defRPr>
            </a:pPr>
            <a:r>
              <a:rPr lang="zh-CN" altLang="en-US" sz="1200" dirty="0">
                <a:solidFill>
                  <a:srgbClr val="000000"/>
                </a:solidFill>
                <a:latin typeface="PingFang SC" panose="020B0400000000000000" pitchFamily="34" charset="-122"/>
                <a:ea typeface="PingFang SC" panose="020B0400000000000000" pitchFamily="34" charset="-122"/>
                <a:cs typeface="Microsoft YaHei"/>
                <a:sym typeface="Microsoft YaHei"/>
              </a:rPr>
              <a:t>什么场景用什么规则。比如</a:t>
            </a:r>
            <a:r>
              <a:rPr lang="en-US" altLang="zh-CN" sz="1200" dirty="0">
                <a:solidFill>
                  <a:srgbClr val="000000"/>
                </a:solidFill>
                <a:latin typeface="PingFang SC" panose="020B0400000000000000" pitchFamily="34" charset="-122"/>
                <a:ea typeface="PingFang SC" panose="020B0400000000000000" pitchFamily="34" charset="-122"/>
                <a:cs typeface="Microsoft YaHei"/>
                <a:sym typeface="Microsoft YaHei"/>
              </a:rPr>
              <a:t>ZONE3</a:t>
            </a:r>
            <a:r>
              <a:rPr lang="zh-CN" altLang="en-US" sz="1200" dirty="0">
                <a:solidFill>
                  <a:srgbClr val="000000"/>
                </a:solidFill>
                <a:latin typeface="PingFang SC" panose="020B0400000000000000" pitchFamily="34" charset="-122"/>
                <a:ea typeface="PingFang SC" panose="020B0400000000000000" pitchFamily="34" charset="-122"/>
                <a:cs typeface="Microsoft YaHei"/>
                <a:sym typeface="Microsoft YaHei"/>
              </a:rPr>
              <a:t>在另外城市？比如</a:t>
            </a:r>
            <a:r>
              <a:rPr lang="en-US" altLang="zh-CN" sz="1200" dirty="0">
                <a:solidFill>
                  <a:srgbClr val="000000"/>
                </a:solidFill>
                <a:latin typeface="PingFang SC" panose="020B0400000000000000" pitchFamily="34" charset="-122"/>
                <a:ea typeface="PingFang SC" panose="020B0400000000000000" pitchFamily="34" charset="-122"/>
                <a:cs typeface="Microsoft YaHei"/>
                <a:sym typeface="Microsoft YaHei"/>
              </a:rPr>
              <a:t>ZONE3</a:t>
            </a:r>
            <a:r>
              <a:rPr lang="zh-CN" altLang="en-US" sz="1200" dirty="0">
                <a:solidFill>
                  <a:srgbClr val="000000"/>
                </a:solidFill>
                <a:latin typeface="PingFang SC" panose="020B0400000000000000" pitchFamily="34" charset="-122"/>
                <a:ea typeface="PingFang SC" panose="020B0400000000000000" pitchFamily="34" charset="-122"/>
                <a:cs typeface="Microsoft YaHei"/>
                <a:sym typeface="Microsoft YaHei"/>
              </a:rPr>
              <a:t>性能比较差？流程图模拟，</a:t>
            </a:r>
            <a:endParaRPr lang="en-US" altLang="zh-CN" sz="1200" dirty="0">
              <a:solidFill>
                <a:srgbClr val="000000"/>
              </a:solidFill>
              <a:latin typeface="PingFang SC" panose="020B0400000000000000" pitchFamily="34" charset="-122"/>
              <a:ea typeface="PingFang SC" panose="020B0400000000000000" pitchFamily="34" charset="-122"/>
              <a:cs typeface="Microsoft YaHei"/>
              <a:sym typeface="Microsoft YaHei"/>
            </a:endParaRPr>
          </a:p>
          <a:p>
            <a:pPr marL="285750" indent="-285750">
              <a:lnSpc>
                <a:spcPct val="160000"/>
              </a:lnSpc>
              <a:buFont typeface="Arial" panose="020B0604020202020204" pitchFamily="34" charset="0"/>
              <a:buChar char="•"/>
              <a:defRPr sz="2800">
                <a:latin typeface="Microsoft YaHei"/>
                <a:ea typeface="Microsoft YaHei"/>
                <a:cs typeface="Microsoft YaHei"/>
                <a:sym typeface="Microsoft YaHei"/>
              </a:defRPr>
            </a:pPr>
            <a:r>
              <a:rPr lang="zh-CN" altLang="en-US" sz="1200" dirty="0">
                <a:solidFill>
                  <a:srgbClr val="000000"/>
                </a:solidFill>
                <a:latin typeface="PingFang SC" panose="020B0400000000000000" pitchFamily="34" charset="-122"/>
                <a:ea typeface="PingFang SC" panose="020B0400000000000000" pitchFamily="34" charset="-122"/>
                <a:cs typeface="Microsoft YaHei"/>
                <a:sym typeface="Microsoft YaHei"/>
              </a:rPr>
              <a:t>每个应用流量不同，每个服务器性能不同，如何评估。</a:t>
            </a:r>
            <a:endParaRPr lang="en-US" altLang="zh-CN" sz="1200" dirty="0">
              <a:latin typeface="PingFang SC" panose="020B0400000000000000" pitchFamily="34" charset="-122"/>
              <a:ea typeface="PingFang SC" panose="020B0400000000000000" pitchFamily="34" charset="-122"/>
              <a:cs typeface="Microsoft YaHei"/>
              <a:sym typeface="Microsoft YaHei"/>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36</a:t>
            </a:fld>
            <a:endParaRPr kumimoji="1" lang="zh-CN" altLang="en-US"/>
          </a:p>
        </p:txBody>
      </p:sp>
    </p:spTree>
    <p:extLst>
      <p:ext uri="{BB962C8B-B14F-4D97-AF65-F5344CB8AC3E}">
        <p14:creationId xmlns:p14="http://schemas.microsoft.com/office/powerpoint/2010/main" val="1121111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这一章节我们重点讲下</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的高可用性是如何实现的。讲</a:t>
            </a:r>
            <a:r>
              <a:rPr lang="en-US" altLang="zh-CN" sz="1200" kern="1200" dirty="0">
                <a:solidFill>
                  <a:schemeClr val="tx1"/>
                </a:solidFill>
                <a:effectLst/>
                <a:latin typeface="+mn-lt"/>
                <a:ea typeface="+mn-ea"/>
                <a:cs typeface="+mn-cs"/>
              </a:rPr>
              <a:t>OB</a:t>
            </a:r>
            <a:r>
              <a:rPr lang="zh-CN" altLang="zh-CN" sz="1200" kern="1200" dirty="0">
                <a:solidFill>
                  <a:schemeClr val="tx1"/>
                </a:solidFill>
                <a:effectLst/>
                <a:latin typeface="+mn-lt"/>
                <a:ea typeface="+mn-ea"/>
                <a:cs typeface="+mn-cs"/>
              </a:rPr>
              <a:t>方案前，我们普及下业界公认的灾难恢复能力等级的概念，主要包括</a:t>
            </a:r>
            <a:r>
              <a:rPr lang="en-US" altLang="zh-CN" sz="1200" kern="1200" dirty="0">
                <a:solidFill>
                  <a:schemeClr val="tx1"/>
                </a:solidFill>
                <a:effectLst/>
                <a:latin typeface="+mn-lt"/>
                <a:ea typeface="+mn-ea"/>
                <a:cs typeface="+mn-cs"/>
              </a:rPr>
              <a:t>RTO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RP0</a:t>
            </a:r>
            <a:r>
              <a:rPr lang="zh-CN" altLang="zh-CN" sz="1200" kern="1200" dirty="0">
                <a:solidFill>
                  <a:schemeClr val="tx1"/>
                </a:solidFill>
                <a:effectLst/>
                <a:latin typeface="+mn-lt"/>
                <a:ea typeface="+mn-ea"/>
                <a:cs typeface="+mn-cs"/>
              </a:rPr>
              <a:t>，这两个指标。</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RTO</a:t>
            </a:r>
            <a:r>
              <a:rPr lang="zh-CN" altLang="zh-CN" sz="1200" kern="1200" dirty="0">
                <a:solidFill>
                  <a:schemeClr val="tx1"/>
                </a:solidFill>
                <a:effectLst/>
                <a:latin typeface="+mn-lt"/>
                <a:ea typeface="+mn-ea"/>
                <a:cs typeface="+mn-cs"/>
              </a:rPr>
              <a:t>指故障或灾难发生后，数据库停止工作的最高可承受时间。如果这个值为小于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小时，指灾难发生后，系统最多停止</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小时的服务，</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小时后可以恢复业务。比如早上</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点系统故障了，那么早上</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点之前系统将能够恢复。</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RPO</a:t>
            </a:r>
            <a:r>
              <a:rPr lang="zh-CN" altLang="zh-CN" sz="1200" kern="1200" dirty="0">
                <a:solidFill>
                  <a:schemeClr val="tx1"/>
                </a:solidFill>
                <a:effectLst/>
                <a:latin typeface="+mn-lt"/>
                <a:ea typeface="+mn-ea"/>
                <a:cs typeface="+mn-cs"/>
              </a:rPr>
              <a:t>是指当灾难发生后，数据可以恢复到的时间点，是业务系统所能容忍的数据丢失量，比如如果这个值等于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小时，那么最多恢复到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个小时前的数据。如果灾难发生在</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点，即使系统恢复了，也只能恢复到</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点的数据，中间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个小时的数据可能会丢失。</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基于这两个参数，业界定义了灾难恢复能力的</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个等级，等级越高，灾难恢复的能力越强。</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OB</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RPO=0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RTO&lt;30</a:t>
            </a:r>
            <a:r>
              <a:rPr lang="zh-CN" altLang="zh-CN" sz="1200" kern="1200" dirty="0">
                <a:solidFill>
                  <a:schemeClr val="tx1"/>
                </a:solidFill>
                <a:effectLst/>
                <a:latin typeface="+mn-lt"/>
                <a:ea typeface="+mn-ea"/>
                <a:cs typeface="+mn-cs"/>
              </a:rPr>
              <a:t>秒，意味着当少数派故障时，</a:t>
            </a:r>
            <a:r>
              <a:rPr lang="en-US" altLang="zh-CN" sz="1200" kern="1200" dirty="0" err="1">
                <a:solidFill>
                  <a:schemeClr val="tx1"/>
                </a:solidFill>
                <a:effectLst/>
                <a:latin typeface="+mn-lt"/>
                <a:ea typeface="+mn-ea"/>
                <a:cs typeface="+mn-cs"/>
              </a:rPr>
              <a:t>OceanBase</a:t>
            </a:r>
            <a:r>
              <a:rPr lang="zh-CN" altLang="zh-CN" sz="1200" kern="1200" dirty="0">
                <a:solidFill>
                  <a:schemeClr val="tx1"/>
                </a:solidFill>
                <a:effectLst/>
                <a:latin typeface="+mn-lt"/>
                <a:ea typeface="+mn-ea"/>
                <a:cs typeface="+mn-cs"/>
              </a:rPr>
              <a:t>能够在</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秒内恢复业务，且不会丢失任何数据，远远达到了灾难恢复能力</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级的标准。</a:t>
            </a: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38</a:t>
            </a:fld>
            <a:endParaRPr kumimoji="1" lang="zh-CN" altLang="en-US"/>
          </a:p>
        </p:txBody>
      </p:sp>
    </p:spTree>
    <p:extLst>
      <p:ext uri="{BB962C8B-B14F-4D97-AF65-F5344CB8AC3E}">
        <p14:creationId xmlns:p14="http://schemas.microsoft.com/office/powerpoint/2010/main" val="517052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有了标准，我们再看看传统数据库和</a:t>
            </a:r>
            <a:r>
              <a:rPr kumimoji="1" lang="en-US" altLang="zh-CN" dirty="0" err="1"/>
              <a:t>OceanBase</a:t>
            </a:r>
            <a:r>
              <a:rPr kumimoji="1" lang="zh-CN" altLang="en-US" dirty="0"/>
              <a:t>的基础设施情况。因为高可用是个整体方案，除了数据库软件外，底层的硬件也同样重要。</a:t>
            </a:r>
            <a:endParaRPr kumimoji="1" lang="en-US" altLang="zh-CN" dirty="0"/>
          </a:p>
          <a:p>
            <a:endParaRPr kumimoji="1" lang="en-US" altLang="zh-CN" dirty="0"/>
          </a:p>
          <a:p>
            <a:r>
              <a:rPr kumimoji="1" lang="zh-CN" altLang="en-US" dirty="0"/>
              <a:t>传统数据库一般对底层硬件有很高的要求，高端</a:t>
            </a:r>
            <a:r>
              <a:rPr kumimoji="1" lang="en-US" altLang="zh-CN" dirty="0"/>
              <a:t>PC</a:t>
            </a:r>
            <a:r>
              <a:rPr kumimoji="1" lang="zh-CN" altLang="en-US" dirty="0"/>
              <a:t>服务器、小型机、</a:t>
            </a:r>
            <a:r>
              <a:rPr kumimoji="1" lang="en-US" altLang="zh-CN" dirty="0"/>
              <a:t>IPSAN</a:t>
            </a:r>
            <a:r>
              <a:rPr kumimoji="1" lang="zh-CN" altLang="en-US" dirty="0"/>
              <a:t>存储等等，运行在如此“豪华”的基础设施上，大量的高可用特性都由底层完成了，减轻了数据库软件的压力。</a:t>
            </a:r>
            <a:endParaRPr kumimoji="1" lang="en-US" altLang="zh-CN" dirty="0"/>
          </a:p>
          <a:p>
            <a:endParaRPr kumimoji="1" lang="en-US" altLang="zh-CN" dirty="0"/>
          </a:p>
          <a:p>
            <a:r>
              <a:rPr kumimoji="1" lang="en-US" altLang="zh-CN" dirty="0" err="1"/>
              <a:t>OceanBase</a:t>
            </a:r>
            <a:r>
              <a:rPr kumimoji="1" lang="zh-CN" altLang="en-US" dirty="0"/>
              <a:t>是运行在易损的</a:t>
            </a:r>
            <a:r>
              <a:rPr kumimoji="1" lang="en-US" altLang="zh-CN" dirty="0"/>
              <a:t>PC</a:t>
            </a:r>
            <a:r>
              <a:rPr kumimoji="1" lang="zh-CN" altLang="en-US" dirty="0"/>
              <a:t>服务器上的，对于一个</a:t>
            </a:r>
            <a:r>
              <a:rPr kumimoji="1" lang="en-US" altLang="zh-CN" dirty="0"/>
              <a:t>100</a:t>
            </a:r>
            <a:r>
              <a:rPr kumimoji="1" lang="zh-CN" altLang="en-US" dirty="0"/>
              <a:t>台服务器的集群来说，可能每周甚至每天都有服务器故障。为了在这样“简陋”的基础设施上，实现金融级的高可用性，</a:t>
            </a:r>
            <a:r>
              <a:rPr kumimoji="1" lang="en-US" altLang="zh-CN" dirty="0" err="1"/>
              <a:t>OceanBase</a:t>
            </a:r>
            <a:r>
              <a:rPr kumimoji="1" lang="zh-CN" altLang="en-US" dirty="0"/>
              <a:t>需要在软件层面做了大量的工作，用普通硬件实现的高可用性超越了传统数据库用高端硬件的高可用性。</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39</a:t>
            </a:fld>
            <a:endParaRPr kumimoji="1" lang="zh-CN" altLang="en-US"/>
          </a:p>
        </p:txBody>
      </p:sp>
    </p:spTree>
    <p:extLst>
      <p:ext uri="{BB962C8B-B14F-4D97-AF65-F5344CB8AC3E}">
        <p14:creationId xmlns:p14="http://schemas.microsoft.com/office/powerpoint/2010/main" val="223466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just">
              <a:lnSpc>
                <a:spcPct val="150000"/>
              </a:lnSpc>
            </a:pPr>
            <a:r>
              <a:rPr lang="zh-CN" altLang="zh-CN" sz="1200" dirty="0">
                <a:latin typeface="Alibaba PuHuiTi" pitchFamily="18" charset="-122"/>
                <a:ea typeface="Alibaba PuHuiTi" pitchFamily="18" charset="-122"/>
                <a:cs typeface="Alibaba PuHuiTi" pitchFamily="18" charset="-122"/>
              </a:rPr>
              <a:t>为了解决</a:t>
            </a:r>
            <a:r>
              <a:rPr lang="zh-CN" altLang="en-US" sz="1200" dirty="0">
                <a:latin typeface="Alibaba PuHuiTi" pitchFamily="18" charset="-122"/>
                <a:ea typeface="Alibaba PuHuiTi" pitchFamily="18" charset="-122"/>
                <a:cs typeface="Alibaba PuHuiTi" pitchFamily="18" charset="-122"/>
              </a:rPr>
              <a:t>上述</a:t>
            </a:r>
            <a:r>
              <a:rPr lang="zh-CN" altLang="zh-CN" sz="1200" dirty="0">
                <a:latin typeface="Alibaba PuHuiTi" pitchFamily="18" charset="-122"/>
                <a:ea typeface="Alibaba PuHuiTi" pitchFamily="18" charset="-122"/>
                <a:cs typeface="Alibaba PuHuiTi" pitchFamily="18" charset="-122"/>
              </a:rPr>
              <a:t>问题，</a:t>
            </a:r>
            <a:r>
              <a:rPr lang="zh-CN" altLang="en-US" sz="1200" dirty="0">
                <a:latin typeface="Alibaba PuHuiTi" pitchFamily="18" charset="-122"/>
                <a:ea typeface="Alibaba PuHuiTi" pitchFamily="18" charset="-122"/>
                <a:cs typeface="Alibaba PuHuiTi" pitchFamily="18" charset="-122"/>
              </a:rPr>
              <a:t>同时也为了降低成本，</a:t>
            </a:r>
            <a:r>
              <a:rPr lang="zh-CN" altLang="zh-CN" sz="1200" dirty="0">
                <a:latin typeface="Alibaba PuHuiTi" pitchFamily="18" charset="-122"/>
                <a:ea typeface="Alibaba PuHuiTi" pitchFamily="18" charset="-122"/>
                <a:cs typeface="Alibaba PuHuiTi" pitchFamily="18" charset="-122"/>
              </a:rPr>
              <a:t>传统数据库</a:t>
            </a:r>
            <a:r>
              <a:rPr lang="zh-CN" altLang="en-US" sz="1200" dirty="0">
                <a:latin typeface="Alibaba PuHuiTi" pitchFamily="18" charset="-122"/>
                <a:ea typeface="Alibaba PuHuiTi" pitchFamily="18" charset="-122"/>
                <a:cs typeface="Alibaba PuHuiTi" pitchFamily="18" charset="-122"/>
              </a:rPr>
              <a:t>普遍</a:t>
            </a:r>
            <a:r>
              <a:rPr lang="zh-CN" altLang="zh-CN" sz="1200" dirty="0">
                <a:latin typeface="Alibaba PuHuiTi" pitchFamily="18" charset="-122"/>
                <a:ea typeface="Alibaba PuHuiTi" pitchFamily="18" charset="-122"/>
                <a:cs typeface="Alibaba PuHuiTi" pitchFamily="18" charset="-122"/>
              </a:rPr>
              <a:t>引入“分库分表”中间件的方案（比如</a:t>
            </a:r>
            <a:r>
              <a:rPr lang="en-US" altLang="zh-CN" sz="1200" dirty="0">
                <a:latin typeface="Alibaba PuHuiTi" pitchFamily="18" charset="-122"/>
                <a:ea typeface="Alibaba PuHuiTi" pitchFamily="18" charset="-122"/>
                <a:cs typeface="Alibaba PuHuiTi" pitchFamily="18" charset="-122"/>
              </a:rPr>
              <a:t>MySQL</a:t>
            </a:r>
            <a:r>
              <a:rPr lang="zh-CN" altLang="zh-CN" sz="1200" dirty="0">
                <a:latin typeface="Alibaba PuHuiTi" pitchFamily="18" charset="-122"/>
                <a:ea typeface="Alibaba PuHuiTi" pitchFamily="18" charset="-122"/>
                <a:cs typeface="Alibaba PuHuiTi" pitchFamily="18" charset="-122"/>
              </a:rPr>
              <a:t>数据</a:t>
            </a:r>
            <a:r>
              <a:rPr lang="zh-CN" altLang="en-US" sz="1200" dirty="0">
                <a:latin typeface="Alibaba PuHuiTi" pitchFamily="18" charset="-122"/>
                <a:ea typeface="Alibaba PuHuiTi" pitchFamily="18" charset="-122"/>
                <a:cs typeface="Alibaba PuHuiTi" pitchFamily="18" charset="-122"/>
              </a:rPr>
              <a:t>库</a:t>
            </a:r>
            <a:r>
              <a:rPr lang="zh-CN" altLang="zh-CN" sz="1200" dirty="0">
                <a:latin typeface="Alibaba PuHuiTi" pitchFamily="18" charset="-122"/>
                <a:ea typeface="Alibaba PuHuiTi" pitchFamily="18" charset="-122"/>
                <a:cs typeface="Alibaba PuHuiTi" pitchFamily="18" charset="-122"/>
              </a:rPr>
              <a:t>常用的</a:t>
            </a:r>
            <a:r>
              <a:rPr lang="en-US" altLang="zh-CN" sz="1200" dirty="0" err="1">
                <a:latin typeface="Alibaba PuHuiTi" pitchFamily="18" charset="-122"/>
                <a:ea typeface="Alibaba PuHuiTi" pitchFamily="18" charset="-122"/>
                <a:cs typeface="Alibaba PuHuiTi" pitchFamily="18" charset="-122"/>
              </a:rPr>
              <a:t>MyCAT</a:t>
            </a:r>
            <a:r>
              <a:rPr lang="zh-CN" altLang="zh-CN" sz="1200" dirty="0">
                <a:latin typeface="Alibaba PuHuiTi" pitchFamily="18" charset="-122"/>
                <a:ea typeface="Alibaba PuHuiTi" pitchFamily="18" charset="-122"/>
                <a:cs typeface="Alibaba PuHuiTi" pitchFamily="18" charset="-122"/>
              </a:rPr>
              <a:t>中间件），利用中间件将多个单点数据库整合在一起</a:t>
            </a:r>
            <a:r>
              <a:rPr lang="zh-CN" altLang="en-US" sz="1200" dirty="0">
                <a:latin typeface="Alibaba PuHuiTi" pitchFamily="18" charset="-122"/>
                <a:ea typeface="Alibaba PuHuiTi" pitchFamily="18" charset="-122"/>
                <a:cs typeface="Alibaba PuHuiTi" pitchFamily="18" charset="-122"/>
              </a:rPr>
              <a:t>来</a:t>
            </a:r>
            <a:r>
              <a:rPr lang="zh-CN" altLang="zh-CN" sz="1200" dirty="0">
                <a:latin typeface="Alibaba PuHuiTi" pitchFamily="18" charset="-122"/>
                <a:ea typeface="Alibaba PuHuiTi" pitchFamily="18" charset="-122"/>
                <a:cs typeface="Alibaba PuHuiTi" pitchFamily="18" charset="-122"/>
              </a:rPr>
              <a:t>实现</a:t>
            </a:r>
            <a:r>
              <a:rPr lang="zh-CN" altLang="en-US" sz="1200" dirty="0">
                <a:latin typeface="Alibaba PuHuiTi" pitchFamily="18" charset="-122"/>
                <a:ea typeface="Alibaba PuHuiTi" pitchFamily="18" charset="-122"/>
                <a:cs typeface="Alibaba PuHuiTi" pitchFamily="18" charset="-122"/>
              </a:rPr>
              <a:t>水平</a:t>
            </a:r>
            <a:r>
              <a:rPr lang="zh-CN" altLang="zh-CN" sz="1200" dirty="0">
                <a:latin typeface="Alibaba PuHuiTi" pitchFamily="18" charset="-122"/>
                <a:ea typeface="Alibaba PuHuiTi" pitchFamily="18" charset="-122"/>
                <a:cs typeface="Alibaba PuHuiTi" pitchFamily="18" charset="-122"/>
              </a:rPr>
              <a:t>扩展</a:t>
            </a:r>
            <a:r>
              <a:rPr lang="zh-CN" altLang="en-US" sz="1200" dirty="0">
                <a:latin typeface="Alibaba PuHuiTi" pitchFamily="18" charset="-122"/>
                <a:ea typeface="Alibaba PuHuiTi" pitchFamily="18" charset="-122"/>
                <a:cs typeface="Alibaba PuHuiTi" pitchFamily="18" charset="-122"/>
              </a:rPr>
              <a:t>，但从架构上讲，各个数据库之间是相互独立的，互相感知不到对方，当要做跨库事务的时候，必须依赖中间件</a:t>
            </a:r>
            <a:r>
              <a:rPr lang="zh-CN" altLang="zh-CN" sz="1200" dirty="0">
                <a:latin typeface="Alibaba PuHuiTi" pitchFamily="18" charset="-122"/>
                <a:ea typeface="Alibaba PuHuiTi" pitchFamily="18" charset="-122"/>
                <a:cs typeface="Alibaba PuHuiTi" pitchFamily="18" charset="-122"/>
              </a:rPr>
              <a:t>。这种方法虽然暂时解决了扩展性问题，</a:t>
            </a:r>
            <a:r>
              <a:rPr lang="zh-CN" altLang="en-US" sz="1200" dirty="0">
                <a:latin typeface="Alibaba PuHuiTi" pitchFamily="18" charset="-122"/>
                <a:ea typeface="Alibaba PuHuiTi" pitchFamily="18" charset="-122"/>
                <a:cs typeface="Alibaba PuHuiTi" pitchFamily="18" charset="-122"/>
              </a:rPr>
              <a:t>且技术难度和技术成本相对较低，不需要或者很少需要修改数据库引擎，</a:t>
            </a:r>
            <a:r>
              <a:rPr lang="zh-CN" altLang="zh-CN" sz="1200" dirty="0">
                <a:latin typeface="Alibaba PuHuiTi" pitchFamily="18" charset="-122"/>
                <a:ea typeface="Alibaba PuHuiTi" pitchFamily="18" charset="-122"/>
                <a:cs typeface="Alibaba PuHuiTi" pitchFamily="18" charset="-122"/>
              </a:rPr>
              <a:t>但又引入了其它问题：</a:t>
            </a:r>
          </a:p>
          <a:p>
            <a:pPr lvl="0" indent="457200" algn="just">
              <a:lnSpc>
                <a:spcPct val="150000"/>
              </a:lnSpc>
            </a:pPr>
            <a:endParaRPr lang="en-US" altLang="zh-CN" sz="1200" dirty="0">
              <a:latin typeface="Alibaba PuHuiTi" pitchFamily="18" charset="-122"/>
              <a:ea typeface="Alibaba PuHuiTi" pitchFamily="18" charset="-122"/>
              <a:cs typeface="Alibaba PuHuiTi" pitchFamily="18" charset="-122"/>
            </a:endParaRPr>
          </a:p>
          <a:p>
            <a:pPr lvl="0" indent="457200" algn="just">
              <a:lnSpc>
                <a:spcPct val="150000"/>
              </a:lnSpc>
            </a:pPr>
            <a:r>
              <a:rPr lang="en-US" altLang="zh-CN" sz="1200" dirty="0">
                <a:latin typeface="Alibaba PuHuiTi" pitchFamily="18" charset="-122"/>
                <a:ea typeface="Alibaba PuHuiTi" pitchFamily="18" charset="-122"/>
                <a:cs typeface="Alibaba PuHuiTi" pitchFamily="18" charset="-122"/>
              </a:rPr>
              <a:t>1</a:t>
            </a:r>
            <a:r>
              <a:rPr lang="zh-CN" altLang="en-US" sz="1200" dirty="0">
                <a:latin typeface="Alibaba PuHuiTi" pitchFamily="18" charset="-122"/>
                <a:ea typeface="Alibaba PuHuiTi" pitchFamily="18" charset="-122"/>
                <a:cs typeface="Alibaba PuHuiTi" pitchFamily="18" charset="-122"/>
              </a:rPr>
              <a:t>：</a:t>
            </a:r>
            <a:r>
              <a:rPr lang="zh-CN" altLang="zh-CN" sz="1200" dirty="0">
                <a:latin typeface="Alibaba PuHuiTi" pitchFamily="18" charset="-122"/>
                <a:ea typeface="Alibaba PuHuiTi" pitchFamily="18" charset="-122"/>
                <a:cs typeface="Alibaba PuHuiTi" pitchFamily="18" charset="-122"/>
              </a:rPr>
              <a:t>应用侵入性</a:t>
            </a:r>
            <a:r>
              <a:rPr lang="zh-CN" altLang="en-US" sz="1200" dirty="0">
                <a:latin typeface="Alibaba PuHuiTi" pitchFamily="18" charset="-122"/>
                <a:ea typeface="Alibaba PuHuiTi" pitchFamily="18" charset="-122"/>
                <a:cs typeface="Alibaba PuHuiTi" pitchFamily="18" charset="-122"/>
              </a:rPr>
              <a:t>问题：</a:t>
            </a:r>
            <a:r>
              <a:rPr lang="zh-CN" altLang="zh-CN" sz="1200" dirty="0">
                <a:latin typeface="Alibaba PuHuiTi" pitchFamily="18" charset="-122"/>
                <a:ea typeface="Alibaba PuHuiTi" pitchFamily="18" charset="-122"/>
                <a:cs typeface="Alibaba PuHuiTi" pitchFamily="18" charset="-122"/>
              </a:rPr>
              <a:t>为了满足中间件的使用要求，应用必须做相应的改造以实现正确的数据访问路由，这对应用具有很大的侵入性</a:t>
            </a:r>
            <a:r>
              <a:rPr lang="zh-CN" altLang="en-US" sz="1200" dirty="0">
                <a:latin typeface="Alibaba PuHuiTi" pitchFamily="18" charset="-122"/>
                <a:ea typeface="Alibaba PuHuiTi" pitchFamily="18" charset="-122"/>
                <a:cs typeface="Alibaba PuHuiTi" pitchFamily="18" charset="-122"/>
              </a:rPr>
              <a:t>，相当于把数据库没解决的问题甩给了应用，应用开发需要做改造来适配。</a:t>
            </a:r>
            <a:r>
              <a:rPr lang="zh-CN" altLang="zh-CN" sz="1200" dirty="0">
                <a:latin typeface="Alibaba PuHuiTi" pitchFamily="18" charset="-122"/>
                <a:ea typeface="Alibaba PuHuiTi" pitchFamily="18" charset="-122"/>
                <a:cs typeface="Alibaba PuHuiTi" pitchFamily="18" charset="-122"/>
              </a:rPr>
              <a:t>而每一次扩容</a:t>
            </a:r>
            <a:r>
              <a:rPr lang="en-US" altLang="zh-CN" sz="1200" dirty="0">
                <a:latin typeface="Alibaba PuHuiTi" pitchFamily="18" charset="-122"/>
                <a:ea typeface="Alibaba PuHuiTi" pitchFamily="18" charset="-122"/>
                <a:cs typeface="Alibaba PuHuiTi" pitchFamily="18" charset="-122"/>
              </a:rPr>
              <a:t>/</a:t>
            </a:r>
            <a:r>
              <a:rPr lang="zh-CN" altLang="zh-CN" sz="1200" dirty="0">
                <a:latin typeface="Alibaba PuHuiTi" pitchFamily="18" charset="-122"/>
                <a:ea typeface="Alibaba PuHuiTi" pitchFamily="18" charset="-122"/>
                <a:cs typeface="Alibaba PuHuiTi" pitchFamily="18" charset="-122"/>
              </a:rPr>
              <a:t>缩容</a:t>
            </a:r>
            <a:r>
              <a:rPr lang="zh-CN" altLang="en-US" sz="1200" dirty="0">
                <a:latin typeface="Alibaba PuHuiTi" pitchFamily="18" charset="-122"/>
                <a:ea typeface="Alibaba PuHuiTi" pitchFamily="18" charset="-122"/>
                <a:cs typeface="Alibaba PuHuiTi" pitchFamily="18" charset="-122"/>
              </a:rPr>
              <a:t>，由于底层数据库引擎无法在线调整数据分布规则，</a:t>
            </a:r>
            <a:r>
              <a:rPr lang="zh-CN" altLang="zh-CN" sz="1200" dirty="0">
                <a:latin typeface="Alibaba PuHuiTi" pitchFamily="18" charset="-122"/>
                <a:ea typeface="Alibaba PuHuiTi" pitchFamily="18" charset="-122"/>
                <a:cs typeface="Alibaba PuHuiTi" pitchFamily="18" charset="-122"/>
              </a:rPr>
              <a:t>意味着</a:t>
            </a:r>
            <a:r>
              <a:rPr lang="zh-CN" altLang="en-US" sz="1200" dirty="0">
                <a:latin typeface="Alibaba PuHuiTi" pitchFamily="18" charset="-122"/>
                <a:ea typeface="Alibaba PuHuiTi" pitchFamily="18" charset="-122"/>
                <a:cs typeface="Alibaba PuHuiTi" pitchFamily="18" charset="-122"/>
              </a:rPr>
              <a:t>往往需要暂停业务、重新导入数据、</a:t>
            </a:r>
            <a:r>
              <a:rPr lang="zh-CN" altLang="zh-CN" sz="1200" dirty="0">
                <a:latin typeface="Alibaba PuHuiTi" pitchFamily="18" charset="-122"/>
                <a:ea typeface="Alibaba PuHuiTi" pitchFamily="18" charset="-122"/>
                <a:cs typeface="Alibaba PuHuiTi" pitchFamily="18" charset="-122"/>
              </a:rPr>
              <a:t>做一次对应的路由变更，</a:t>
            </a:r>
            <a:r>
              <a:rPr lang="zh-CN" altLang="en-US" sz="1200" dirty="0">
                <a:latin typeface="Alibaba PuHuiTi" pitchFamily="18" charset="-122"/>
                <a:ea typeface="Alibaba PuHuiTi" pitchFamily="18" charset="-122"/>
                <a:cs typeface="Alibaba PuHuiTi" pitchFamily="18" charset="-122"/>
              </a:rPr>
              <a:t>这会明显加大</a:t>
            </a:r>
            <a:r>
              <a:rPr lang="zh-CN" altLang="zh-CN" sz="1200" dirty="0">
                <a:latin typeface="Alibaba PuHuiTi" pitchFamily="18" charset="-122"/>
                <a:ea typeface="Alibaba PuHuiTi" pitchFamily="18" charset="-122"/>
                <a:cs typeface="Alibaba PuHuiTi" pitchFamily="18" charset="-122"/>
              </a:rPr>
              <a:t>应用开发和运维的复杂度。</a:t>
            </a:r>
            <a:endParaRPr lang="en-US" altLang="zh-CN" sz="1200" dirty="0">
              <a:latin typeface="Alibaba PuHuiTi" pitchFamily="18" charset="-122"/>
              <a:ea typeface="Alibaba PuHuiTi" pitchFamily="18" charset="-122"/>
              <a:cs typeface="Alibaba PuHuiTi" pitchFamily="18" charset="-122"/>
            </a:endParaRPr>
          </a:p>
          <a:p>
            <a:pPr lvl="0" indent="457200" algn="just">
              <a:lnSpc>
                <a:spcPct val="150000"/>
              </a:lnSpc>
            </a:pPr>
            <a:endParaRPr lang="zh-CN" altLang="zh-CN" sz="1200" dirty="0">
              <a:latin typeface="Alibaba PuHuiTi" pitchFamily="18" charset="-122"/>
              <a:ea typeface="Alibaba PuHuiTi" pitchFamily="18" charset="-122"/>
              <a:cs typeface="Alibaba PuHuiTi" pitchFamily="18" charset="-122"/>
            </a:endParaRPr>
          </a:p>
          <a:p>
            <a:pPr lvl="0" indent="457200" algn="just">
              <a:lnSpc>
                <a:spcPct val="150000"/>
              </a:lnSpc>
            </a:pPr>
            <a:r>
              <a:rPr lang="en-US" altLang="zh-CN" sz="1200" dirty="0">
                <a:latin typeface="Alibaba PuHuiTi" pitchFamily="18" charset="-122"/>
                <a:ea typeface="Alibaba PuHuiTi" pitchFamily="18" charset="-122"/>
                <a:cs typeface="Alibaba PuHuiTi" pitchFamily="18" charset="-122"/>
              </a:rPr>
              <a:t>2</a:t>
            </a:r>
            <a:r>
              <a:rPr lang="zh-CN" altLang="en-US" sz="1200" dirty="0">
                <a:latin typeface="Alibaba PuHuiTi" pitchFamily="18" charset="-122"/>
                <a:ea typeface="Alibaba PuHuiTi" pitchFamily="18" charset="-122"/>
                <a:cs typeface="Alibaba PuHuiTi" pitchFamily="18" charset="-122"/>
              </a:rPr>
              <a:t>：</a:t>
            </a:r>
            <a:r>
              <a:rPr lang="zh-CN" altLang="zh-CN" sz="1200" dirty="0">
                <a:latin typeface="Alibaba PuHuiTi" pitchFamily="18" charset="-122"/>
                <a:ea typeface="Alibaba PuHuiTi" pitchFamily="18" charset="-122"/>
                <a:cs typeface="Alibaba PuHuiTi" pitchFamily="18" charset="-122"/>
              </a:rPr>
              <a:t>诸多功能</a:t>
            </a:r>
            <a:r>
              <a:rPr lang="zh-CN" altLang="en-US" sz="1200" dirty="0">
                <a:latin typeface="Alibaba PuHuiTi" pitchFamily="18" charset="-122"/>
                <a:ea typeface="Alibaba PuHuiTi" pitchFamily="18" charset="-122"/>
                <a:cs typeface="Alibaba PuHuiTi" pitchFamily="18" charset="-122"/>
              </a:rPr>
              <a:t>限制：如果应用比较简单，单表的规模也不大，所有的操作均在一个单点数据库完成，是没有太多功能的限制，应用开发者依然可以像使用单机数据库一样使用这种分库分表的中间件数据库。但一旦一些</a:t>
            </a:r>
            <a:r>
              <a:rPr lang="zh-CN" altLang="zh-CN" sz="1200" dirty="0">
                <a:latin typeface="Alibaba PuHuiTi" pitchFamily="18" charset="-122"/>
                <a:ea typeface="Alibaba PuHuiTi" pitchFamily="18" charset="-122"/>
                <a:cs typeface="Alibaba PuHuiTi" pitchFamily="18" charset="-122"/>
              </a:rPr>
              <a:t>操作</a:t>
            </a:r>
            <a:r>
              <a:rPr lang="zh-CN" altLang="en-US" sz="1200" dirty="0">
                <a:latin typeface="Alibaba PuHuiTi" pitchFamily="18" charset="-122"/>
                <a:ea typeface="Alibaba PuHuiTi" pitchFamily="18" charset="-122"/>
                <a:cs typeface="Alibaba PuHuiTi" pitchFamily="18" charset="-122"/>
              </a:rPr>
              <a:t>需要跨越不同的数据库，</a:t>
            </a:r>
            <a:r>
              <a:rPr lang="zh-CN" altLang="zh-CN" sz="1200" dirty="0">
                <a:latin typeface="Alibaba PuHuiTi" pitchFamily="18" charset="-122"/>
                <a:ea typeface="Alibaba PuHuiTi" pitchFamily="18" charset="-122"/>
                <a:cs typeface="Alibaba PuHuiTi" pitchFamily="18" charset="-122"/>
              </a:rPr>
              <a:t>涉及的数据分布在多个不同的单点数据库</a:t>
            </a:r>
            <a:r>
              <a:rPr lang="zh-CN" altLang="en-US" sz="1200" dirty="0">
                <a:latin typeface="Alibaba PuHuiTi" pitchFamily="18" charset="-122"/>
                <a:ea typeface="Alibaba PuHuiTi" pitchFamily="18" charset="-122"/>
                <a:cs typeface="Alibaba PuHuiTi" pitchFamily="18" charset="-122"/>
              </a:rPr>
              <a:t>，比如多表关联的复杂</a:t>
            </a:r>
            <a:r>
              <a:rPr lang="en-US" altLang="zh-CN" sz="1200" dirty="0" err="1">
                <a:latin typeface="Alibaba PuHuiTi" pitchFamily="18" charset="-122"/>
                <a:ea typeface="Alibaba PuHuiTi" pitchFamily="18" charset="-122"/>
                <a:cs typeface="Alibaba PuHuiTi" pitchFamily="18" charset="-122"/>
              </a:rPr>
              <a:t>sql</a:t>
            </a:r>
            <a:r>
              <a:rPr lang="zh-CN" altLang="en-US" sz="1200" dirty="0">
                <a:latin typeface="Alibaba PuHuiTi" pitchFamily="18" charset="-122"/>
                <a:ea typeface="Alibaba PuHuiTi" pitchFamily="18" charset="-122"/>
                <a:cs typeface="Alibaba PuHuiTi" pitchFamily="18" charset="-122"/>
              </a:rPr>
              <a:t>，由于中间件不具备分布式并行计算能力，导致它</a:t>
            </a:r>
            <a:r>
              <a:rPr lang="zh-CN" altLang="zh-CN" sz="1200" dirty="0">
                <a:latin typeface="Alibaba PuHuiTi" pitchFamily="18" charset="-122"/>
                <a:ea typeface="Alibaba PuHuiTi" pitchFamily="18" charset="-122"/>
                <a:cs typeface="Alibaba PuHuiTi" pitchFamily="18" charset="-122"/>
              </a:rPr>
              <a:t>不能跨越多台机器协同执行</a:t>
            </a:r>
            <a:r>
              <a:rPr lang="zh-CN" altLang="en-US" sz="1200" dirty="0">
                <a:latin typeface="Alibaba PuHuiTi" pitchFamily="18" charset="-122"/>
                <a:ea typeface="Alibaba PuHuiTi" pitchFamily="18" charset="-122"/>
                <a:cs typeface="Alibaba PuHuiTi" pitchFamily="18" charset="-122"/>
              </a:rPr>
              <a:t>任务。所以，很多数据库中间件会告诉应用开发者一些不支持的</a:t>
            </a:r>
            <a:r>
              <a:rPr lang="en-US" altLang="zh-CN" sz="1200" dirty="0">
                <a:latin typeface="Alibaba PuHuiTi" pitchFamily="18" charset="-122"/>
                <a:ea typeface="Alibaba PuHuiTi" pitchFamily="18" charset="-122"/>
                <a:cs typeface="Alibaba PuHuiTi" pitchFamily="18" charset="-122"/>
              </a:rPr>
              <a:t>SQL</a:t>
            </a:r>
            <a:r>
              <a:rPr lang="zh-CN" altLang="en-US" sz="1200" dirty="0">
                <a:latin typeface="Alibaba PuHuiTi" pitchFamily="18" charset="-122"/>
                <a:ea typeface="Alibaba PuHuiTi" pitchFamily="18" charset="-122"/>
                <a:cs typeface="Alibaba PuHuiTi" pitchFamily="18" charset="-122"/>
              </a:rPr>
              <a:t>，需要应用通过其他方式解决，影响了应用的迁移和开发。</a:t>
            </a:r>
            <a:endParaRPr lang="zh-CN" altLang="zh-CN" sz="1200" dirty="0">
              <a:latin typeface="Alibaba PuHuiTi" pitchFamily="18" charset="-122"/>
              <a:ea typeface="Alibaba PuHuiTi" pitchFamily="18" charset="-122"/>
              <a:cs typeface="Alibaba PuHuiTi" pitchFamily="18" charset="-122"/>
            </a:endParaRPr>
          </a:p>
          <a:p>
            <a:pPr lvl="0" indent="457200" algn="just">
              <a:lnSpc>
                <a:spcPct val="150000"/>
              </a:lnSpc>
            </a:pPr>
            <a:endParaRPr lang="en-US" altLang="zh-CN" sz="1200" dirty="0">
              <a:latin typeface="Alibaba PuHuiTi" pitchFamily="18" charset="-122"/>
              <a:ea typeface="Alibaba PuHuiTi" pitchFamily="18" charset="-122"/>
              <a:cs typeface="Alibaba PuHuiTi" pitchFamily="18" charset="-122"/>
            </a:endParaRPr>
          </a:p>
          <a:p>
            <a:pPr lvl="0" indent="457200" algn="just">
              <a:lnSpc>
                <a:spcPct val="150000"/>
              </a:lnSpc>
            </a:pPr>
            <a:r>
              <a:rPr lang="en-US" altLang="zh-CN" sz="1200" dirty="0">
                <a:latin typeface="Alibaba PuHuiTi" pitchFamily="18" charset="-122"/>
                <a:ea typeface="Alibaba PuHuiTi" pitchFamily="18" charset="-122"/>
                <a:cs typeface="Alibaba PuHuiTi" pitchFamily="18" charset="-122"/>
              </a:rPr>
              <a:t>3</a:t>
            </a:r>
            <a:r>
              <a:rPr lang="zh-CN" altLang="en-US" sz="1200" dirty="0">
                <a:latin typeface="Alibaba PuHuiTi" pitchFamily="18" charset="-122"/>
                <a:ea typeface="Alibaba PuHuiTi" pitchFamily="18" charset="-122"/>
                <a:cs typeface="Alibaba PuHuiTi" pitchFamily="18" charset="-122"/>
              </a:rPr>
              <a:t>：</a:t>
            </a:r>
            <a:r>
              <a:rPr lang="zh-CN" altLang="zh-CN" sz="1200" dirty="0">
                <a:latin typeface="Alibaba PuHuiTi" pitchFamily="18" charset="-122"/>
                <a:ea typeface="Alibaba PuHuiTi" pitchFamily="18" charset="-122"/>
                <a:cs typeface="Alibaba PuHuiTi" pitchFamily="18" charset="-122"/>
              </a:rPr>
              <a:t>不能保证数据一致性</a:t>
            </a:r>
            <a:r>
              <a:rPr lang="zh-CN" altLang="en-US" sz="1200" dirty="0">
                <a:latin typeface="Alibaba PuHuiTi" pitchFamily="18" charset="-122"/>
                <a:ea typeface="Alibaba PuHuiTi" pitchFamily="18" charset="-122"/>
                <a:cs typeface="Alibaba PuHuiTi" pitchFamily="18" charset="-122"/>
              </a:rPr>
              <a:t>：</a:t>
            </a:r>
            <a:r>
              <a:rPr lang="zh-CN" altLang="zh-CN" sz="1200" dirty="0">
                <a:latin typeface="Alibaba PuHuiTi" pitchFamily="18" charset="-122"/>
                <a:ea typeface="Alibaba PuHuiTi" pitchFamily="18" charset="-122"/>
                <a:cs typeface="Alibaba PuHuiTi" pitchFamily="18" charset="-122"/>
              </a:rPr>
              <a:t>当一个事务中处理的数据跨越多个不同的单点数据库时，</a:t>
            </a:r>
            <a:r>
              <a:rPr lang="zh-CN" altLang="en-US" sz="1200" dirty="0">
                <a:latin typeface="Alibaba PuHuiTi" pitchFamily="18" charset="-122"/>
                <a:ea typeface="Alibaba PuHuiTi" pitchFamily="18" charset="-122"/>
                <a:cs typeface="Alibaba PuHuiTi" pitchFamily="18" charset="-122"/>
              </a:rPr>
              <a:t>由于数据库引擎没有分布式能力，只能通过中间件来完成分布式处理，</a:t>
            </a:r>
            <a:r>
              <a:rPr lang="zh-CN" altLang="zh-CN" sz="1200" dirty="0">
                <a:latin typeface="Alibaba PuHuiTi" pitchFamily="18" charset="-122"/>
                <a:ea typeface="Alibaba PuHuiTi" pitchFamily="18" charset="-122"/>
                <a:cs typeface="Alibaba PuHuiTi" pitchFamily="18" charset="-122"/>
              </a:rPr>
              <a:t>中间件无法</a:t>
            </a:r>
            <a:r>
              <a:rPr lang="en-US" altLang="zh-CN" sz="1200" dirty="0">
                <a:latin typeface="Alibaba PuHuiTi" pitchFamily="18" charset="-122"/>
                <a:ea typeface="Alibaba PuHuiTi" pitchFamily="18" charset="-122"/>
                <a:cs typeface="Alibaba PuHuiTi" pitchFamily="18" charset="-122"/>
              </a:rPr>
              <a:t>100%</a:t>
            </a:r>
            <a:r>
              <a:rPr lang="zh-CN" altLang="zh-CN" sz="1200" dirty="0">
                <a:latin typeface="Alibaba PuHuiTi" pitchFamily="18" charset="-122"/>
                <a:ea typeface="Alibaba PuHuiTi" pitchFamily="18" charset="-122"/>
                <a:cs typeface="Alibaba PuHuiTi" pitchFamily="18" charset="-122"/>
              </a:rPr>
              <a:t>保证多台机器之间的数据一致性，尤其是中间件在执行分布式事务过程中遇到异常的时候</a:t>
            </a:r>
            <a:r>
              <a:rPr lang="zh-CN" altLang="en-US" sz="1200" dirty="0">
                <a:latin typeface="Alibaba PuHuiTi" pitchFamily="18" charset="-122"/>
                <a:ea typeface="Alibaba PuHuiTi" pitchFamily="18" charset="-122"/>
                <a:cs typeface="Alibaba PuHuiTi" pitchFamily="18" charset="-122"/>
              </a:rPr>
              <a:t>，无法</a:t>
            </a:r>
            <a:r>
              <a:rPr lang="en-US" altLang="zh-CN" sz="1200" dirty="0">
                <a:latin typeface="Alibaba PuHuiTi" pitchFamily="18" charset="-122"/>
                <a:ea typeface="Alibaba PuHuiTi" pitchFamily="18" charset="-122"/>
                <a:cs typeface="Alibaba PuHuiTi" pitchFamily="18" charset="-122"/>
              </a:rPr>
              <a:t>100%</a:t>
            </a:r>
            <a:r>
              <a:rPr lang="zh-CN" altLang="en-US" sz="1200" dirty="0">
                <a:latin typeface="Alibaba PuHuiTi" pitchFamily="18" charset="-122"/>
                <a:ea typeface="Alibaba PuHuiTi" pitchFamily="18" charset="-122"/>
                <a:cs typeface="Alibaba PuHuiTi" pitchFamily="18" charset="-122"/>
              </a:rPr>
              <a:t>保证分布式事务的</a:t>
            </a:r>
            <a:r>
              <a:rPr lang="en-US" altLang="zh-CN" sz="1200" dirty="0">
                <a:latin typeface="Alibaba PuHuiTi" pitchFamily="18" charset="-122"/>
                <a:ea typeface="Alibaba PuHuiTi" pitchFamily="18" charset="-122"/>
                <a:cs typeface="Alibaba PuHuiTi" pitchFamily="18" charset="-122"/>
              </a:rPr>
              <a:t>ACID</a:t>
            </a:r>
            <a:r>
              <a:rPr lang="zh-CN" altLang="en-US" sz="1200" dirty="0">
                <a:latin typeface="Alibaba PuHuiTi" pitchFamily="18" charset="-122"/>
                <a:ea typeface="Alibaba PuHuiTi" pitchFamily="18" charset="-122"/>
                <a:cs typeface="Alibaba PuHuiTi" pitchFamily="18" charset="-122"/>
              </a:rPr>
              <a:t>。</a:t>
            </a:r>
            <a:endParaRPr lang="zh-CN" altLang="zh-CN" sz="1200" dirty="0">
              <a:latin typeface="Alibaba PuHuiTi" pitchFamily="18" charset="-122"/>
              <a:ea typeface="Alibaba PuHuiTi" pitchFamily="18" charset="-122"/>
              <a:cs typeface="Alibaba PuHuiTi" pitchFamily="18" charset="-122"/>
            </a:endParaRPr>
          </a:p>
          <a:p>
            <a:pPr indent="457200" algn="just">
              <a:lnSpc>
                <a:spcPct val="150000"/>
              </a:lnSpc>
            </a:pPr>
            <a:endParaRPr lang="en-US" altLang="zh-CN" sz="1200" dirty="0">
              <a:latin typeface="Alibaba PuHuiTi" pitchFamily="18" charset="-122"/>
              <a:ea typeface="Alibaba PuHuiTi" pitchFamily="18" charset="-122"/>
              <a:cs typeface="Alibaba PuHuiTi" pitchFamily="18" charset="-122"/>
            </a:endParaRPr>
          </a:p>
          <a:p>
            <a:pPr indent="457200" algn="just">
              <a:lnSpc>
                <a:spcPct val="150000"/>
              </a:lnSpc>
            </a:pPr>
            <a:r>
              <a:rPr lang="zh-CN" altLang="zh-CN" sz="1200" dirty="0">
                <a:latin typeface="Alibaba PuHuiTi" pitchFamily="18" charset="-122"/>
                <a:ea typeface="Alibaba PuHuiTi" pitchFamily="18" charset="-122"/>
                <a:cs typeface="Alibaba PuHuiTi" pitchFamily="18" charset="-122"/>
              </a:rPr>
              <a:t>造成这些问题的根本原因</a:t>
            </a:r>
            <a:r>
              <a:rPr lang="zh-CN" altLang="en-US" sz="1200" dirty="0">
                <a:latin typeface="Alibaba PuHuiTi" pitchFamily="18" charset="-122"/>
                <a:ea typeface="Alibaba PuHuiTi" pitchFamily="18" charset="-122"/>
                <a:cs typeface="Alibaba PuHuiTi" pitchFamily="18" charset="-122"/>
              </a:rPr>
              <a:t>是这种架构的“先天不足”，</a:t>
            </a:r>
            <a:r>
              <a:rPr lang="zh-CN" altLang="zh-CN" sz="1200" dirty="0">
                <a:latin typeface="Alibaba PuHuiTi" pitchFamily="18" charset="-122"/>
                <a:ea typeface="Alibaba PuHuiTi" pitchFamily="18" charset="-122"/>
                <a:cs typeface="Alibaba PuHuiTi" pitchFamily="18" charset="-122"/>
              </a:rPr>
              <a:t>“分布式”、“扩展性”等关键能力并没有内嵌在数据库引擎里实现，而是在数据库之外的中间件层面间接实现，因此当某些操作要求底层数据库具备这些能力时，中间件就显得无能为力了。</a:t>
            </a:r>
            <a:endParaRPr lang="en-US" altLang="zh-CN" sz="1200" dirty="0">
              <a:latin typeface="Alibaba PuHuiTi" pitchFamily="18" charset="-122"/>
              <a:ea typeface="Alibaba PuHuiTi" pitchFamily="18" charset="-122"/>
              <a:cs typeface="Alibaba PuHuiTi" pitchFamily="18"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4</a:t>
            </a:fld>
            <a:endParaRPr kumimoji="1" lang="zh-CN" altLang="en-US"/>
          </a:p>
        </p:txBody>
      </p:sp>
    </p:spTree>
    <p:extLst>
      <p:ext uri="{BB962C8B-B14F-4D97-AF65-F5344CB8AC3E}">
        <p14:creationId xmlns:p14="http://schemas.microsoft.com/office/powerpoint/2010/main" val="986483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那么</a:t>
            </a:r>
            <a:r>
              <a:rPr kumimoji="1" lang="en-US" altLang="zh-CN" dirty="0"/>
              <a:t>OB</a:t>
            </a:r>
            <a:r>
              <a:rPr kumimoji="1" lang="zh-CN" altLang="en-US" dirty="0"/>
              <a:t>是如何做到这么高的可靠性呢，主要还是依靠之前讲的</a:t>
            </a:r>
            <a:r>
              <a:rPr kumimoji="1" lang="en-US" altLang="zh-CN" dirty="0" err="1"/>
              <a:t>Paxos</a:t>
            </a:r>
            <a:r>
              <a:rPr kumimoji="1" lang="zh-CN" altLang="en-US" dirty="0"/>
              <a:t>协议。</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我们用图上的例子解释下，这是一个三副本的集群，一共有</a:t>
            </a:r>
            <a:r>
              <a:rPr kumimoji="1" lang="en-US" altLang="zh-CN" dirty="0"/>
              <a:t>3</a:t>
            </a:r>
            <a:r>
              <a:rPr kumimoji="1" lang="zh-CN" altLang="en-US" dirty="0"/>
              <a:t>个</a:t>
            </a:r>
            <a:r>
              <a:rPr kumimoji="1" lang="en-US" altLang="zh-CN" dirty="0"/>
              <a:t>Zone</a:t>
            </a:r>
            <a:r>
              <a:rPr kumimoji="1" lang="zh-CN" altLang="en-US" dirty="0"/>
              <a:t>，每个</a:t>
            </a:r>
            <a:r>
              <a:rPr kumimoji="1" lang="en-US" altLang="zh-CN" dirty="0"/>
              <a:t>Zone</a:t>
            </a:r>
            <a:r>
              <a:rPr kumimoji="1" lang="zh-CN" altLang="en-US" dirty="0"/>
              <a:t>有</a:t>
            </a:r>
            <a:r>
              <a:rPr kumimoji="1" lang="en-US" altLang="zh-CN" dirty="0"/>
              <a:t>2</a:t>
            </a:r>
            <a:r>
              <a:rPr kumimoji="1" lang="zh-CN" altLang="en-US" dirty="0"/>
              <a:t>台服务器，每个</a:t>
            </a:r>
            <a:r>
              <a:rPr kumimoji="1" lang="en-US" altLang="zh-CN" dirty="0"/>
              <a:t>zone</a:t>
            </a:r>
            <a:r>
              <a:rPr kumimoji="1" lang="zh-CN" altLang="en-US" dirty="0"/>
              <a:t>都有</a:t>
            </a:r>
            <a:r>
              <a:rPr kumimoji="1" lang="en-US" altLang="zh-CN" dirty="0"/>
              <a:t>8</a:t>
            </a:r>
            <a:r>
              <a:rPr kumimoji="1" lang="zh-CN" altLang="en-US" dirty="0"/>
              <a:t>个副本。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我们假设</a:t>
            </a:r>
            <a:r>
              <a:rPr kumimoji="1" lang="en-US" altLang="zh-CN" dirty="0"/>
              <a:t>Zone3-OB</a:t>
            </a:r>
            <a:r>
              <a:rPr kumimoji="1" lang="zh-CN" altLang="en-US" dirty="0"/>
              <a:t> </a:t>
            </a:r>
            <a:r>
              <a:rPr kumimoji="1" lang="en-US" altLang="zh-CN" dirty="0"/>
              <a:t>Server2</a:t>
            </a:r>
            <a:r>
              <a:rPr kumimoji="1" lang="zh-CN" altLang="en-US" dirty="0"/>
              <a:t>故障了，那么它上面的</a:t>
            </a:r>
            <a:r>
              <a:rPr kumimoji="1" lang="en-US" altLang="zh-CN" dirty="0"/>
              <a:t>4</a:t>
            </a:r>
            <a:r>
              <a:rPr kumimoji="1" lang="zh-CN" altLang="en-US" dirty="0"/>
              <a:t>个副本都将无法提供服务了。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其中</a:t>
            </a:r>
            <a:r>
              <a:rPr kumimoji="1" lang="en-US" altLang="zh-CN" dirty="0"/>
              <a:t>P7</a:t>
            </a:r>
            <a:r>
              <a:rPr kumimoji="1" lang="zh-CN" altLang="en-US" dirty="0"/>
              <a:t>是主副本，主副本故障了，业务就无法访问了。那么</a:t>
            </a:r>
            <a:r>
              <a:rPr kumimoji="1" lang="en-US" altLang="zh-CN" dirty="0"/>
              <a:t>P7</a:t>
            </a:r>
            <a:r>
              <a:rPr kumimoji="1" lang="zh-CN" altLang="en-US" dirty="0"/>
              <a:t>两个从副本在哪里呢？一个位于</a:t>
            </a:r>
            <a:r>
              <a:rPr kumimoji="1" lang="en-US" altLang="zh-CN" dirty="0"/>
              <a:t>Zone1-OB</a:t>
            </a:r>
            <a:r>
              <a:rPr kumimoji="1" lang="zh-CN" altLang="en-US" dirty="0"/>
              <a:t> </a:t>
            </a:r>
            <a:r>
              <a:rPr kumimoji="1" lang="en-US" altLang="zh-CN" dirty="0"/>
              <a:t>Server2</a:t>
            </a:r>
            <a:r>
              <a:rPr kumimoji="1" lang="zh-CN" altLang="en-US" dirty="0"/>
              <a:t>，另一个位于</a:t>
            </a:r>
            <a:r>
              <a:rPr kumimoji="1" lang="en-US" altLang="zh-CN" dirty="0"/>
              <a:t>Zone2-OB</a:t>
            </a:r>
            <a:r>
              <a:rPr kumimoji="1" lang="zh-CN" altLang="en-US" dirty="0"/>
              <a:t> </a:t>
            </a:r>
            <a:r>
              <a:rPr kumimoji="1" lang="en-US" altLang="zh-CN" dirty="0"/>
              <a:t>Server2</a:t>
            </a:r>
            <a:r>
              <a:rPr kumimoji="1" lang="zh-CN" altLang="en-US" dirty="0"/>
              <a:t>，这两个从副本因为都联系不到主副本了，但他们两个依然是多数派，他们可以合法的选出一个新的主，并将新主所在服务器的</a:t>
            </a:r>
            <a:r>
              <a:rPr kumimoji="1" lang="en-US" altLang="zh-CN" dirty="0"/>
              <a:t>IP</a:t>
            </a:r>
            <a:r>
              <a:rPr kumimoji="1" lang="zh-CN" altLang="en-US" dirty="0"/>
              <a:t>地址更新到</a:t>
            </a:r>
            <a:r>
              <a:rPr kumimoji="1" lang="en-US" altLang="zh-CN" dirty="0"/>
              <a:t>OB</a:t>
            </a:r>
            <a:r>
              <a:rPr kumimoji="1" lang="zh-CN" altLang="en-US" dirty="0"/>
              <a:t> </a:t>
            </a:r>
            <a:r>
              <a:rPr kumimoji="1" lang="en-US" altLang="zh-CN" dirty="0"/>
              <a:t>Server</a:t>
            </a:r>
            <a:r>
              <a:rPr kumimoji="1" lang="zh-CN" altLang="en-US" dirty="0"/>
              <a:t>和</a:t>
            </a:r>
            <a:r>
              <a:rPr kumimoji="1" lang="en-US" altLang="zh-CN" dirty="0"/>
              <a:t>OB</a:t>
            </a:r>
            <a:r>
              <a:rPr kumimoji="1" lang="zh-CN" altLang="en-US" dirty="0"/>
              <a:t> </a:t>
            </a:r>
            <a:r>
              <a:rPr kumimoji="1" lang="en-US" altLang="zh-CN" dirty="0"/>
              <a:t>Proxy</a:t>
            </a:r>
            <a:r>
              <a:rPr kumimoji="1" lang="zh-CN" altLang="en-US" dirty="0"/>
              <a:t>的路由表，应用重连后，可以访问到新主所在的服务器，正常完成业务。此时，虽然只有</a:t>
            </a:r>
            <a:r>
              <a:rPr kumimoji="1" lang="en-US" altLang="zh-CN" dirty="0"/>
              <a:t>2</a:t>
            </a:r>
            <a:r>
              <a:rPr kumimoji="1" lang="zh-CN" altLang="en-US" dirty="0"/>
              <a:t>个副本了，但所有写操作的</a:t>
            </a:r>
            <a:r>
              <a:rPr kumimoji="1" lang="en-US" altLang="zh-CN" dirty="0"/>
              <a:t>Redo-Log</a:t>
            </a:r>
            <a:r>
              <a:rPr kumimoji="1" lang="zh-CN" altLang="en-US" dirty="0"/>
              <a:t>日志依然可以同步，依然可以确保</a:t>
            </a:r>
            <a:r>
              <a:rPr kumimoji="1" lang="en-US" altLang="zh-CN" dirty="0"/>
              <a:t>RPO=0</a:t>
            </a:r>
            <a:r>
              <a:rPr kumimoji="1" lang="zh-CN" altLang="en-US" dirty="0"/>
              <a:t>。当故障服务器恢复后，</a:t>
            </a:r>
            <a:r>
              <a:rPr kumimoji="1" lang="en-US" altLang="zh-CN" dirty="0"/>
              <a:t>Zone3-OB</a:t>
            </a:r>
            <a:r>
              <a:rPr kumimoji="1" lang="zh-CN" altLang="en-US" dirty="0"/>
              <a:t> </a:t>
            </a:r>
            <a:r>
              <a:rPr kumimoji="1" lang="en-US" altLang="zh-CN" dirty="0"/>
              <a:t>Server2</a:t>
            </a:r>
            <a:r>
              <a:rPr kumimoji="1" lang="zh-CN" altLang="en-US" dirty="0"/>
              <a:t>上的</a:t>
            </a:r>
            <a:r>
              <a:rPr kumimoji="1" lang="en-US" altLang="zh-CN" dirty="0"/>
              <a:t>P7</a:t>
            </a:r>
            <a:r>
              <a:rPr kumimoji="1" lang="zh-CN" altLang="en-US" dirty="0"/>
              <a:t>副本，将由主副本变成从副本，首先从主副本那里追平数据，然后继续加入</a:t>
            </a:r>
            <a:r>
              <a:rPr kumimoji="1" lang="en-US" altLang="zh-CN" dirty="0" err="1"/>
              <a:t>Paxos</a:t>
            </a:r>
            <a:r>
              <a:rPr kumimoji="1" lang="zh-CN" altLang="en-US" dirty="0"/>
              <a:t>组，成为从副本。整个主从副本切换的过程无需人工干预，对业务非常友好。</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如果只是网络故障，导致主副本无法联系到两个从副本，两个从副本也选了一个新的主副本，造成</a:t>
            </a:r>
            <a:r>
              <a:rPr kumimoji="1" lang="en-US" altLang="zh-CN" sz="1200" dirty="0"/>
              <a:t>2</a:t>
            </a:r>
            <a:r>
              <a:rPr kumimoji="1" lang="zh-CN" altLang="en-US" sz="1200" dirty="0"/>
              <a:t>个主副本同时存在，导致“脑裂”呢？答案是不会的，当主副本无法联系到两个从副本后，它发现自己是少数派了，它会自动卸任主副本，不再承接业务。因此，从两个从副本选出来的主副本将是唯一的主副本。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故障服务器剩余的三个副本</a:t>
            </a:r>
            <a:r>
              <a:rPr kumimoji="1" lang="en-US" altLang="zh-CN" dirty="0"/>
              <a:t>P5</a:t>
            </a:r>
            <a:r>
              <a:rPr kumimoji="1" lang="zh-CN" altLang="en-US" dirty="0"/>
              <a:t>、</a:t>
            </a:r>
            <a:r>
              <a:rPr kumimoji="1" lang="en-US" altLang="zh-CN" dirty="0"/>
              <a:t>P6</a:t>
            </a:r>
            <a:r>
              <a:rPr kumimoji="1" lang="zh-CN" altLang="en-US" dirty="0"/>
              <a:t>、</a:t>
            </a:r>
            <a:r>
              <a:rPr kumimoji="1" lang="en-US" altLang="zh-CN" dirty="0"/>
              <a:t>P8</a:t>
            </a:r>
            <a:r>
              <a:rPr kumimoji="1" lang="zh-CN" altLang="en-US" dirty="0"/>
              <a:t>都是从副本，这三个从副本本来就不承接业务，</a:t>
            </a:r>
            <a:r>
              <a:rPr kumimoji="1" lang="en-US" altLang="zh-CN" dirty="0"/>
              <a:t>P5</a:t>
            </a:r>
            <a:r>
              <a:rPr kumimoji="1" lang="zh-CN" altLang="en-US" dirty="0"/>
              <a:t>、</a:t>
            </a:r>
            <a:r>
              <a:rPr kumimoji="1" lang="en-US" altLang="zh-CN" dirty="0"/>
              <a:t>P6</a:t>
            </a:r>
            <a:r>
              <a:rPr kumimoji="1" lang="zh-CN" altLang="en-US" dirty="0"/>
              <a:t>、</a:t>
            </a:r>
            <a:r>
              <a:rPr kumimoji="1" lang="en-US" altLang="zh-CN" dirty="0"/>
              <a:t>P8</a:t>
            </a:r>
            <a:r>
              <a:rPr kumimoji="1" lang="zh-CN" altLang="en-US" dirty="0"/>
              <a:t>都还都有</a:t>
            </a:r>
            <a:r>
              <a:rPr kumimoji="1" lang="en-US" altLang="zh-CN" dirty="0"/>
              <a:t>2</a:t>
            </a:r>
            <a:r>
              <a:rPr kumimoji="1" lang="zh-CN" altLang="en-US" dirty="0"/>
              <a:t>个副本可用，依然构成多数派，依然可以正常提供业务，</a:t>
            </a:r>
            <a:r>
              <a:rPr kumimoji="1" lang="en-US" altLang="zh-CN" dirty="0"/>
              <a:t>Redo-Log</a:t>
            </a:r>
            <a:r>
              <a:rPr kumimoji="1" lang="zh-CN" altLang="en-US" dirty="0"/>
              <a:t>日志依然可以同步，依然可以确保</a:t>
            </a:r>
            <a:r>
              <a:rPr kumimoji="1" lang="en-US" altLang="zh-CN" dirty="0"/>
              <a:t>RPO=0</a:t>
            </a:r>
            <a:r>
              <a:rPr kumimoji="1" lang="zh-CN" altLang="en-US" dirty="0"/>
              <a:t>。服务器故障恢复后，从副本从追平数据后，可以重新加入</a:t>
            </a:r>
            <a:r>
              <a:rPr kumimoji="1" lang="en-US" altLang="zh-CN" dirty="0" err="1"/>
              <a:t>Paxos</a:t>
            </a:r>
            <a:r>
              <a:rPr kumimoji="1" lang="zh-CN" altLang="en-US" dirty="0"/>
              <a:t>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可能有人会问，那如何同时两台服务器故障呢？这个要看是哪两台服务器故障了。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a:t>
            </a:r>
            <a:r>
              <a:rPr kumimoji="1" lang="en-US" altLang="zh-CN" dirty="0"/>
              <a:t>Zone3</a:t>
            </a:r>
            <a:r>
              <a:rPr kumimoji="1" lang="zh-CN" altLang="en-US" dirty="0"/>
              <a:t>所在机房整体断电了，</a:t>
            </a:r>
            <a:r>
              <a:rPr kumimoji="1" lang="en-US" altLang="zh-CN" dirty="0"/>
              <a:t>Zone3</a:t>
            </a:r>
            <a:r>
              <a:rPr kumimoji="1" lang="zh-CN" altLang="en-US" dirty="0"/>
              <a:t>的两台服务器无法提供服务了，但</a:t>
            </a:r>
            <a:r>
              <a:rPr kumimoji="1" lang="en-US" altLang="zh-CN" dirty="0"/>
              <a:t>Zone1</a:t>
            </a:r>
            <a:r>
              <a:rPr kumimoji="1" lang="zh-CN" altLang="en-US" dirty="0"/>
              <a:t>和</a:t>
            </a:r>
            <a:r>
              <a:rPr kumimoji="1" lang="en-US" altLang="zh-CN" dirty="0"/>
              <a:t>zone2</a:t>
            </a:r>
            <a:r>
              <a:rPr kumimoji="1" lang="zh-CN" altLang="en-US" dirty="0"/>
              <a:t>还有完整的</a:t>
            </a:r>
            <a:r>
              <a:rPr kumimoji="1" lang="en-US" altLang="zh-CN" dirty="0"/>
              <a:t>8</a:t>
            </a:r>
            <a:r>
              <a:rPr kumimoji="1" lang="zh-CN" altLang="en-US" dirty="0"/>
              <a:t>个副本，依然可以构成多数派，这个不影响业务。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a:t>
            </a:r>
            <a:r>
              <a:rPr kumimoji="1" lang="en-US" altLang="zh-CN" dirty="0"/>
              <a:t>Zone3-OB</a:t>
            </a:r>
            <a:r>
              <a:rPr kumimoji="1" lang="zh-CN" altLang="en-US" dirty="0"/>
              <a:t> </a:t>
            </a:r>
            <a:r>
              <a:rPr kumimoji="1" lang="en-US" altLang="zh-CN" dirty="0"/>
              <a:t>Server2</a:t>
            </a:r>
            <a:r>
              <a:rPr kumimoji="1" lang="zh-CN" altLang="en-US" dirty="0"/>
              <a:t>和</a:t>
            </a:r>
            <a:r>
              <a:rPr kumimoji="1" lang="en-US" altLang="zh-CN" dirty="0"/>
              <a:t>Zone2-OB</a:t>
            </a:r>
            <a:r>
              <a:rPr kumimoji="1" lang="zh-CN" altLang="en-US" dirty="0"/>
              <a:t> </a:t>
            </a:r>
            <a:r>
              <a:rPr kumimoji="1" lang="en-US" altLang="zh-CN" dirty="0"/>
              <a:t>Server1</a:t>
            </a:r>
            <a:r>
              <a:rPr kumimoji="1" lang="zh-CN" altLang="en-US" dirty="0"/>
              <a:t>同时故障了，这两个服务器刚好没有重复的副本，</a:t>
            </a:r>
            <a:r>
              <a:rPr kumimoji="1" lang="en-US" altLang="zh-CN" dirty="0"/>
              <a:t>8</a:t>
            </a:r>
            <a:r>
              <a:rPr kumimoji="1" lang="zh-CN" altLang="en-US" dirty="0"/>
              <a:t>个副本还都有</a:t>
            </a:r>
            <a:r>
              <a:rPr kumimoji="1" lang="en-US" altLang="zh-CN" dirty="0"/>
              <a:t>2</a:t>
            </a:r>
            <a:r>
              <a:rPr kumimoji="1" lang="zh-CN" altLang="en-US" dirty="0"/>
              <a:t>个，依然还可以构成多数派，也不影响业务。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除非，刚好两台有相同副本的服务器同时故障，比如</a:t>
            </a:r>
            <a:r>
              <a:rPr kumimoji="1" lang="en-US" altLang="zh-CN" dirty="0"/>
              <a:t>Zone2-OB</a:t>
            </a:r>
            <a:r>
              <a:rPr kumimoji="1" lang="zh-CN" altLang="en-US" dirty="0"/>
              <a:t> </a:t>
            </a:r>
            <a:r>
              <a:rPr kumimoji="1" lang="en-US" altLang="zh-CN" dirty="0"/>
              <a:t>Server2</a:t>
            </a:r>
            <a:r>
              <a:rPr kumimoji="1" lang="zh-CN" altLang="en-US" dirty="0"/>
              <a:t>和</a:t>
            </a:r>
            <a:r>
              <a:rPr kumimoji="1" lang="en-US" altLang="zh-CN" dirty="0"/>
              <a:t>Zone3-OB</a:t>
            </a:r>
            <a:r>
              <a:rPr kumimoji="1" lang="zh-CN" altLang="en-US" dirty="0"/>
              <a:t> </a:t>
            </a:r>
            <a:r>
              <a:rPr kumimoji="1" lang="en-US" altLang="zh-CN" dirty="0"/>
              <a:t>Server2</a:t>
            </a:r>
            <a:r>
              <a:rPr kumimoji="1" lang="zh-CN" altLang="en-US" dirty="0"/>
              <a:t>同时故障，才会影响业务。但这个对于大型集群来说，概率是非常低的。</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40</a:t>
            </a:fld>
            <a:endParaRPr kumimoji="1" lang="zh-CN" altLang="en-US"/>
          </a:p>
        </p:txBody>
      </p:sp>
    </p:spTree>
    <p:extLst>
      <p:ext uri="{BB962C8B-B14F-4D97-AF65-F5344CB8AC3E}">
        <p14:creationId xmlns:p14="http://schemas.microsoft.com/office/powerpoint/2010/main" val="689722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上面我们介绍了</a:t>
            </a:r>
            <a:r>
              <a:rPr kumimoji="1" lang="en-US" altLang="zh-CN" sz="1200" dirty="0"/>
              <a:t>OB</a:t>
            </a:r>
            <a:r>
              <a:rPr kumimoji="1" lang="zh-CN" altLang="en-US" sz="1200" dirty="0"/>
              <a:t>的高可用模式，听起来好像跟传统数据库的主备模式差异不大，传统数据库也是依靠在主备之间同步</a:t>
            </a:r>
            <a:r>
              <a:rPr kumimoji="1" lang="en-US" altLang="zh-CN" sz="1200" dirty="0"/>
              <a:t>Redo-Log</a:t>
            </a:r>
            <a:r>
              <a:rPr kumimoji="1" lang="zh-CN" altLang="en-US" sz="1200" dirty="0"/>
              <a:t>来实现高可用性</a:t>
            </a:r>
            <a:r>
              <a:rPr kumimoji="1" lang="en-US" altLang="zh-CN" sz="1200" dirty="0"/>
              <a:t>,</a:t>
            </a:r>
            <a:r>
              <a:rPr kumimoji="1" lang="zh-CN" altLang="en-US" sz="1200" dirty="0"/>
              <a:t>那我们来对比下</a:t>
            </a:r>
            <a:r>
              <a:rPr kumimoji="1" lang="en-US" altLang="zh-CN" sz="1200" dirty="0"/>
              <a:t>:</a:t>
            </a:r>
          </a:p>
          <a:p>
            <a:endParaRPr kumimoji="1" lang="en-US" altLang="zh-CN" sz="1200" dirty="0"/>
          </a:p>
          <a:p>
            <a:r>
              <a:rPr kumimoji="1" lang="zh-CN" altLang="en-US" sz="1200" dirty="0"/>
              <a:t>传统数据库有“最大保护模式</a:t>
            </a:r>
            <a:r>
              <a:rPr kumimoji="1" lang="en-US" altLang="zh-CN" sz="1200" dirty="0"/>
              <a:t>”,</a:t>
            </a:r>
            <a:r>
              <a:rPr kumimoji="1" lang="zh-CN" altLang="en-US" sz="1200" dirty="0"/>
              <a:t>主备之间会通过网络同步</a:t>
            </a:r>
            <a:r>
              <a:rPr kumimoji="1" lang="en-US" altLang="zh-CN" sz="1200" dirty="0"/>
              <a:t>Redo-Log</a:t>
            </a:r>
            <a:r>
              <a:rPr kumimoji="1" lang="zh-CN" altLang="en-US" sz="1200" dirty="0"/>
              <a:t>日志，备数据库完成日志落盘后，告诉主数据库，主数据库反馈给业务成功。因为每份数据都有两份，一个在主数据库，一个在备数据库。这时是可以保证</a:t>
            </a:r>
            <a:r>
              <a:rPr kumimoji="1" lang="en-US" altLang="zh-CN" sz="1200" dirty="0"/>
              <a:t>RPO=0</a:t>
            </a:r>
            <a:r>
              <a:rPr kumimoji="1" lang="zh-CN" altLang="en-US" sz="1200" dirty="0"/>
              <a:t>的。但一旦备数据库故障，主数据库无法同步</a:t>
            </a:r>
            <a:r>
              <a:rPr kumimoji="1" lang="en-US" altLang="zh-CN" sz="1200" dirty="0"/>
              <a:t>Redo-Log</a:t>
            </a:r>
            <a:r>
              <a:rPr kumimoji="1" lang="zh-CN" altLang="en-US" sz="1200" dirty="0"/>
              <a:t>到备数据库，由于启动了“最大保护模式”，主数据库会一直等，导致业务中断，这是企业无法接受的。所以实际现场，基本没有企业会启用“最大保护模式”。</a:t>
            </a:r>
            <a:endParaRPr kumimoji="1" lang="en-US" altLang="zh-CN" sz="1200" dirty="0"/>
          </a:p>
          <a:p>
            <a:endParaRPr kumimoji="1" lang="en-US" altLang="zh-CN" sz="1200" dirty="0"/>
          </a:p>
          <a:p>
            <a:r>
              <a:rPr kumimoji="1" lang="zh-CN" altLang="en-US" sz="1200" dirty="0"/>
              <a:t>所以，还有一种模式“最大性能模式”，主备之间会同步</a:t>
            </a:r>
            <a:r>
              <a:rPr kumimoji="1" lang="en-US" altLang="zh-CN" sz="1200" dirty="0"/>
              <a:t>Redo-Log</a:t>
            </a:r>
            <a:r>
              <a:rPr kumimoji="1" lang="zh-CN" altLang="en-US" sz="1200" dirty="0"/>
              <a:t>日志，主数据库将</a:t>
            </a:r>
            <a:r>
              <a:rPr kumimoji="1" lang="en-US" altLang="zh-CN" sz="1200" dirty="0"/>
              <a:t>Redo-Log</a:t>
            </a:r>
            <a:r>
              <a:rPr kumimoji="1" lang="zh-CN" altLang="en-US" sz="1200" dirty="0"/>
              <a:t>日志落盘后即通知业务完成了，同时主数据库会同步</a:t>
            </a:r>
            <a:r>
              <a:rPr kumimoji="1" lang="en-US" altLang="zh-CN" sz="1200" dirty="0"/>
              <a:t>Redo-Log</a:t>
            </a:r>
            <a:r>
              <a:rPr kumimoji="1" lang="zh-CN" altLang="en-US" sz="1200" dirty="0"/>
              <a:t>日志到备数据库，但不会等备数据库的反馈。此时，是无法保证</a:t>
            </a:r>
            <a:r>
              <a:rPr kumimoji="1" lang="en-US" altLang="zh-CN" sz="1200" dirty="0"/>
              <a:t>RPO=0</a:t>
            </a:r>
            <a:r>
              <a:rPr kumimoji="1" lang="zh-CN" altLang="en-US" sz="1200" dirty="0"/>
              <a:t>的，因为一旦日志同步不成功，同时主数据库发生灾难导致数据受损，就无法恢复数据了。</a:t>
            </a:r>
            <a:endParaRPr kumimoji="1" lang="en-US" altLang="zh-CN" sz="1200" dirty="0"/>
          </a:p>
          <a:p>
            <a:endParaRPr kumimoji="1" lang="en-US" altLang="zh-CN" sz="1200" dirty="0"/>
          </a:p>
          <a:p>
            <a:r>
              <a:rPr kumimoji="1" lang="zh-CN" altLang="en-US" sz="1200" dirty="0"/>
              <a:t>有没有一种折中方案？有的，所以传统数据库一般会启动“最大可用模式”，正常情况下为“最大保护模式”，确保</a:t>
            </a:r>
            <a:r>
              <a:rPr kumimoji="1" lang="en-US" altLang="zh-CN" sz="1200" dirty="0"/>
              <a:t>RPO=0</a:t>
            </a:r>
            <a:r>
              <a:rPr kumimoji="1" lang="zh-CN" altLang="en-US" sz="1200" dirty="0"/>
              <a:t>。</a:t>
            </a:r>
            <a:endParaRPr kumimoji="1" lang="en-US" altLang="zh-CN" sz="1200" dirty="0"/>
          </a:p>
          <a:p>
            <a:endParaRPr kumimoji="1" lang="en-US" altLang="zh-CN" sz="1200" dirty="0"/>
          </a:p>
          <a:p>
            <a:r>
              <a:rPr kumimoji="1" lang="zh-CN" altLang="en-US" sz="1200" dirty="0"/>
              <a:t>一旦备机故障或者网络抖动导致</a:t>
            </a:r>
            <a:r>
              <a:rPr kumimoji="1" lang="en-US" altLang="zh-CN" sz="1200" dirty="0"/>
              <a:t>Redo-Log</a:t>
            </a:r>
            <a:r>
              <a:rPr kumimoji="1" lang="zh-CN" altLang="en-US" sz="1200" dirty="0"/>
              <a:t>日志同步不成功，主数据库会自动切换到“最大性能模式”，保证业务不中断，但此时</a:t>
            </a:r>
            <a:r>
              <a:rPr kumimoji="1" lang="en-US" altLang="zh-CN" sz="1200" dirty="0"/>
              <a:t>RPO</a:t>
            </a:r>
            <a:r>
              <a:rPr kumimoji="1" lang="zh-CN" altLang="en-US" sz="1200" dirty="0"/>
              <a:t>肯定大于</a:t>
            </a:r>
            <a:r>
              <a:rPr kumimoji="1" lang="en-US" altLang="zh-CN" sz="1200" dirty="0"/>
              <a:t>0</a:t>
            </a:r>
            <a:r>
              <a:rPr kumimoji="1" lang="zh-CN" altLang="en-US" sz="1200" dirty="0"/>
              <a:t>了。如果</a:t>
            </a:r>
            <a:r>
              <a:rPr kumimoji="1" lang="en-US" altLang="zh-CN" sz="1200" dirty="0"/>
              <a:t>OB</a:t>
            </a:r>
            <a:r>
              <a:rPr kumimoji="1" lang="zh-CN" altLang="en-US" sz="1200" dirty="0"/>
              <a:t>的备副本故障呢，</a:t>
            </a:r>
            <a:r>
              <a:rPr kumimoji="1" lang="en-US" altLang="zh-CN" sz="1200" dirty="0" err="1"/>
              <a:t>OceanBase</a:t>
            </a:r>
            <a:r>
              <a:rPr kumimoji="1" lang="zh-CN" altLang="en-US" sz="1200" dirty="0"/>
              <a:t>任何备副本的故障后，主副本还有一个备副本可以同步，而不用管那个故障的备副本。由于数据依然有</a:t>
            </a:r>
            <a:r>
              <a:rPr kumimoji="1" lang="en-US" altLang="zh-CN" sz="1200" dirty="0"/>
              <a:t>2</a:t>
            </a:r>
            <a:r>
              <a:rPr kumimoji="1" lang="zh-CN" altLang="en-US" sz="1200" dirty="0"/>
              <a:t>份在同步，依然可以保证</a:t>
            </a:r>
            <a:r>
              <a:rPr kumimoji="1" lang="en-US" altLang="zh-CN" sz="1200" dirty="0"/>
              <a:t>RPO=0</a:t>
            </a:r>
            <a:r>
              <a:rPr kumimoji="1" lang="zh-CN" altLang="en-US" sz="1200" dirty="0"/>
              <a:t>。</a:t>
            </a:r>
            <a:endParaRPr kumimoji="1" lang="en-US" altLang="zh-CN" sz="1200" dirty="0"/>
          </a:p>
          <a:p>
            <a:endParaRPr kumimoji="1" lang="en-US" altLang="zh-CN" sz="1200" dirty="0"/>
          </a:p>
          <a:p>
            <a:r>
              <a:rPr kumimoji="1" lang="zh-CN" altLang="en-US" sz="1200" dirty="0"/>
              <a:t>我们再来对比下主故障的情况。</a:t>
            </a:r>
            <a:endParaRPr kumimoji="1" lang="en-US" altLang="zh-CN" sz="1200" dirty="0"/>
          </a:p>
          <a:p>
            <a:r>
              <a:rPr kumimoji="1" lang="zh-CN" altLang="en-US" sz="1200" dirty="0"/>
              <a:t>对于传统数据来说，如果主故障，会发生什么呢？无论传统数据库启用哪一种模式，主机故障后，备机都无法自动切换为主，必须需要人工干预。为什么不能自动切换呢？因为传统数据库只有主备两个，如果只是网络故障，主数据库自身并没有故障，备数据库发现联系不到主数据库后自动转正的话，可能会出现“脑裂”情况，业务会写到两个数据库里面，后期要恢复数据一般需要人工更正，这是企业最不希望看到的结果。因此需要人工干预来判定，但人工干预的话，必定要耗费大量的时间，一般需要</a:t>
            </a:r>
            <a:r>
              <a:rPr kumimoji="1" lang="en-US" altLang="zh-CN" sz="1200" dirty="0"/>
              <a:t>30</a:t>
            </a:r>
            <a:r>
              <a:rPr kumimoji="1" lang="zh-CN" altLang="en-US" sz="1200" dirty="0"/>
              <a:t>分钟以上，所以传统数据库的</a:t>
            </a:r>
            <a:r>
              <a:rPr kumimoji="1" lang="en-US" altLang="zh-CN" sz="1200" dirty="0"/>
              <a:t>RTO</a:t>
            </a:r>
            <a:r>
              <a:rPr kumimoji="1" lang="zh-CN" altLang="en-US" sz="1200" dirty="0"/>
              <a:t>一般需要大于</a:t>
            </a:r>
            <a:r>
              <a:rPr kumimoji="1" lang="en-US" altLang="zh-CN" sz="1200" dirty="0"/>
              <a:t>30</a:t>
            </a:r>
            <a:r>
              <a:rPr kumimoji="1" lang="zh-CN" altLang="en-US" sz="1200" dirty="0"/>
              <a:t>分钟。我们再来看下</a:t>
            </a:r>
            <a:r>
              <a:rPr kumimoji="1" lang="en-US" altLang="zh-CN" sz="1200" dirty="0" err="1"/>
              <a:t>OceanBase</a:t>
            </a:r>
            <a:r>
              <a:rPr kumimoji="1" lang="zh-CN" altLang="en-US" sz="1200" dirty="0"/>
              <a:t>是怎么做的，</a:t>
            </a:r>
            <a:r>
              <a:rPr kumimoji="1" lang="en-US" altLang="zh-CN" sz="1200" dirty="0" err="1"/>
              <a:t>OceanBase</a:t>
            </a:r>
            <a:r>
              <a:rPr kumimoji="1" lang="zh-CN" altLang="en-US" sz="1200" dirty="0"/>
              <a:t>的主副本故障，剩余两个从副本会自动选出新的主来承接业务，这个过程是自动的，不需要人工干预，一般过程小于</a:t>
            </a:r>
            <a:r>
              <a:rPr kumimoji="1" lang="en-US" altLang="zh-CN" sz="1200" dirty="0"/>
              <a:t>30</a:t>
            </a:r>
            <a:r>
              <a:rPr kumimoji="1" lang="zh-CN" altLang="en-US" sz="1200" dirty="0"/>
              <a:t>秒，所以</a:t>
            </a:r>
            <a:r>
              <a:rPr kumimoji="1" lang="en-US" altLang="zh-CN" sz="1200" dirty="0" err="1"/>
              <a:t>OceanBase</a:t>
            </a:r>
            <a:r>
              <a:rPr kumimoji="1" lang="zh-CN" altLang="en-US" sz="1200" dirty="0"/>
              <a:t>可以实现</a:t>
            </a:r>
            <a:r>
              <a:rPr kumimoji="1" lang="en-US" altLang="zh-CN" sz="1200" dirty="0"/>
              <a:t>RTO&lt;30</a:t>
            </a:r>
            <a:r>
              <a:rPr kumimoji="1" lang="zh-CN" altLang="en-US" sz="1200" dirty="0"/>
              <a:t>秒，且会降低运维难度。</a:t>
            </a:r>
            <a:endParaRPr kumimoji="1" lang="en-US" altLang="zh-CN" sz="1200" dirty="0"/>
          </a:p>
          <a:p>
            <a:endParaRPr kumimoji="1" lang="en-US" altLang="zh-CN" sz="1200" dirty="0"/>
          </a:p>
          <a:p>
            <a:r>
              <a:rPr kumimoji="1" lang="en-US" altLang="zh-CN" sz="1200" dirty="0" err="1"/>
              <a:t>OceanBase</a:t>
            </a:r>
            <a:r>
              <a:rPr kumimoji="1" lang="zh-CN" altLang="en-US" sz="1200" dirty="0"/>
              <a:t>会不会脑裂呢？我们上一页讲了，不会的，主副本找不到两个从副本，它会自动卸任的，不会出现两个主的情况。</a:t>
            </a:r>
            <a:endParaRPr kumimoji="1" lang="en-US" altLang="zh-CN" sz="1200"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41</a:t>
            </a:fld>
            <a:endParaRPr kumimoji="1" lang="zh-CN" altLang="en-US"/>
          </a:p>
        </p:txBody>
      </p:sp>
    </p:spTree>
    <p:extLst>
      <p:ext uri="{BB962C8B-B14F-4D97-AF65-F5344CB8AC3E}">
        <p14:creationId xmlns:p14="http://schemas.microsoft.com/office/powerpoint/2010/main" val="1101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同城机房延时很低，</a:t>
            </a:r>
            <a:r>
              <a:rPr lang="en-US" altLang="zh-CN" dirty="0"/>
              <a:t>1ms</a:t>
            </a:r>
            <a:r>
              <a:rPr lang="zh-CN" altLang="en-US" dirty="0"/>
              <a:t>左右</a:t>
            </a:r>
            <a:endParaRPr lang="en-US" altLang="zh-CN" dirty="0"/>
          </a:p>
          <a:p>
            <a:r>
              <a:rPr lang="zh-CN" altLang="en-US" dirty="0"/>
              <a:t>如果一个机房事故，会有两个机房进行交互</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机房级容灾能力，当发生城市级故障的时候系统是不可以服务的</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42</a:t>
            </a:fld>
            <a:endParaRPr kumimoji="1" lang="zh-CN" altLang="en-US"/>
          </a:p>
        </p:txBody>
      </p:sp>
    </p:spTree>
    <p:extLst>
      <p:ext uri="{BB962C8B-B14F-4D97-AF65-F5344CB8AC3E}">
        <p14:creationId xmlns:p14="http://schemas.microsoft.com/office/powerpoint/2010/main" val="247416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稍微总结下，</a:t>
            </a:r>
            <a:r>
              <a:rPr kumimoji="1" lang="en-US" altLang="zh-CN" sz="1200" dirty="0" err="1"/>
              <a:t>OceanBase</a:t>
            </a:r>
            <a:r>
              <a:rPr kumimoji="1" lang="zh-CN" altLang="en-US" sz="1200" dirty="0"/>
              <a:t>能够提供更高的可用性，主要是工业性实现了</a:t>
            </a:r>
            <a:r>
              <a:rPr kumimoji="1" lang="en-US" altLang="zh-CN" sz="1200" dirty="0" err="1"/>
              <a:t>Paxos</a:t>
            </a:r>
            <a:r>
              <a:rPr kumimoji="1" lang="zh-CN" altLang="en-US" sz="1200" dirty="0"/>
              <a:t>协议。</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首先，</a:t>
            </a:r>
            <a:r>
              <a:rPr kumimoji="1" lang="en-US" altLang="zh-CN" sz="1200" dirty="0" err="1"/>
              <a:t>OceanBase</a:t>
            </a:r>
            <a:r>
              <a:rPr kumimoji="1" lang="zh-CN" altLang="en-US" sz="1200" dirty="0"/>
              <a:t>是多副本的，传统数据库只有主备</a:t>
            </a:r>
            <a:r>
              <a:rPr kumimoji="1" lang="en-US" altLang="zh-CN" sz="1200" dirty="0"/>
              <a:t>2</a:t>
            </a:r>
            <a:r>
              <a:rPr kumimoji="1" lang="zh-CN" altLang="en-US" sz="1200" dirty="0"/>
              <a:t>个副本。这样的好处就是，</a:t>
            </a:r>
            <a:r>
              <a:rPr kumimoji="1" lang="en-US" altLang="zh-CN" sz="1200" dirty="0" err="1"/>
              <a:t>OceanBase</a:t>
            </a:r>
            <a:r>
              <a:rPr kumimoji="1" lang="zh-CN" altLang="en-US" sz="1200" dirty="0"/>
              <a:t>要确保</a:t>
            </a:r>
            <a:r>
              <a:rPr kumimoji="1" lang="en-US" altLang="zh-CN" sz="1200" dirty="0"/>
              <a:t>RPO=0</a:t>
            </a:r>
            <a:r>
              <a:rPr kumimoji="1" lang="zh-CN" altLang="en-US" sz="1200" dirty="0"/>
              <a:t>，不需要等所有副本完成</a:t>
            </a:r>
            <a:r>
              <a:rPr kumimoji="1" lang="en-US" altLang="zh-CN" sz="1200" dirty="0"/>
              <a:t>Redo-Log</a:t>
            </a:r>
            <a:r>
              <a:rPr kumimoji="1" lang="zh-CN" altLang="en-US" sz="1200" dirty="0"/>
              <a:t>落盘，只要满足多数派强一致就行，可以容忍少数派故障后的短期的不一致（故障恢复后可以继续强一致）。而传统数据库要确保</a:t>
            </a:r>
            <a:r>
              <a:rPr kumimoji="1" lang="en-US" altLang="zh-CN" sz="1200" dirty="0"/>
              <a:t>RPO=0</a:t>
            </a:r>
            <a:r>
              <a:rPr kumimoji="1" lang="zh-CN" altLang="en-US" sz="1200" dirty="0"/>
              <a:t>，就必须等待备数据库完成</a:t>
            </a:r>
            <a:r>
              <a:rPr kumimoji="1" lang="en-US" altLang="zh-CN" sz="1200" dirty="0"/>
              <a:t>Redo-Log</a:t>
            </a:r>
            <a:r>
              <a:rPr kumimoji="1" lang="zh-CN" altLang="en-US" sz="1200" dirty="0"/>
              <a:t>落盘，容易造成业务不可用。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其次，</a:t>
            </a:r>
            <a:r>
              <a:rPr kumimoji="1" lang="en-US" altLang="zh-CN" sz="1200" dirty="0" err="1"/>
              <a:t>OceanBase</a:t>
            </a:r>
            <a:r>
              <a:rPr kumimoji="1" lang="zh-CN" altLang="en-US" sz="1200" dirty="0"/>
              <a:t>可以实现故障时，主备自动切换，无需人工干预，除了可以缩短</a:t>
            </a:r>
            <a:r>
              <a:rPr kumimoji="1" lang="en-US" altLang="zh-CN" sz="1200" dirty="0"/>
              <a:t>RTO</a:t>
            </a:r>
            <a:r>
              <a:rPr kumimoji="1" lang="zh-CN" altLang="en-US" sz="1200" dirty="0"/>
              <a:t>时间外，还可以减轻运维压力。而传统数据库的主备切换，必须需要人工干预，费时又费力。</a:t>
            </a:r>
            <a:endParaRPr kumimoji="1" lang="en-US" altLang="zh-CN" sz="1200"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46</a:t>
            </a:fld>
            <a:endParaRPr kumimoji="1" lang="zh-CN" altLang="en-US"/>
          </a:p>
        </p:txBody>
      </p:sp>
    </p:spTree>
    <p:extLst>
      <p:ext uri="{BB962C8B-B14F-4D97-AF65-F5344CB8AC3E}">
        <p14:creationId xmlns:p14="http://schemas.microsoft.com/office/powerpoint/2010/main" val="3487459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Zookeeper </a:t>
            </a:r>
            <a:r>
              <a:rPr lang="zh-CN" altLang="en-US" dirty="0"/>
              <a:t>使用了 </a:t>
            </a:r>
            <a:r>
              <a:rPr lang="en-US" altLang="zh-CN" dirty="0"/>
              <a:t>Fast </a:t>
            </a:r>
            <a:r>
              <a:rPr lang="en-US" altLang="zh-CN" dirty="0" err="1"/>
              <a:t>paxos</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47</a:t>
            </a:fld>
            <a:endParaRPr lang="fi-FI" altLang="zh-CN"/>
          </a:p>
        </p:txBody>
      </p:sp>
    </p:spTree>
    <p:extLst>
      <p:ext uri="{BB962C8B-B14F-4D97-AF65-F5344CB8AC3E}">
        <p14:creationId xmlns:p14="http://schemas.microsoft.com/office/powerpoint/2010/main" val="2226779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具体流程请参阅教材</a:t>
            </a:r>
            <a:endParaRPr lang="en-US" altLang="zh-CN" dirty="0"/>
          </a:p>
          <a:p>
            <a:r>
              <a:rPr lang="en-US" altLang="zh-CN" dirty="0"/>
              <a:t>Fast </a:t>
            </a:r>
            <a:r>
              <a:rPr lang="en-US" altLang="zh-CN" dirty="0" err="1"/>
              <a:t>fasox</a:t>
            </a:r>
            <a:r>
              <a:rPr lang="zh-CN" altLang="en-US" dirty="0"/>
              <a:t>流程可以根据情况补充，或作为调研作业</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50</a:t>
            </a:fld>
            <a:endParaRPr lang="fi-FI" altLang="zh-CN"/>
          </a:p>
        </p:txBody>
      </p:sp>
    </p:spTree>
    <p:extLst>
      <p:ext uri="{BB962C8B-B14F-4D97-AF65-F5344CB8AC3E}">
        <p14:creationId xmlns:p14="http://schemas.microsoft.com/office/powerpoint/2010/main" val="3665403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业务的流量往往不是固定不变的，比如促销期间，业务流量很高，需要对数据库进行扩容，促销过后，业务流量降低，需要对数据库缩容。支付宝在每年双十一期间，均需要购买阿里云</a:t>
            </a:r>
            <a:r>
              <a:rPr kumimoji="1" lang="en-US" altLang="zh-CN" sz="1200" dirty="0"/>
              <a:t>ECS</a:t>
            </a:r>
            <a:r>
              <a:rPr kumimoji="1" lang="zh-CN" altLang="en-US" sz="1200" dirty="0"/>
              <a:t>服务器，把它们加入集群，共同应对流量洪峰，洪峰过后再进行缩容，恢复到扩容前的状态。</a:t>
            </a:r>
            <a:endParaRPr kumimoji="1" lang="en-US" altLang="zh-CN" sz="1200" dirty="0"/>
          </a:p>
          <a:p>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传统数据库的扩容和缩容非常复杂，</a:t>
            </a:r>
            <a:r>
              <a:rPr lang="zh-CN" altLang="en-US" sz="1200" dirty="0">
                <a:latin typeface="Alibaba PuHuiTi" pitchFamily="18" charset="-122"/>
                <a:ea typeface="Alibaba PuHuiTi" pitchFamily="18" charset="-122"/>
                <a:cs typeface="Alibaba PuHuiTi" pitchFamily="18" charset="-122"/>
              </a:rPr>
              <a:t>要改规则，要改分布，要导出数据，创建新表后再导入。不仅业务要短暂停止，也需要投入大量人力进行运维。</a:t>
            </a:r>
            <a:endParaRPr lang="en-US" altLang="zh-CN" sz="1200" dirty="0">
              <a:latin typeface="Alibaba PuHuiTi" pitchFamily="18" charset="-122"/>
              <a:ea typeface="Alibaba PuHuiTi" pitchFamily="18" charset="-122"/>
              <a:cs typeface="Alibaba PuHuiTi" pitchFamily="18"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52</a:t>
            </a:fld>
            <a:endParaRPr kumimoji="1" lang="zh-CN" altLang="en-US"/>
          </a:p>
        </p:txBody>
      </p:sp>
    </p:spTree>
    <p:extLst>
      <p:ext uri="{BB962C8B-B14F-4D97-AF65-F5344CB8AC3E}">
        <p14:creationId xmlns:p14="http://schemas.microsoft.com/office/powerpoint/2010/main" val="2259629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err="1"/>
              <a:t>OceanBase</a:t>
            </a:r>
            <a:r>
              <a:rPr kumimoji="1" lang="zh-CN" altLang="en-US" sz="1200" dirty="0"/>
              <a:t>的扩容和缩容是可以自动化完成的，以上图为例，我们讲解下扩容和缩容的过程：</a:t>
            </a:r>
            <a:endParaRPr kumimoji="1" lang="en-US" altLang="zh-CN" sz="1200" dirty="0"/>
          </a:p>
          <a:p>
            <a:endParaRPr kumimoji="1" lang="en-US" altLang="zh-CN" sz="1200" dirty="0"/>
          </a:p>
          <a:p>
            <a:r>
              <a:rPr kumimoji="1" lang="zh-CN" altLang="en-US" sz="1200" dirty="0"/>
              <a:t>扩容前是</a:t>
            </a:r>
            <a:r>
              <a:rPr kumimoji="1" lang="en-US" altLang="zh-CN" sz="1200" dirty="0"/>
              <a:t>3</a:t>
            </a:r>
            <a:r>
              <a:rPr kumimoji="1" lang="zh-CN" altLang="en-US" sz="1200" dirty="0"/>
              <a:t>个</a:t>
            </a:r>
            <a:r>
              <a:rPr kumimoji="1" lang="en-US" altLang="zh-CN" sz="1200" dirty="0"/>
              <a:t>Zone</a:t>
            </a:r>
            <a:r>
              <a:rPr kumimoji="1" lang="zh-CN" altLang="en-US" sz="1200" dirty="0"/>
              <a:t>，每个</a:t>
            </a:r>
            <a:r>
              <a:rPr kumimoji="1" lang="en-US" altLang="zh-CN" sz="1200" dirty="0"/>
              <a:t>zone</a:t>
            </a:r>
            <a:r>
              <a:rPr kumimoji="1" lang="zh-CN" altLang="en-US" sz="1200" dirty="0"/>
              <a:t>都有</a:t>
            </a:r>
            <a:r>
              <a:rPr kumimoji="1" lang="en-US" altLang="zh-CN" sz="1200" dirty="0"/>
              <a:t>1</a:t>
            </a:r>
            <a:r>
              <a:rPr kumimoji="1" lang="zh-CN" altLang="en-US" sz="1200" dirty="0"/>
              <a:t>台服务器，每个</a:t>
            </a:r>
            <a:r>
              <a:rPr kumimoji="1" lang="en-US" altLang="zh-CN" sz="1200" dirty="0"/>
              <a:t>zone</a:t>
            </a:r>
            <a:r>
              <a:rPr kumimoji="1" lang="zh-CN" altLang="en-US" sz="1200" dirty="0"/>
              <a:t>都有</a:t>
            </a:r>
            <a:r>
              <a:rPr kumimoji="1" lang="en-US" altLang="zh-CN" sz="1200" dirty="0"/>
              <a:t>8</a:t>
            </a:r>
            <a:r>
              <a:rPr kumimoji="1" lang="zh-CN" altLang="en-US" sz="1200" dirty="0"/>
              <a:t>个分区，是</a:t>
            </a:r>
            <a:r>
              <a:rPr kumimoji="1" lang="en-US" altLang="zh-CN" sz="1200" dirty="0"/>
              <a:t>1-1-1</a:t>
            </a:r>
            <a:r>
              <a:rPr kumimoji="1" lang="zh-CN" altLang="en-US" sz="1200" dirty="0"/>
              <a:t>的组网，每个</a:t>
            </a:r>
            <a:r>
              <a:rPr kumimoji="1" lang="en-US" altLang="zh-CN" sz="1200" dirty="0"/>
              <a:t>zone</a:t>
            </a:r>
            <a:r>
              <a:rPr kumimoji="1" lang="zh-CN" altLang="en-US" sz="1200" dirty="0"/>
              <a:t>内的</a:t>
            </a:r>
            <a:r>
              <a:rPr kumimoji="1" lang="en-US" altLang="zh-CN" sz="1200" dirty="0"/>
              <a:t>1</a:t>
            </a:r>
            <a:r>
              <a:rPr kumimoji="1" lang="zh-CN" altLang="en-US" sz="1200" dirty="0"/>
              <a:t>台服务器都有主副本和从副本。促销前，经过评估，如果要满足促销的洪峰流量，需要扩展到</a:t>
            </a:r>
            <a:r>
              <a:rPr kumimoji="1" lang="en-US" altLang="zh-CN" sz="1200" dirty="0"/>
              <a:t>2-2-2</a:t>
            </a:r>
            <a:r>
              <a:rPr kumimoji="1" lang="zh-CN" altLang="en-US" sz="1200" dirty="0"/>
              <a:t>组网，即每个</a:t>
            </a:r>
            <a:r>
              <a:rPr kumimoji="1" lang="en-US" altLang="zh-CN" sz="1200" dirty="0"/>
              <a:t>Zone</a:t>
            </a:r>
            <a:r>
              <a:rPr kumimoji="1" lang="zh-CN" altLang="en-US" sz="1200" dirty="0"/>
              <a:t>由</a:t>
            </a:r>
            <a:r>
              <a:rPr kumimoji="1" lang="en-US" altLang="zh-CN" sz="1200" dirty="0"/>
              <a:t>1</a:t>
            </a:r>
            <a:r>
              <a:rPr kumimoji="1" lang="zh-CN" altLang="en-US" sz="1200" dirty="0"/>
              <a:t>台服务器扩容到</a:t>
            </a:r>
            <a:r>
              <a:rPr kumimoji="1" lang="en-US" altLang="zh-CN" sz="1200" dirty="0"/>
              <a:t>2</a:t>
            </a:r>
            <a:r>
              <a:rPr kumimoji="1" lang="zh-CN" altLang="en-US" sz="1200" dirty="0"/>
              <a:t>台服务器。</a:t>
            </a:r>
            <a:endParaRPr kumimoji="1" lang="en-US" altLang="zh-CN" sz="1200" dirty="0"/>
          </a:p>
          <a:p>
            <a:endParaRPr kumimoji="1" lang="en-US" altLang="zh-CN" sz="1200" dirty="0"/>
          </a:p>
          <a:p>
            <a:r>
              <a:rPr kumimoji="1" lang="zh-CN" altLang="en-US" sz="1200" dirty="0"/>
              <a:t>扩容时，首选购买阿里云</a:t>
            </a:r>
            <a:r>
              <a:rPr kumimoji="1" lang="en-US" altLang="zh-CN" sz="1200" dirty="0"/>
              <a:t>ECS</a:t>
            </a:r>
            <a:r>
              <a:rPr kumimoji="1" lang="zh-CN" altLang="en-US" sz="1200" dirty="0"/>
              <a:t>服务器，然后把服务器加入到集群里，告诉</a:t>
            </a:r>
            <a:r>
              <a:rPr kumimoji="1" lang="en-US" altLang="zh-CN" sz="1200" dirty="0" err="1"/>
              <a:t>OceanBase</a:t>
            </a:r>
            <a:r>
              <a:rPr kumimoji="1" lang="zh-CN" altLang="en-US" sz="1200" dirty="0"/>
              <a:t>现在每个</a:t>
            </a:r>
            <a:r>
              <a:rPr kumimoji="1" lang="en-US" altLang="zh-CN" sz="1200" dirty="0"/>
              <a:t>zone</a:t>
            </a:r>
            <a:r>
              <a:rPr kumimoji="1" lang="zh-CN" altLang="en-US" sz="1200" dirty="0"/>
              <a:t>可用服务器多了一个。</a:t>
            </a:r>
            <a:r>
              <a:rPr kumimoji="1" lang="en-US" altLang="zh-CN" sz="1200" dirty="0" err="1"/>
              <a:t>OceanBase</a:t>
            </a:r>
            <a:r>
              <a:rPr kumimoji="1" lang="zh-CN" altLang="en-US" sz="1200" dirty="0"/>
              <a:t>会选一些副本，动态的复制到新服务器，比如</a:t>
            </a:r>
            <a:r>
              <a:rPr kumimoji="1" lang="en-US" altLang="zh-CN" sz="1200" dirty="0"/>
              <a:t>Zone1</a:t>
            </a:r>
            <a:r>
              <a:rPr kumimoji="1" lang="zh-CN" altLang="en-US" sz="1200" dirty="0"/>
              <a:t>内旧服务器有</a:t>
            </a:r>
            <a:r>
              <a:rPr kumimoji="1" lang="en-US" altLang="zh-CN" sz="1200" dirty="0"/>
              <a:t>8</a:t>
            </a:r>
            <a:r>
              <a:rPr kumimoji="1" lang="zh-CN" altLang="en-US" sz="1200" dirty="0"/>
              <a:t>个副本，</a:t>
            </a:r>
            <a:r>
              <a:rPr kumimoji="1" lang="en-US" altLang="zh-CN" sz="1200" dirty="0" err="1"/>
              <a:t>OceanBase</a:t>
            </a:r>
            <a:r>
              <a:rPr kumimoji="1" lang="zh-CN" altLang="en-US" sz="1200" dirty="0"/>
              <a:t>把</a:t>
            </a:r>
            <a:r>
              <a:rPr kumimoji="1" lang="en-US" altLang="zh-CN" sz="1200" dirty="0"/>
              <a:t>P1,P4,P5,P6</a:t>
            </a:r>
            <a:r>
              <a:rPr kumimoji="1" lang="zh-CN" altLang="en-US" sz="1200" dirty="0"/>
              <a:t>从旧服务器迁移到新服务器中，其中</a:t>
            </a:r>
            <a:r>
              <a:rPr kumimoji="1" lang="en-US" altLang="zh-CN" sz="1200" dirty="0"/>
              <a:t>P1</a:t>
            </a:r>
            <a:r>
              <a:rPr kumimoji="1" lang="zh-CN" altLang="en-US" sz="1200" dirty="0"/>
              <a:t>是主副本，将承接业务，旧服务器剩余</a:t>
            </a:r>
            <a:r>
              <a:rPr kumimoji="1" lang="en-US" altLang="zh-CN" sz="1200" dirty="0"/>
              <a:t>4</a:t>
            </a:r>
            <a:r>
              <a:rPr kumimoji="1" lang="zh-CN" altLang="en-US" sz="1200" dirty="0"/>
              <a:t>个副本（</a:t>
            </a:r>
            <a:r>
              <a:rPr kumimoji="1" lang="en-US" altLang="zh-CN" sz="1200" dirty="0"/>
              <a:t>P2,P3,P7,P8)</a:t>
            </a:r>
            <a:r>
              <a:rPr kumimoji="1" lang="zh-CN" altLang="en-US" sz="1200" dirty="0"/>
              <a:t>，其中</a:t>
            </a:r>
            <a:r>
              <a:rPr kumimoji="1" lang="en-US" altLang="zh-CN" sz="1200" dirty="0"/>
              <a:t>P2</a:t>
            </a:r>
            <a:r>
              <a:rPr kumimoji="1" lang="zh-CN" altLang="en-US" sz="1200" dirty="0"/>
              <a:t>和</a:t>
            </a:r>
            <a:r>
              <a:rPr kumimoji="1" lang="en-US" altLang="zh-CN" sz="1200" dirty="0"/>
              <a:t>P3</a:t>
            </a:r>
            <a:r>
              <a:rPr kumimoji="1" lang="zh-CN" altLang="en-US" sz="1200" dirty="0"/>
              <a:t>是主副本。所以，扩容过程中，</a:t>
            </a:r>
            <a:r>
              <a:rPr kumimoji="1" lang="en-US" altLang="zh-CN" sz="1200" dirty="0" err="1"/>
              <a:t>OceanBase</a:t>
            </a:r>
            <a:r>
              <a:rPr kumimoji="1" lang="zh-CN" altLang="en-US" sz="1200" dirty="0"/>
              <a:t>除了保持各个服务器副本数量相对一致（比如扩容后每个服务器都是</a:t>
            </a:r>
            <a:r>
              <a:rPr kumimoji="1" lang="en-US" altLang="zh-CN" sz="1200" dirty="0"/>
              <a:t>4</a:t>
            </a:r>
            <a:r>
              <a:rPr kumimoji="1" lang="zh-CN" altLang="en-US" sz="1200" dirty="0"/>
              <a:t>个副本），也会将主副本打散到各个服务器中（比如扩容后每个服务器都有若干主副本），从而将流量分发到各个服务器中，共用应对洪峰流量。新服务器的副本首先会追平数据库，一旦数据追平后，旧服务器的主副本和从副本将停止服务，由新服务器的对应分区接管服务，删除旧服务器的旧分区，这个过程是自动完成的，对业务是无影响的。</a:t>
            </a:r>
            <a:endParaRPr kumimoji="1" lang="en-US" altLang="zh-CN" sz="1200" dirty="0"/>
          </a:p>
          <a:p>
            <a:endParaRPr kumimoji="1" lang="en-US" altLang="zh-CN" sz="1200" dirty="0"/>
          </a:p>
          <a:p>
            <a:r>
              <a:rPr kumimoji="1" lang="zh-CN" altLang="en-US" sz="1200" dirty="0"/>
              <a:t>洪峰流量过后，再做反向动作，告诉</a:t>
            </a:r>
            <a:r>
              <a:rPr kumimoji="1" lang="en-US" altLang="zh-CN" sz="1200" dirty="0" err="1"/>
              <a:t>OceanBase</a:t>
            </a:r>
            <a:r>
              <a:rPr kumimoji="1" lang="zh-CN" altLang="en-US" sz="1200" dirty="0"/>
              <a:t>新增加的服务器不用了，</a:t>
            </a:r>
            <a:r>
              <a:rPr kumimoji="1" lang="en-US" altLang="zh-CN" sz="1200" dirty="0" err="1"/>
              <a:t>OceanBase</a:t>
            </a:r>
            <a:r>
              <a:rPr kumimoji="1" lang="zh-CN" altLang="en-US" sz="1200" dirty="0"/>
              <a:t>会自动将新服务器的副本迁回到旧服务器中，数据追平后，新服务器的副本将停止服务，继续由旧服务器独自承担所有流量。最后把新服务器移除集群，释放阿里云资源。</a:t>
            </a:r>
            <a:endParaRPr kumimoji="1" lang="en-US" altLang="zh-CN" sz="1200" dirty="0"/>
          </a:p>
          <a:p>
            <a:endParaRPr kumimoji="1" lang="en-US" altLang="zh-CN" sz="1200" dirty="0"/>
          </a:p>
          <a:p>
            <a:r>
              <a:rPr kumimoji="1" lang="zh-CN" altLang="en-US" sz="1200" dirty="0"/>
              <a:t>因此，使用</a:t>
            </a:r>
            <a:r>
              <a:rPr kumimoji="1" lang="en-US" altLang="zh-CN" sz="1200" dirty="0" err="1"/>
              <a:t>OceanBase</a:t>
            </a:r>
            <a:r>
              <a:rPr kumimoji="1" lang="zh-CN" altLang="en-US" sz="1200" dirty="0"/>
              <a:t>，整个扩容和缩容时全自动的，无需人工参与；是线性的，可以灵活的增加和减少，这是原生分布式数据库的优势。</a:t>
            </a:r>
            <a:endParaRPr kumimoji="1" lang="en-US" altLang="zh-CN" sz="1200"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53</a:t>
            </a:fld>
            <a:endParaRPr kumimoji="1" lang="zh-CN" altLang="en-US"/>
          </a:p>
        </p:txBody>
      </p:sp>
    </p:spTree>
    <p:extLst>
      <p:ext uri="{BB962C8B-B14F-4D97-AF65-F5344CB8AC3E}">
        <p14:creationId xmlns:p14="http://schemas.microsoft.com/office/powerpoint/2010/main" val="1929145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首先介绍下</a:t>
            </a:r>
            <a:r>
              <a:rPr lang="en-US" altLang="zh-CN" sz="1200" dirty="0">
                <a:latin typeface="Alibaba PuHuiTi" pitchFamily="18" charset="-122"/>
                <a:ea typeface="Alibaba PuHuiTi" pitchFamily="18" charset="-122"/>
                <a:cs typeface="Alibaba PuHuiTi" pitchFamily="18" charset="-122"/>
              </a:rPr>
              <a:t>ACID</a:t>
            </a:r>
            <a:r>
              <a:rPr lang="zh-CN" altLang="en-US" sz="1200" dirty="0">
                <a:latin typeface="Alibaba PuHuiTi" pitchFamily="18" charset="-122"/>
                <a:ea typeface="Alibaba PuHuiTi" pitchFamily="18" charset="-122"/>
                <a:cs typeface="Alibaba PuHuiTi" pitchFamily="18" charset="-122"/>
              </a:rPr>
              <a:t>。事务指逻辑上的一组操作，这些操作要么全部成功，要么全部不成功。典型场景就是转账，</a:t>
            </a:r>
            <a:r>
              <a:rPr lang="en-US" altLang="zh-CN" sz="1200" dirty="0">
                <a:latin typeface="Alibaba PuHuiTi" pitchFamily="18" charset="-122"/>
                <a:ea typeface="Alibaba PuHuiTi" pitchFamily="18" charset="-122"/>
                <a:cs typeface="Alibaba PuHuiTi" pitchFamily="18" charset="-122"/>
              </a:rPr>
              <a:t>A</a:t>
            </a:r>
            <a:r>
              <a:rPr lang="zh-CN" altLang="en-US" sz="1200" dirty="0">
                <a:latin typeface="Alibaba PuHuiTi" pitchFamily="18" charset="-122"/>
                <a:ea typeface="Alibaba PuHuiTi" pitchFamily="18" charset="-122"/>
                <a:cs typeface="Alibaba PuHuiTi" pitchFamily="18" charset="-122"/>
              </a:rPr>
              <a:t>账户的扣减，与</a:t>
            </a:r>
            <a:r>
              <a:rPr lang="en-US" altLang="zh-CN" sz="1200" dirty="0">
                <a:latin typeface="Alibaba PuHuiTi" pitchFamily="18" charset="-122"/>
                <a:ea typeface="Alibaba PuHuiTi" pitchFamily="18" charset="-122"/>
                <a:cs typeface="Alibaba PuHuiTi" pitchFamily="18" charset="-122"/>
              </a:rPr>
              <a:t>B</a:t>
            </a:r>
            <a:r>
              <a:rPr lang="zh-CN" altLang="en-US" sz="1200" dirty="0">
                <a:latin typeface="Alibaba PuHuiTi" pitchFamily="18" charset="-122"/>
                <a:ea typeface="Alibaba PuHuiTi" pitchFamily="18" charset="-122"/>
                <a:cs typeface="Alibaba PuHuiTi" pitchFamily="18" charset="-122"/>
              </a:rPr>
              <a:t>账户的增加，必须一起完成或者都不完成。</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事务有</a:t>
            </a:r>
            <a:r>
              <a:rPr lang="en-US" altLang="zh-CN" sz="1200" dirty="0">
                <a:latin typeface="Alibaba PuHuiTi" pitchFamily="18" charset="-122"/>
                <a:ea typeface="Alibaba PuHuiTi" pitchFamily="18" charset="-122"/>
                <a:cs typeface="Alibaba PuHuiTi" pitchFamily="18" charset="-122"/>
              </a:rPr>
              <a:t>ACID</a:t>
            </a:r>
            <a:r>
              <a:rPr lang="zh-CN" altLang="en-US" sz="1200" dirty="0">
                <a:latin typeface="Alibaba PuHuiTi" pitchFamily="18" charset="-122"/>
                <a:ea typeface="Alibaba PuHuiTi" pitchFamily="18" charset="-122"/>
                <a:cs typeface="Alibaba PuHuiTi" pitchFamily="18" charset="-122"/>
              </a:rPr>
              <a:t>，四个基本要素</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A</a:t>
            </a:r>
            <a:r>
              <a:rPr lang="zh-CN" altLang="en-US" sz="1200" dirty="0">
                <a:latin typeface="Alibaba PuHuiTi" pitchFamily="18" charset="-122"/>
                <a:ea typeface="Alibaba PuHuiTi" pitchFamily="18" charset="-122"/>
                <a:cs typeface="Alibaba PuHuiTi" pitchFamily="18" charset="-122"/>
              </a:rPr>
              <a:t>只指原子性，需要保证操作都发生或都不发生。这在传统集中式数据库中比较容易实现，因为不存在跨机操作的风险，如果服务器故障了，所有的操作都不会完成，不会部分提交。</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但在分布式环境中就比较复杂，一个事务</a:t>
            </a:r>
            <a:r>
              <a:rPr lang="en-US" altLang="zh-CN" sz="1200" dirty="0">
                <a:latin typeface="Alibaba PuHuiTi" pitchFamily="18" charset="-122"/>
                <a:ea typeface="Alibaba PuHuiTi" pitchFamily="18" charset="-122"/>
                <a:cs typeface="Alibaba PuHuiTi" pitchFamily="18" charset="-122"/>
              </a:rPr>
              <a:t>10</a:t>
            </a:r>
            <a:r>
              <a:rPr lang="zh-CN" altLang="en-US" sz="1200" dirty="0">
                <a:latin typeface="Alibaba PuHuiTi" pitchFamily="18" charset="-122"/>
                <a:ea typeface="Alibaba PuHuiTi" pitchFamily="18" charset="-122"/>
                <a:cs typeface="Alibaba PuHuiTi" pitchFamily="18" charset="-122"/>
              </a:rPr>
              <a:t>条</a:t>
            </a:r>
            <a:r>
              <a:rPr lang="en-US" altLang="zh-CN" sz="1200" dirty="0" err="1">
                <a:latin typeface="Alibaba PuHuiTi" pitchFamily="18" charset="-122"/>
                <a:ea typeface="Alibaba PuHuiTi" pitchFamily="18" charset="-122"/>
                <a:cs typeface="Alibaba PuHuiTi" pitchFamily="18" charset="-122"/>
              </a:rPr>
              <a:t>sql</a:t>
            </a:r>
            <a:r>
              <a:rPr lang="zh-CN" altLang="en-US" sz="1200" dirty="0">
                <a:latin typeface="Alibaba PuHuiTi" pitchFamily="18" charset="-122"/>
                <a:ea typeface="Alibaba PuHuiTi" pitchFamily="18" charset="-122"/>
                <a:cs typeface="Alibaba PuHuiTi" pitchFamily="18" charset="-122"/>
              </a:rPr>
              <a:t>语句，可能涉及</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个分区，这</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个分区可能分布在</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台服务器上，万一出现一些异常，有些完成了，有些没有完成，都会影响事务的原子性。</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是用两阶段提交协议保证原子性的。</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C</a:t>
            </a:r>
            <a:r>
              <a:rPr lang="zh-CN" altLang="en-US" sz="1200" dirty="0">
                <a:latin typeface="Alibaba PuHuiTi" pitchFamily="18" charset="-122"/>
                <a:ea typeface="Alibaba PuHuiTi" pitchFamily="18" charset="-122"/>
                <a:cs typeface="Alibaba PuHuiTi" pitchFamily="18" charset="-122"/>
              </a:rPr>
              <a:t>是指一致性，是指事务前后数据的完整性必须保持一致。</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通过保证主键唯一，全局快照等技术保证一致性。</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I</a:t>
            </a:r>
            <a:r>
              <a:rPr lang="zh-CN" altLang="en-US" sz="1200" dirty="0">
                <a:latin typeface="Alibaba PuHuiTi" pitchFamily="18" charset="-122"/>
                <a:ea typeface="Alibaba PuHuiTi" pitchFamily="18" charset="-122"/>
                <a:cs typeface="Alibaba PuHuiTi" pitchFamily="18" charset="-122"/>
              </a:rPr>
              <a:t>是指隔离性，是指多个用户并发访问数据库时，数据库为每个用户开启的事务，不能被其他事务的操作所干扰。比如一个事务正在修改某个字段，这个字段是否允许其他事务读或者写呢？</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采用</a:t>
            </a:r>
            <a:r>
              <a:rPr lang="en-US" altLang="zh-CN" sz="1200" dirty="0">
                <a:latin typeface="Alibaba PuHuiTi" pitchFamily="18" charset="-122"/>
                <a:ea typeface="Alibaba PuHuiTi" pitchFamily="18" charset="-122"/>
                <a:cs typeface="Alibaba PuHuiTi" pitchFamily="18" charset="-122"/>
              </a:rPr>
              <a:t>MVCC</a:t>
            </a:r>
            <a:r>
              <a:rPr lang="zh-CN" altLang="en-US" sz="1200" dirty="0">
                <a:latin typeface="Alibaba PuHuiTi" pitchFamily="18" charset="-122"/>
                <a:ea typeface="Alibaba PuHuiTi" pitchFamily="18" charset="-122"/>
                <a:cs typeface="Alibaba PuHuiTi" pitchFamily="18" charset="-122"/>
              </a:rPr>
              <a:t>等技术进行并发控制。</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D</a:t>
            </a:r>
            <a:r>
              <a:rPr lang="zh-CN" altLang="en-US" sz="1200" dirty="0">
                <a:latin typeface="Alibaba PuHuiTi" pitchFamily="18" charset="-122"/>
                <a:ea typeface="Alibaba PuHuiTi" pitchFamily="18" charset="-122"/>
                <a:cs typeface="Alibaba PuHuiTi" pitchFamily="18" charset="-122"/>
              </a:rPr>
              <a:t>是指持久性，一个事务一旦被成功提交，它对数据库中数据的改变就是永久性的，即使数据库发生故障也不应该对其有任何影响。这块我们之前重点讲了，</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使用</a:t>
            </a:r>
            <a:r>
              <a:rPr lang="en-US" altLang="zh-CN" sz="1200" dirty="0" err="1">
                <a:latin typeface="Alibaba PuHuiTi" pitchFamily="18" charset="-122"/>
                <a:ea typeface="Alibaba PuHuiTi" pitchFamily="18" charset="-122"/>
                <a:cs typeface="Alibaba PuHuiTi" pitchFamily="18" charset="-122"/>
              </a:rPr>
              <a:t>Paxos</a:t>
            </a:r>
            <a:r>
              <a:rPr lang="zh-CN" altLang="en-US" sz="1200" dirty="0">
                <a:latin typeface="Alibaba PuHuiTi" pitchFamily="18" charset="-122"/>
                <a:ea typeface="Alibaba PuHuiTi" pitchFamily="18" charset="-122"/>
                <a:cs typeface="Alibaba PuHuiTi" pitchFamily="18" charset="-122"/>
              </a:rPr>
              <a:t>协议，通过在多副本之间同步</a:t>
            </a:r>
            <a:r>
              <a:rPr lang="en-US" altLang="zh-CN" sz="1200" dirty="0">
                <a:latin typeface="Alibaba PuHuiTi" pitchFamily="18" charset="-122"/>
                <a:ea typeface="Alibaba PuHuiTi" pitchFamily="18" charset="-122"/>
                <a:cs typeface="Alibaba PuHuiTi" pitchFamily="18" charset="-122"/>
              </a:rPr>
              <a:t>Redo-Log</a:t>
            </a:r>
            <a:r>
              <a:rPr lang="zh-CN" altLang="en-US" sz="1200" dirty="0">
                <a:latin typeface="Alibaba PuHuiTi" pitchFamily="18" charset="-122"/>
                <a:ea typeface="Alibaba PuHuiTi" pitchFamily="18" charset="-122"/>
                <a:cs typeface="Alibaba PuHuiTi" pitchFamily="18" charset="-122"/>
              </a:rPr>
              <a:t>来确保事务的持久性。</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接下来我们重点讲下，</a:t>
            </a:r>
            <a:r>
              <a:rPr lang="en-US" altLang="zh-CN" sz="1200" dirty="0">
                <a:latin typeface="Alibaba PuHuiTi" pitchFamily="18" charset="-122"/>
                <a:ea typeface="Alibaba PuHuiTi" pitchFamily="18" charset="-122"/>
                <a:cs typeface="Alibaba PuHuiTi" pitchFamily="18" charset="-122"/>
              </a:rPr>
              <a:t>A</a:t>
            </a:r>
            <a:r>
              <a:rPr lang="zh-CN" altLang="en-US" sz="1200" dirty="0">
                <a:latin typeface="Alibaba PuHuiTi" pitchFamily="18" charset="-122"/>
                <a:ea typeface="Alibaba PuHuiTi" pitchFamily="18" charset="-122"/>
                <a:cs typeface="Alibaba PuHuiTi" pitchFamily="18" charset="-122"/>
              </a:rPr>
              <a:t>和</a:t>
            </a:r>
            <a:r>
              <a:rPr lang="en-US" altLang="zh-CN" sz="1200" dirty="0">
                <a:latin typeface="Alibaba PuHuiTi" pitchFamily="18" charset="-122"/>
                <a:ea typeface="Alibaba PuHuiTi" pitchFamily="18" charset="-122"/>
                <a:cs typeface="Alibaba PuHuiTi" pitchFamily="18" charset="-122"/>
              </a:rPr>
              <a:t>I</a:t>
            </a:r>
            <a:r>
              <a:rPr lang="zh-CN" altLang="en-US" sz="1200" dirty="0">
                <a:latin typeface="Alibaba PuHuiTi" pitchFamily="18" charset="-122"/>
                <a:ea typeface="Alibaba PuHuiTi" pitchFamily="18" charset="-122"/>
                <a:cs typeface="Alibaba PuHuiTi" pitchFamily="18" charset="-122"/>
              </a:rPr>
              <a:t>，即</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如何在分布式场景下，保证事务的原子性和隔离性。</a:t>
            </a:r>
            <a:endParaRPr lang="en-US" altLang="zh-CN" sz="1200" dirty="0">
              <a:latin typeface="Alibaba PuHuiTi" pitchFamily="18" charset="-122"/>
              <a:ea typeface="Alibaba PuHuiTi" pitchFamily="18" charset="-122"/>
              <a:cs typeface="Alibaba PuHuiTi" pitchFamily="18"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60</a:t>
            </a:fld>
            <a:endParaRPr kumimoji="1" lang="zh-CN" altLang="en-US"/>
          </a:p>
        </p:txBody>
      </p:sp>
    </p:spTree>
    <p:extLst>
      <p:ext uri="{BB962C8B-B14F-4D97-AF65-F5344CB8AC3E}">
        <p14:creationId xmlns:p14="http://schemas.microsoft.com/office/powerpoint/2010/main" val="3027640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首先看下如何保障</a:t>
            </a:r>
            <a:r>
              <a:rPr lang="en-US" altLang="zh-CN" sz="1200" dirty="0">
                <a:latin typeface="Alibaba PuHuiTi" pitchFamily="18" charset="-122"/>
                <a:ea typeface="Alibaba PuHuiTi" pitchFamily="18" charset="-122"/>
                <a:cs typeface="Alibaba PuHuiTi" pitchFamily="18" charset="-122"/>
              </a:rPr>
              <a:t>A</a:t>
            </a:r>
            <a:r>
              <a:rPr lang="zh-CN" altLang="en-US" sz="1200" dirty="0">
                <a:latin typeface="Alibaba PuHuiTi" pitchFamily="18" charset="-122"/>
                <a:ea typeface="Alibaba PuHuiTi" pitchFamily="18" charset="-122"/>
                <a:cs typeface="Alibaba PuHuiTi" pitchFamily="18" charset="-122"/>
              </a:rPr>
              <a:t>，原子性。</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如果一个事务有</a:t>
            </a:r>
            <a:r>
              <a:rPr lang="en-US" altLang="zh-CN" sz="1200" dirty="0">
                <a:latin typeface="Alibaba PuHuiTi" pitchFamily="18" charset="-122"/>
                <a:ea typeface="Alibaba PuHuiTi" pitchFamily="18" charset="-122"/>
                <a:cs typeface="Alibaba PuHuiTi" pitchFamily="18" charset="-122"/>
              </a:rPr>
              <a:t>10</a:t>
            </a:r>
            <a:r>
              <a:rPr lang="zh-CN" altLang="en-US" sz="1200" dirty="0">
                <a:latin typeface="Alibaba PuHuiTi" pitchFamily="18" charset="-122"/>
                <a:ea typeface="Alibaba PuHuiTi" pitchFamily="18" charset="-122"/>
                <a:cs typeface="Alibaba PuHuiTi" pitchFamily="18" charset="-122"/>
              </a:rPr>
              <a:t>条</a:t>
            </a:r>
            <a:r>
              <a:rPr lang="en-US" altLang="zh-CN" sz="1200" dirty="0">
                <a:latin typeface="Alibaba PuHuiTi" pitchFamily="18" charset="-122"/>
                <a:ea typeface="Alibaba PuHuiTi" pitchFamily="18" charset="-122"/>
                <a:cs typeface="Alibaba PuHuiTi" pitchFamily="18" charset="-122"/>
              </a:rPr>
              <a:t>SQL</a:t>
            </a:r>
            <a:r>
              <a:rPr lang="zh-CN" altLang="en-US" sz="1200" dirty="0">
                <a:latin typeface="Alibaba PuHuiTi" pitchFamily="18" charset="-122"/>
                <a:ea typeface="Alibaba PuHuiTi" pitchFamily="18" charset="-122"/>
                <a:cs typeface="Alibaba PuHuiTi" pitchFamily="18" charset="-122"/>
              </a:rPr>
              <a:t>语句，可能涉及</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个分区，极端情况下，这</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个分区可能分布到</a:t>
            </a:r>
            <a:r>
              <a:rPr lang="en-US" altLang="zh-CN" sz="1200" dirty="0">
                <a:latin typeface="Alibaba PuHuiTi" pitchFamily="18" charset="-122"/>
                <a:ea typeface="Alibaba PuHuiTi" pitchFamily="18" charset="-122"/>
                <a:cs typeface="Alibaba PuHuiTi" pitchFamily="18" charset="-122"/>
              </a:rPr>
              <a:t>8</a:t>
            </a:r>
            <a:r>
              <a:rPr lang="zh-CN" altLang="en-US" sz="1200" dirty="0">
                <a:latin typeface="Alibaba PuHuiTi" pitchFamily="18" charset="-122"/>
                <a:ea typeface="Alibaba PuHuiTi" pitchFamily="18" charset="-122"/>
                <a:cs typeface="Alibaba PuHuiTi" pitchFamily="18" charset="-122"/>
              </a:rPr>
              <a:t>台服务器上，这时就是分布式事务了。</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对于应用而言，是否需要应用知道分区具体分布到哪台服务器上，是不是需要应用采取一些技术手段，如两阶段提交，来保证事务的</a:t>
            </a:r>
            <a:r>
              <a:rPr lang="en-US" altLang="zh-CN" sz="1200" dirty="0">
                <a:latin typeface="Alibaba PuHuiTi" pitchFamily="18" charset="-122"/>
                <a:ea typeface="Alibaba PuHuiTi" pitchFamily="18" charset="-122"/>
                <a:cs typeface="Alibaba PuHuiTi" pitchFamily="18" charset="-122"/>
              </a:rPr>
              <a:t>ACID</a:t>
            </a:r>
            <a:r>
              <a:rPr lang="zh-CN" altLang="en-US" sz="1200" dirty="0">
                <a:latin typeface="Alibaba PuHuiTi" pitchFamily="18" charset="-122"/>
                <a:ea typeface="Alibaba PuHuiTi" pitchFamily="18" charset="-122"/>
                <a:cs typeface="Alibaba PuHuiTi" pitchFamily="18" charset="-122"/>
              </a:rPr>
              <a:t>。</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答案是不需要的，对于</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而言，</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内部是典型的分布式场景，很复杂。对外，对应用开发者来说，是一个一阶段事务的场景，应用只要开启事务，执行</a:t>
            </a:r>
            <a:r>
              <a:rPr lang="en-US" altLang="zh-CN" sz="1200" dirty="0">
                <a:latin typeface="Alibaba PuHuiTi" pitchFamily="18" charset="-122"/>
                <a:ea typeface="Alibaba PuHuiTi" pitchFamily="18" charset="-122"/>
                <a:cs typeface="Alibaba PuHuiTi" pitchFamily="18" charset="-122"/>
              </a:rPr>
              <a:t>10</a:t>
            </a:r>
            <a:r>
              <a:rPr lang="zh-CN" altLang="en-US" sz="1200" dirty="0">
                <a:latin typeface="Alibaba PuHuiTi" pitchFamily="18" charset="-122"/>
                <a:ea typeface="Alibaba PuHuiTi" pitchFamily="18" charset="-122"/>
                <a:cs typeface="Alibaba PuHuiTi" pitchFamily="18" charset="-122"/>
              </a:rPr>
              <a:t>条</a:t>
            </a:r>
            <a:r>
              <a:rPr lang="en-US" altLang="zh-CN" sz="1200" dirty="0">
                <a:latin typeface="Alibaba PuHuiTi" pitchFamily="18" charset="-122"/>
                <a:ea typeface="Alibaba PuHuiTi" pitchFamily="18" charset="-122"/>
                <a:cs typeface="Alibaba PuHuiTi" pitchFamily="18" charset="-122"/>
              </a:rPr>
              <a:t>SQL</a:t>
            </a:r>
            <a:r>
              <a:rPr lang="zh-CN" altLang="en-US" sz="1200" dirty="0">
                <a:latin typeface="Alibaba PuHuiTi" pitchFamily="18" charset="-122"/>
                <a:ea typeface="Alibaba PuHuiTi" pitchFamily="18" charset="-122"/>
                <a:cs typeface="Alibaba PuHuiTi" pitchFamily="18" charset="-122"/>
              </a:rPr>
              <a:t>语句，提交事务或者回滚事务即可，跟使用一个集中式数据库差异不大。</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内部使用两阶段提交方式来保证事务的原子性，两阶段提交有两个重要角色，协调者和参与者。</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两阶段的第一阶段是投票阶段，协调者向所有参与者发送</a:t>
            </a:r>
            <a:r>
              <a:rPr lang="en-US" altLang="zh-CN" sz="1200" dirty="0">
                <a:latin typeface="Alibaba PuHuiTi" pitchFamily="18" charset="-122"/>
                <a:ea typeface="Alibaba PuHuiTi" pitchFamily="18" charset="-122"/>
                <a:cs typeface="Alibaba PuHuiTi" pitchFamily="18" charset="-122"/>
              </a:rPr>
              <a:t>Prepare</a:t>
            </a:r>
            <a:r>
              <a:rPr lang="zh-CN" altLang="en-US" sz="1200" dirty="0">
                <a:latin typeface="Alibaba PuHuiTi" pitchFamily="18" charset="-122"/>
                <a:ea typeface="Alibaba PuHuiTi" pitchFamily="18" charset="-122"/>
                <a:cs typeface="Alibaba PuHuiTi" pitchFamily="18" charset="-122"/>
              </a:rPr>
              <a:t>请求与事务内容，询问是否可以准备事务，并等待参与者的相应。参与者执行事务中的操作，向协调者返回事务操作的执行结果；</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两阶段的第二阶段是执行阶段，如果所有参与者都返回</a:t>
            </a:r>
            <a:r>
              <a:rPr lang="en-US" altLang="zh-CN" sz="1200" dirty="0">
                <a:latin typeface="Alibaba PuHuiTi" pitchFamily="18" charset="-122"/>
                <a:ea typeface="Alibaba PuHuiTi" pitchFamily="18" charset="-122"/>
                <a:cs typeface="Alibaba PuHuiTi" pitchFamily="18" charset="-122"/>
              </a:rPr>
              <a:t>OK</a:t>
            </a:r>
            <a:r>
              <a:rPr lang="zh-CN" altLang="en-US" sz="1200" dirty="0">
                <a:latin typeface="Alibaba PuHuiTi" pitchFamily="18" charset="-122"/>
                <a:ea typeface="Alibaba PuHuiTi" pitchFamily="18" charset="-122"/>
                <a:cs typeface="Alibaba PuHuiTi" pitchFamily="18" charset="-122"/>
              </a:rPr>
              <a:t>，协调者向所有参与者发送提交请求，参与者收到后，完成事务的提交，并返回给协调者。协调者收到所有参与者的消息后，完成事务，返回给应用。如果有参与者返回</a:t>
            </a:r>
            <a:r>
              <a:rPr lang="en-US" altLang="zh-CN" sz="1200" dirty="0">
                <a:latin typeface="Alibaba PuHuiTi" pitchFamily="18" charset="-122"/>
                <a:ea typeface="Alibaba PuHuiTi" pitchFamily="18" charset="-122"/>
                <a:cs typeface="Alibaba PuHuiTi" pitchFamily="18" charset="-122"/>
              </a:rPr>
              <a:t>no</a:t>
            </a:r>
            <a:r>
              <a:rPr lang="zh-CN" altLang="en-US" sz="1200" dirty="0">
                <a:latin typeface="Alibaba PuHuiTi" pitchFamily="18" charset="-122"/>
                <a:ea typeface="Alibaba PuHuiTi" pitchFamily="18" charset="-122"/>
                <a:cs typeface="Alibaba PuHuiTi" pitchFamily="18" charset="-122"/>
              </a:rPr>
              <a:t>或者超时未返回，则需要回滚。</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那么在</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内部，谁是参与者？谁是协调者呢？</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需要澄清的是，</a:t>
            </a:r>
            <a:r>
              <a:rPr lang="en-US" altLang="zh-CN" sz="1200" dirty="0">
                <a:latin typeface="Alibaba PuHuiTi" pitchFamily="18" charset="-122"/>
                <a:ea typeface="Alibaba PuHuiTi" pitchFamily="18" charset="-122"/>
                <a:cs typeface="Alibaba PuHuiTi" pitchFamily="18" charset="-122"/>
              </a:rPr>
              <a:t>OB</a:t>
            </a:r>
            <a:r>
              <a:rPr lang="zh-CN" altLang="en-US" sz="1200" dirty="0">
                <a:latin typeface="Alibaba PuHuiTi" pitchFamily="18" charset="-122"/>
                <a:ea typeface="Alibaba PuHuiTi" pitchFamily="18" charset="-122"/>
                <a:cs typeface="Alibaba PuHuiTi" pitchFamily="18" charset="-122"/>
              </a:rPr>
              <a:t> </a:t>
            </a:r>
            <a:r>
              <a:rPr lang="en-US" altLang="zh-CN" sz="1200" dirty="0">
                <a:latin typeface="Alibaba PuHuiTi" pitchFamily="18" charset="-122"/>
                <a:ea typeface="Alibaba PuHuiTi" pitchFamily="18" charset="-122"/>
                <a:cs typeface="Alibaba PuHuiTi" pitchFamily="18" charset="-122"/>
              </a:rPr>
              <a:t>Proxy</a:t>
            </a:r>
            <a:r>
              <a:rPr lang="zh-CN" altLang="en-US" sz="1200" dirty="0">
                <a:latin typeface="Alibaba PuHuiTi" pitchFamily="18" charset="-122"/>
                <a:ea typeface="Alibaba PuHuiTi" pitchFamily="18" charset="-122"/>
                <a:cs typeface="Alibaba PuHuiTi" pitchFamily="18" charset="-122"/>
              </a:rPr>
              <a:t>不是协调者，它是无状态的，也没法持久化数据，如果让它做协调者的话，一旦它宕机了，事务也无法恢复了。</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数据库中间件架构中，一般中间件是协调者，下面的数据库是参与者，参与者只知道协调者而不知道其他参与者的存在，一旦中间件故障，很难恢复事务。</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创新了二阶段提交的方案，所有的参与者和协调者都是</a:t>
            </a:r>
            <a:r>
              <a:rPr lang="en-US" altLang="zh-CN" sz="1200" dirty="0">
                <a:latin typeface="Alibaba PuHuiTi" pitchFamily="18" charset="-122"/>
                <a:ea typeface="Alibaba PuHuiTi" pitchFamily="18" charset="-122"/>
                <a:cs typeface="Alibaba PuHuiTi" pitchFamily="18" charset="-122"/>
              </a:rPr>
              <a:t>OB</a:t>
            </a:r>
            <a:r>
              <a:rPr lang="zh-CN" altLang="en-US" sz="1200" dirty="0">
                <a:latin typeface="Alibaba PuHuiTi" pitchFamily="18" charset="-122"/>
                <a:ea typeface="Alibaba PuHuiTi" pitchFamily="18" charset="-122"/>
                <a:cs typeface="Alibaba PuHuiTi" pitchFamily="18" charset="-122"/>
              </a:rPr>
              <a:t> </a:t>
            </a:r>
            <a:r>
              <a:rPr lang="en-US" altLang="zh-CN" sz="1200" dirty="0">
                <a:latin typeface="Alibaba PuHuiTi" pitchFamily="18" charset="-122"/>
                <a:ea typeface="Alibaba PuHuiTi" pitchFamily="18" charset="-122"/>
                <a:cs typeface="Alibaba PuHuiTi" pitchFamily="18" charset="-122"/>
              </a:rPr>
              <a:t>Server</a:t>
            </a:r>
            <a:r>
              <a:rPr lang="zh-CN" altLang="en-US" sz="1200" dirty="0">
                <a:latin typeface="Alibaba PuHuiTi" pitchFamily="18" charset="-122"/>
                <a:ea typeface="Alibaba PuHuiTi" pitchFamily="18" charset="-122"/>
                <a:cs typeface="Alibaba PuHuiTi" pitchFamily="18" charset="-122"/>
              </a:rPr>
              <a:t>，参与者和协调者都知道彼此的存在，参与者也知道其他参与者的存在，</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如图中所示，</a:t>
            </a:r>
            <a:r>
              <a:rPr lang="en-US" altLang="zh-CN" sz="1200" dirty="0">
                <a:latin typeface="Alibaba PuHuiTi" pitchFamily="18" charset="-122"/>
                <a:ea typeface="Alibaba PuHuiTi" pitchFamily="18" charset="-122"/>
                <a:cs typeface="Alibaba PuHuiTi" pitchFamily="18" charset="-122"/>
              </a:rPr>
              <a:t>Zone2</a:t>
            </a:r>
            <a:r>
              <a:rPr lang="zh-CN" altLang="en-US" sz="1200" dirty="0">
                <a:latin typeface="Alibaba PuHuiTi" pitchFamily="18" charset="-122"/>
                <a:ea typeface="Alibaba PuHuiTi" pitchFamily="18" charset="-122"/>
                <a:cs typeface="Alibaba PuHuiTi" pitchFamily="18" charset="-122"/>
              </a:rPr>
              <a:t>的一个服务器是协调者，当事务其他操作需要的数据在其他服务器上时，会由</a:t>
            </a:r>
            <a:r>
              <a:rPr lang="en-US" altLang="zh-CN" sz="1200" dirty="0">
                <a:latin typeface="Alibaba PuHuiTi" pitchFamily="18" charset="-122"/>
                <a:ea typeface="Alibaba PuHuiTi" pitchFamily="18" charset="-122"/>
                <a:cs typeface="Alibaba PuHuiTi" pitchFamily="18" charset="-122"/>
              </a:rPr>
              <a:t>Zone2</a:t>
            </a:r>
            <a:r>
              <a:rPr lang="zh-CN" altLang="en-US" sz="1200" dirty="0">
                <a:latin typeface="Alibaba PuHuiTi" pitchFamily="18" charset="-122"/>
                <a:ea typeface="Alibaba PuHuiTi" pitchFamily="18" charset="-122"/>
                <a:cs typeface="Alibaba PuHuiTi" pitchFamily="18" charset="-122"/>
              </a:rPr>
              <a:t>的服务器与</a:t>
            </a:r>
            <a:r>
              <a:rPr lang="en-US" altLang="zh-CN" sz="1200" dirty="0">
                <a:latin typeface="Alibaba PuHuiTi" pitchFamily="18" charset="-122"/>
                <a:ea typeface="Alibaba PuHuiTi" pitchFamily="18" charset="-122"/>
                <a:cs typeface="Alibaba PuHuiTi" pitchFamily="18" charset="-122"/>
              </a:rPr>
              <a:t>Zone1</a:t>
            </a:r>
            <a:r>
              <a:rPr lang="zh-CN" altLang="en-US" sz="1200" dirty="0">
                <a:latin typeface="Alibaba PuHuiTi" pitchFamily="18" charset="-122"/>
                <a:ea typeface="Alibaba PuHuiTi" pitchFamily="18" charset="-122"/>
                <a:cs typeface="Alibaba PuHuiTi" pitchFamily="18" charset="-122"/>
              </a:rPr>
              <a:t>和</a:t>
            </a:r>
            <a:r>
              <a:rPr lang="en-US" altLang="zh-CN" sz="1200" dirty="0">
                <a:latin typeface="Alibaba PuHuiTi" pitchFamily="18" charset="-122"/>
                <a:ea typeface="Alibaba PuHuiTi" pitchFamily="18" charset="-122"/>
                <a:cs typeface="Alibaba PuHuiTi" pitchFamily="18" charset="-122"/>
              </a:rPr>
              <a:t>Zone3</a:t>
            </a:r>
            <a:r>
              <a:rPr lang="zh-CN" altLang="en-US" sz="1200" dirty="0">
                <a:latin typeface="Alibaba PuHuiTi" pitchFamily="18" charset="-122"/>
                <a:ea typeface="Alibaba PuHuiTi" pitchFamily="18" charset="-122"/>
                <a:cs typeface="Alibaba PuHuiTi" pitchFamily="18" charset="-122"/>
              </a:rPr>
              <a:t>的相关服务器通信。</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这个好处是，</a:t>
            </a:r>
            <a:r>
              <a:rPr lang="en-US" altLang="zh-CN" sz="1200" dirty="0">
                <a:latin typeface="Alibaba PuHuiTi" pitchFamily="18" charset="-122"/>
                <a:ea typeface="Alibaba PuHuiTi" pitchFamily="18" charset="-122"/>
                <a:cs typeface="Alibaba PuHuiTi" pitchFamily="18" charset="-122"/>
              </a:rPr>
              <a:t>OB</a:t>
            </a:r>
            <a:r>
              <a:rPr lang="zh-CN" altLang="en-US" sz="1200" dirty="0">
                <a:latin typeface="Alibaba PuHuiTi" pitchFamily="18" charset="-122"/>
                <a:ea typeface="Alibaba PuHuiTi" pitchFamily="18" charset="-122"/>
                <a:cs typeface="Alibaba PuHuiTi" pitchFamily="18" charset="-122"/>
              </a:rPr>
              <a:t> </a:t>
            </a:r>
            <a:r>
              <a:rPr lang="en-US" altLang="zh-CN" sz="1200" dirty="0">
                <a:latin typeface="Alibaba PuHuiTi" pitchFamily="18" charset="-122"/>
                <a:ea typeface="Alibaba PuHuiTi" pitchFamily="18" charset="-122"/>
                <a:cs typeface="Alibaba PuHuiTi" pitchFamily="18" charset="-122"/>
              </a:rPr>
              <a:t>Server</a:t>
            </a:r>
            <a:r>
              <a:rPr lang="zh-CN" altLang="en-US" sz="1200" dirty="0">
                <a:latin typeface="Alibaba PuHuiTi" pitchFamily="18" charset="-122"/>
                <a:ea typeface="Alibaba PuHuiTi" pitchFamily="18" charset="-122"/>
                <a:cs typeface="Alibaba PuHuiTi" pitchFamily="18" charset="-122"/>
              </a:rPr>
              <a:t>是有高可用性保障的，事务执行期间，任何一台</a:t>
            </a:r>
            <a:r>
              <a:rPr lang="en-US" altLang="zh-CN" sz="1200" dirty="0">
                <a:latin typeface="Alibaba PuHuiTi" pitchFamily="18" charset="-122"/>
                <a:ea typeface="Alibaba PuHuiTi" pitchFamily="18" charset="-122"/>
                <a:cs typeface="Alibaba PuHuiTi" pitchFamily="18" charset="-122"/>
              </a:rPr>
              <a:t>OB</a:t>
            </a:r>
            <a:r>
              <a:rPr lang="zh-CN" altLang="en-US" sz="1200" dirty="0">
                <a:latin typeface="Alibaba PuHuiTi" pitchFamily="18" charset="-122"/>
                <a:ea typeface="Alibaba PuHuiTi" pitchFamily="18" charset="-122"/>
                <a:cs typeface="Alibaba PuHuiTi" pitchFamily="18" charset="-122"/>
              </a:rPr>
              <a:t>服务器故障，即使是协调者所在的服务器故障了，其他服务器的从副本通过</a:t>
            </a:r>
            <a:r>
              <a:rPr lang="en-US" altLang="zh-CN" sz="1200" dirty="0" err="1">
                <a:latin typeface="Alibaba PuHuiTi" pitchFamily="18" charset="-122"/>
                <a:ea typeface="Alibaba PuHuiTi" pitchFamily="18" charset="-122"/>
                <a:cs typeface="Alibaba PuHuiTi" pitchFamily="18" charset="-122"/>
              </a:rPr>
              <a:t>Paxos</a:t>
            </a:r>
            <a:r>
              <a:rPr lang="zh-CN" altLang="en-US" sz="1200" dirty="0">
                <a:latin typeface="Alibaba PuHuiTi" pitchFamily="18" charset="-122"/>
                <a:ea typeface="Alibaba PuHuiTi" pitchFamily="18" charset="-122"/>
                <a:cs typeface="Alibaba PuHuiTi" pitchFamily="18" charset="-122"/>
              </a:rPr>
              <a:t>协议也可以很快的自动选举新的主副本，新的主副本做为新的协调者，可以一点不差的恢复到宕机之前的状态，不会有任何状态和数据的丢失，可以确保分布式事务的强一致性，避免事务部分提交的现象。</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以上图为例，如果协调者所在服务器故障了，</a:t>
            </a:r>
            <a:r>
              <a:rPr lang="en-US" altLang="zh-CN" sz="1200" dirty="0">
                <a:latin typeface="Alibaba PuHuiTi" pitchFamily="18" charset="-122"/>
                <a:ea typeface="Alibaba PuHuiTi" pitchFamily="18" charset="-122"/>
                <a:cs typeface="Alibaba PuHuiTi" pitchFamily="18" charset="-122"/>
              </a:rPr>
              <a:t>P2</a:t>
            </a:r>
            <a:r>
              <a:rPr lang="zh-CN" altLang="en-US" sz="1200" dirty="0">
                <a:latin typeface="Alibaba PuHuiTi" pitchFamily="18" charset="-122"/>
                <a:ea typeface="Alibaba PuHuiTi" pitchFamily="18" charset="-122"/>
                <a:cs typeface="Alibaba PuHuiTi" pitchFamily="18" charset="-122"/>
              </a:rPr>
              <a:t>从副本所在的两个服务器会选出新的主副本，并担任协调者的角色来恢复业务。</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分布式事务的能力在</a:t>
            </a:r>
            <a:r>
              <a:rPr lang="en-US" altLang="zh-CN" sz="1200" dirty="0">
                <a:latin typeface="Alibaba PuHuiTi" pitchFamily="18" charset="-122"/>
                <a:ea typeface="Alibaba PuHuiTi" pitchFamily="18" charset="-122"/>
                <a:cs typeface="Alibaba PuHuiTi" pitchFamily="18" charset="-122"/>
              </a:rPr>
              <a:t>TPC-C</a:t>
            </a:r>
            <a:r>
              <a:rPr lang="zh-CN" altLang="en-US" sz="1200" dirty="0">
                <a:latin typeface="Alibaba PuHuiTi" pitchFamily="18" charset="-122"/>
                <a:ea typeface="Alibaba PuHuiTi" pitchFamily="18" charset="-122"/>
                <a:cs typeface="Alibaba PuHuiTi" pitchFamily="18" charset="-122"/>
              </a:rPr>
              <a:t>测试中也得到了充分的验证</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1</a:t>
            </a:r>
            <a:r>
              <a:rPr lang="zh-CN" altLang="en-US" sz="1200" dirty="0">
                <a:latin typeface="Alibaba PuHuiTi" pitchFamily="18" charset="-122"/>
                <a:ea typeface="Alibaba PuHuiTi" pitchFamily="18" charset="-122"/>
                <a:cs typeface="Alibaba PuHuiTi" pitchFamily="18" charset="-122"/>
              </a:rPr>
              <a:t>：</a:t>
            </a:r>
            <a:r>
              <a:rPr lang="en-US" altLang="zh-CN" sz="1200" dirty="0">
                <a:latin typeface="Alibaba PuHuiTi" pitchFamily="18" charset="-122"/>
                <a:ea typeface="Alibaba PuHuiTi" pitchFamily="18" charset="-122"/>
                <a:cs typeface="Alibaba PuHuiTi" pitchFamily="18" charset="-122"/>
              </a:rPr>
              <a:t>TPC-C</a:t>
            </a:r>
            <a:r>
              <a:rPr lang="zh-CN" altLang="en-US" sz="1200" dirty="0">
                <a:latin typeface="Alibaba PuHuiTi" pitchFamily="18" charset="-122"/>
                <a:ea typeface="Alibaba PuHuiTi" pitchFamily="18" charset="-122"/>
                <a:cs typeface="Alibaba PuHuiTi" pitchFamily="18" charset="-122"/>
              </a:rPr>
              <a:t>测试要求</a:t>
            </a:r>
            <a:r>
              <a:rPr lang="en-US" altLang="zh-CN" sz="1200" dirty="0">
                <a:latin typeface="Alibaba PuHuiTi" pitchFamily="18" charset="-122"/>
                <a:ea typeface="Alibaba PuHuiTi" pitchFamily="18" charset="-122"/>
                <a:cs typeface="Alibaba PuHuiTi" pitchFamily="18" charset="-122"/>
              </a:rPr>
              <a:t>40%</a:t>
            </a:r>
            <a:r>
              <a:rPr lang="zh-CN" altLang="en-US" sz="1200" dirty="0">
                <a:latin typeface="Alibaba PuHuiTi" pitchFamily="18" charset="-122"/>
                <a:ea typeface="Alibaba PuHuiTi" pitchFamily="18" charset="-122"/>
                <a:cs typeface="Alibaba PuHuiTi" pitchFamily="18" charset="-122"/>
              </a:rPr>
              <a:t>的订单需要跨仓库执行，这个时候，如果是一个分布式数据库，需要以仓库为单位把数据打散，大概率很多事务是需要跨机器执行的。如此多的事务执行完成后，如何判定有没有事务存在部分提交的现象呢？审计员会扫描所有的数据（</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测试时候，大概扫了约</a:t>
            </a:r>
            <a:r>
              <a:rPr lang="en-US" altLang="zh-CN" sz="1200" dirty="0">
                <a:latin typeface="Alibaba PuHuiTi" pitchFamily="18" charset="-122"/>
                <a:ea typeface="Alibaba PuHuiTi" pitchFamily="18" charset="-122"/>
                <a:cs typeface="Alibaba PuHuiTi" pitchFamily="18" charset="-122"/>
              </a:rPr>
              <a:t>1</a:t>
            </a:r>
            <a:r>
              <a:rPr lang="zh-CN" altLang="en-US" sz="1200" dirty="0">
                <a:latin typeface="Alibaba PuHuiTi" pitchFamily="18" charset="-122"/>
                <a:ea typeface="Alibaba PuHuiTi" pitchFamily="18" charset="-122"/>
                <a:cs typeface="Alibaba PuHuiTi" pitchFamily="18" charset="-122"/>
              </a:rPr>
              <a:t>万亿条数据），算一个</a:t>
            </a:r>
            <a:r>
              <a:rPr lang="en-US" altLang="zh-CN" sz="1200" dirty="0">
                <a:latin typeface="Alibaba PuHuiTi" pitchFamily="18" charset="-122"/>
                <a:ea typeface="Alibaba PuHuiTi" pitchFamily="18" charset="-122"/>
                <a:cs typeface="Alibaba PuHuiTi" pitchFamily="18" charset="-122"/>
              </a:rPr>
              <a:t>SUM</a:t>
            </a:r>
            <a:r>
              <a:rPr lang="zh-CN" altLang="en-US" sz="1200" dirty="0">
                <a:latin typeface="Alibaba PuHuiTi" pitchFamily="18" charset="-122"/>
                <a:ea typeface="Alibaba PuHuiTi" pitchFamily="18" charset="-122"/>
                <a:cs typeface="Alibaba PuHuiTi" pitchFamily="18" charset="-122"/>
              </a:rPr>
              <a:t>值，跟其他几个值来对比，如果数值不等的话，肯定有一些分布式事务有问题，测试是不会通过的。</a:t>
            </a:r>
            <a:endParaRPr lang="en-US" altLang="zh-CN" sz="1200" dirty="0">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libaba PuHuiTi" pitchFamily="18" charset="-122"/>
                <a:ea typeface="Alibaba PuHuiTi" pitchFamily="18" charset="-122"/>
                <a:cs typeface="Alibaba PuHuiTi" pitchFamily="18" charset="-122"/>
              </a:rPr>
              <a:t>2</a:t>
            </a:r>
            <a:r>
              <a:rPr lang="zh-CN" altLang="en-US" sz="1200" dirty="0">
                <a:latin typeface="Alibaba PuHuiTi" pitchFamily="18" charset="-122"/>
                <a:ea typeface="Alibaba PuHuiTi" pitchFamily="18" charset="-122"/>
                <a:cs typeface="Alibaba PuHuiTi" pitchFamily="18" charset="-122"/>
              </a:rPr>
              <a:t>：为了更好的测试</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的分布式事务，审计员也人工制造了一些故障，登陆一台阿里云</a:t>
            </a:r>
            <a:r>
              <a:rPr lang="en-US" altLang="zh-CN" sz="1200" dirty="0">
                <a:latin typeface="Alibaba PuHuiTi" pitchFamily="18" charset="-122"/>
                <a:ea typeface="Alibaba PuHuiTi" pitchFamily="18" charset="-122"/>
                <a:cs typeface="Alibaba PuHuiTi" pitchFamily="18" charset="-122"/>
              </a:rPr>
              <a:t>ECS</a:t>
            </a:r>
            <a:r>
              <a:rPr lang="zh-CN" altLang="en-US" sz="1200" dirty="0">
                <a:latin typeface="Alibaba PuHuiTi" pitchFamily="18" charset="-122"/>
                <a:ea typeface="Alibaba PuHuiTi" pitchFamily="18" charset="-122"/>
                <a:cs typeface="Alibaba PuHuiTi" pitchFamily="18" charset="-122"/>
              </a:rPr>
              <a:t>服务器后，直接把服务器</a:t>
            </a:r>
            <a:r>
              <a:rPr lang="en-US" altLang="zh-CN" sz="1200" dirty="0">
                <a:latin typeface="Alibaba PuHuiTi" pitchFamily="18" charset="-122"/>
                <a:ea typeface="Alibaba PuHuiTi" pitchFamily="18" charset="-122"/>
                <a:cs typeface="Alibaba PuHuiTi" pitchFamily="18" charset="-122"/>
              </a:rPr>
              <a:t>shutdown</a:t>
            </a:r>
            <a:r>
              <a:rPr lang="zh-CN" altLang="en-US" sz="1200" dirty="0">
                <a:latin typeface="Alibaba PuHuiTi" pitchFamily="18" charset="-122"/>
                <a:ea typeface="Alibaba PuHuiTi" pitchFamily="18" charset="-122"/>
                <a:cs typeface="Alibaba PuHuiTi" pitchFamily="18" charset="-122"/>
              </a:rPr>
              <a:t>，这个服务器上肯定运行了大量的事务，接下来应用会报错。审计员最后会再检查完整性和一致性，一旦有不一致的，测试也会不通过。传统数据库也可以完成上述测试，但往往是依靠底层的高端硬件来实现的。</a:t>
            </a:r>
            <a:endParaRPr lang="en-US" altLang="zh-CN" sz="1200" dirty="0">
              <a:latin typeface="Alibaba PuHuiTi" pitchFamily="18" charset="-122"/>
              <a:ea typeface="Alibaba PuHuiTi" pitchFamily="18" charset="-122"/>
              <a:cs typeface="Alibaba PuHuiTi" pitchFamily="18" charset="-122"/>
            </a:endParaRPr>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61</a:t>
            </a:fld>
            <a:endParaRPr kumimoji="1" lang="zh-CN" altLang="en-US"/>
          </a:p>
        </p:txBody>
      </p:sp>
    </p:spTree>
    <p:extLst>
      <p:ext uri="{BB962C8B-B14F-4D97-AF65-F5344CB8AC3E}">
        <p14:creationId xmlns:p14="http://schemas.microsoft.com/office/powerpoint/2010/main" val="336473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err="1">
                <a:latin typeface="Alibaba PuHuiTi" pitchFamily="18" charset="-122"/>
                <a:ea typeface="Alibaba PuHuiTi" pitchFamily="18" charset="-122"/>
                <a:cs typeface="Alibaba PuHuiTi" pitchFamily="18" charset="-122"/>
              </a:rPr>
              <a:t>OceanBase</a:t>
            </a:r>
            <a:r>
              <a:rPr kumimoji="1" lang="zh-CN" altLang="en-US" sz="1200" dirty="0">
                <a:latin typeface="Alibaba PuHuiTi" pitchFamily="18" charset="-122"/>
                <a:ea typeface="Alibaba PuHuiTi" pitchFamily="18" charset="-122"/>
                <a:cs typeface="Alibaba PuHuiTi" pitchFamily="18" charset="-122"/>
              </a:rPr>
              <a:t>的产品是蚂蚁集团完全从</a:t>
            </a:r>
            <a:r>
              <a:rPr kumimoji="1" lang="en-US" altLang="zh-CN" sz="1200" dirty="0">
                <a:latin typeface="Alibaba PuHuiTi" pitchFamily="18" charset="-122"/>
                <a:ea typeface="Alibaba PuHuiTi" pitchFamily="18" charset="-122"/>
                <a:cs typeface="Alibaba PuHuiTi" pitchFamily="18" charset="-122"/>
              </a:rPr>
              <a:t>0</a:t>
            </a:r>
            <a:r>
              <a:rPr kumimoji="1" lang="zh-CN" altLang="en-US" sz="1200" dirty="0">
                <a:latin typeface="Alibaba PuHuiTi" pitchFamily="18" charset="-122"/>
                <a:ea typeface="Alibaba PuHuiTi" pitchFamily="18" charset="-122"/>
                <a:cs typeface="Alibaba PuHuiTi" pitchFamily="18" charset="-122"/>
              </a:rPr>
              <a:t>开始研发，数千万行代码中的每一行都是</a:t>
            </a:r>
            <a:r>
              <a:rPr kumimoji="1" lang="en-US" altLang="zh-CN" sz="1200" dirty="0" err="1">
                <a:latin typeface="Alibaba PuHuiTi" pitchFamily="18" charset="-122"/>
                <a:ea typeface="Alibaba PuHuiTi" pitchFamily="18" charset="-122"/>
                <a:cs typeface="Alibaba PuHuiTi" pitchFamily="18" charset="-122"/>
              </a:rPr>
              <a:t>OceanBase</a:t>
            </a:r>
            <a:r>
              <a:rPr kumimoji="1" lang="zh-CN" altLang="en-US" sz="1200" dirty="0">
                <a:latin typeface="Alibaba PuHuiTi" pitchFamily="18" charset="-122"/>
                <a:ea typeface="Alibaba PuHuiTi" pitchFamily="18" charset="-122"/>
                <a:cs typeface="Alibaba PuHuiTi" pitchFamily="18" charset="-122"/>
              </a:rPr>
              <a:t>研发人员自主开发的，包括</a:t>
            </a:r>
            <a:r>
              <a:rPr kumimoji="1" lang="en-US" altLang="zh-CN" sz="1200" dirty="0">
                <a:latin typeface="Alibaba PuHuiTi" pitchFamily="18" charset="-122"/>
                <a:ea typeface="Alibaba PuHuiTi" pitchFamily="18" charset="-122"/>
                <a:cs typeface="Alibaba PuHuiTi" pitchFamily="18" charset="-122"/>
              </a:rPr>
              <a:t>SQL</a:t>
            </a:r>
            <a:r>
              <a:rPr kumimoji="1" lang="zh-CN" altLang="en-US" sz="1200" dirty="0">
                <a:latin typeface="Alibaba PuHuiTi" pitchFamily="18" charset="-122"/>
                <a:ea typeface="Alibaba PuHuiTi" pitchFamily="18" charset="-122"/>
                <a:cs typeface="Alibaba PuHuiTi" pitchFamily="18" charset="-122"/>
              </a:rPr>
              <a:t>引擎和存储引擎，完全没有涉及任何开源数据库产品（</a:t>
            </a:r>
            <a:r>
              <a:rPr kumimoji="1" lang="en-US" altLang="zh-CN" sz="1200" dirty="0">
                <a:latin typeface="Alibaba PuHuiTi" pitchFamily="18" charset="-122"/>
                <a:ea typeface="Alibaba PuHuiTi" pitchFamily="18" charset="-122"/>
                <a:cs typeface="Alibaba PuHuiTi" pitchFamily="18" charset="-122"/>
              </a:rPr>
              <a:t>MySQL</a:t>
            </a:r>
            <a:r>
              <a:rPr kumimoji="1" lang="zh-CN" altLang="en-US" sz="1200" dirty="0">
                <a:latin typeface="Alibaba PuHuiTi" pitchFamily="18" charset="-122"/>
                <a:ea typeface="Alibaba PuHuiTi" pitchFamily="18" charset="-122"/>
                <a:cs typeface="Alibaba PuHuiTi" pitchFamily="18" charset="-122"/>
              </a:rPr>
              <a:t>、</a:t>
            </a:r>
            <a:r>
              <a:rPr kumimoji="1" lang="en-US" altLang="zh-CN" sz="1200" dirty="0">
                <a:latin typeface="Alibaba PuHuiTi" pitchFamily="18" charset="-122"/>
                <a:ea typeface="Alibaba PuHuiTi" pitchFamily="18" charset="-122"/>
                <a:cs typeface="Alibaba PuHuiTi" pitchFamily="18" charset="-122"/>
              </a:rPr>
              <a:t>PostgreSQL</a:t>
            </a:r>
            <a:r>
              <a:rPr kumimoji="1" lang="zh-CN" altLang="en-US" sz="1200" dirty="0">
                <a:latin typeface="Alibaba PuHuiTi" pitchFamily="18" charset="-122"/>
                <a:ea typeface="Alibaba PuHuiTi" pitchFamily="18" charset="-122"/>
                <a:cs typeface="Alibaba PuHuiTi" pitchFamily="18" charset="-122"/>
              </a:rPr>
              <a:t>等）。因此，</a:t>
            </a:r>
            <a:r>
              <a:rPr kumimoji="1" lang="en" altLang="zh-CN" sz="1200" dirty="0">
                <a:latin typeface="Alibaba PuHuiTi" pitchFamily="18" charset="-122"/>
                <a:ea typeface="Alibaba PuHuiTi" pitchFamily="18" charset="-122"/>
                <a:cs typeface="Alibaba PuHuiTi" pitchFamily="18" charset="-122"/>
              </a:rPr>
              <a:t>OceanBase</a:t>
            </a:r>
            <a:r>
              <a:rPr kumimoji="1" lang="zh-CN" altLang="en-US" sz="1200" dirty="0">
                <a:latin typeface="Alibaba PuHuiTi" pitchFamily="18" charset="-122"/>
                <a:ea typeface="Alibaba PuHuiTi" pitchFamily="18" charset="-122"/>
                <a:cs typeface="Alibaba PuHuiTi" pitchFamily="18" charset="-122"/>
              </a:rPr>
              <a:t>拥有</a:t>
            </a:r>
            <a:r>
              <a:rPr kumimoji="1" lang="en-US" altLang="zh-CN" sz="1200" dirty="0">
                <a:latin typeface="Alibaba PuHuiTi" pitchFamily="18" charset="-122"/>
                <a:ea typeface="Alibaba PuHuiTi" pitchFamily="18" charset="-122"/>
                <a:cs typeface="Alibaba PuHuiTi" pitchFamily="18" charset="-122"/>
              </a:rPr>
              <a:t>100%</a:t>
            </a:r>
            <a:r>
              <a:rPr kumimoji="1" lang="zh-CN" altLang="en-US" sz="1200" dirty="0">
                <a:latin typeface="Alibaba PuHuiTi" pitchFamily="18" charset="-122"/>
                <a:ea typeface="Alibaba PuHuiTi" pitchFamily="18" charset="-122"/>
                <a:cs typeface="Alibaba PuHuiTi" pitchFamily="18" charset="-122"/>
              </a:rPr>
              <a:t>自主知识产权，不受开源数据库协议的影响。</a:t>
            </a:r>
            <a:endParaRPr kumimoji="1" lang="en-US" altLang="zh-CN" sz="1200" dirty="0">
              <a:latin typeface="Alibaba PuHuiTi" pitchFamily="18" charset="-122"/>
              <a:ea typeface="Alibaba PuHuiTi" pitchFamily="18" charset="-122"/>
              <a:cs typeface="Alibaba PuHuiTi" pitchFamily="18" charset="-122"/>
            </a:endParaRPr>
          </a:p>
          <a:p>
            <a:endParaRPr kumimoji="1" lang="en-US" altLang="zh-CN" sz="1200" dirty="0">
              <a:latin typeface="Alibaba PuHuiTi" pitchFamily="18" charset="-122"/>
              <a:ea typeface="Alibaba PuHuiTi" pitchFamily="18" charset="-122"/>
              <a:cs typeface="Alibaba PuHuiTi" pitchFamily="18" charset="-122"/>
            </a:endParaRPr>
          </a:p>
          <a:p>
            <a:r>
              <a:rPr kumimoji="1" lang="zh-CN" altLang="en-US" sz="1200" dirty="0">
                <a:latin typeface="Alibaba PuHuiTi" pitchFamily="18" charset="-122"/>
                <a:ea typeface="Alibaba PuHuiTi" pitchFamily="18" charset="-122"/>
                <a:cs typeface="Alibaba PuHuiTi" pitchFamily="18" charset="-122"/>
              </a:rPr>
              <a:t>这一点很重要，因为任何软件是不可能是没有</a:t>
            </a:r>
            <a:r>
              <a:rPr kumimoji="1" lang="en-US" altLang="zh-CN" sz="1200" dirty="0">
                <a:latin typeface="Alibaba PuHuiTi" pitchFamily="18" charset="-122"/>
                <a:ea typeface="Alibaba PuHuiTi" pitchFamily="18" charset="-122"/>
                <a:cs typeface="Alibaba PuHuiTi" pitchFamily="18" charset="-122"/>
              </a:rPr>
              <a:t>bug</a:t>
            </a:r>
            <a:r>
              <a:rPr kumimoji="1" lang="zh-CN" altLang="en-US" sz="1200" dirty="0">
                <a:latin typeface="Alibaba PuHuiTi" pitchFamily="18" charset="-122"/>
                <a:ea typeface="Alibaba PuHuiTi" pitchFamily="18" charset="-122"/>
                <a:cs typeface="Alibaba PuHuiTi" pitchFamily="18" charset="-122"/>
              </a:rPr>
              <a:t>的</a:t>
            </a:r>
            <a:r>
              <a:rPr kumimoji="1" lang="en-US" altLang="zh-CN" sz="1200" dirty="0">
                <a:latin typeface="Alibaba PuHuiTi" pitchFamily="18" charset="-122"/>
                <a:ea typeface="Alibaba PuHuiTi" pitchFamily="18" charset="-122"/>
                <a:cs typeface="Alibaba PuHuiTi" pitchFamily="18" charset="-122"/>
              </a:rPr>
              <a:t>,100%</a:t>
            </a:r>
            <a:r>
              <a:rPr kumimoji="1" lang="zh-CN" altLang="en-US" sz="1200" dirty="0">
                <a:latin typeface="Alibaba PuHuiTi" pitchFamily="18" charset="-122"/>
                <a:ea typeface="Alibaba PuHuiTi" pitchFamily="18" charset="-122"/>
                <a:cs typeface="Alibaba PuHuiTi" pitchFamily="18" charset="-122"/>
              </a:rPr>
              <a:t>自主知识产权意味着当数据库出现问题的时候，</a:t>
            </a:r>
            <a:r>
              <a:rPr kumimoji="1" lang="en-US" altLang="zh-CN" sz="1200" dirty="0" err="1">
                <a:latin typeface="Alibaba PuHuiTi" pitchFamily="18" charset="-122"/>
                <a:ea typeface="Alibaba PuHuiTi" pitchFamily="18" charset="-122"/>
                <a:cs typeface="Alibaba PuHuiTi" pitchFamily="18" charset="-122"/>
              </a:rPr>
              <a:t>OceanBase</a:t>
            </a:r>
            <a:r>
              <a:rPr kumimoji="1" lang="zh-CN" altLang="en-US" sz="1200" dirty="0">
                <a:latin typeface="Alibaba PuHuiTi" pitchFamily="18" charset="-122"/>
                <a:ea typeface="Alibaba PuHuiTi" pitchFamily="18" charset="-122"/>
                <a:cs typeface="Alibaba PuHuiTi" pitchFamily="18" charset="-122"/>
              </a:rPr>
              <a:t>的工程师不需要求助开源社区，我们自己就可以兜底，这对于要求稳定、要求可靠、要求有可预期性的核心业务系统是一个刚需。</a:t>
            </a:r>
            <a:endParaRPr kumimoji="1"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5</a:t>
            </a:fld>
            <a:endParaRPr kumimoji="1" lang="zh-CN" altLang="en-US"/>
          </a:p>
        </p:txBody>
      </p:sp>
    </p:spTree>
    <p:extLst>
      <p:ext uri="{BB962C8B-B14F-4D97-AF65-F5344CB8AC3E}">
        <p14:creationId xmlns:p14="http://schemas.microsoft.com/office/powerpoint/2010/main" val="2822307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采用锁机制控制读写冲突时，对数据加锁后，往往其他事务将无法读，导致读写竞争，影响读的并发性，</a:t>
            </a:r>
            <a:r>
              <a:rPr kumimoji="1" lang="en-US" altLang="zh-CN" dirty="0" err="1"/>
              <a:t>OceanBase</a:t>
            </a:r>
            <a:r>
              <a:rPr kumimoji="1" lang="zh-CN" altLang="en-US" dirty="0"/>
              <a:t>支持</a:t>
            </a:r>
            <a:r>
              <a:rPr kumimoji="1" lang="en-US" altLang="zh-CN" dirty="0"/>
              <a:t>MVCC</a:t>
            </a:r>
            <a:r>
              <a:rPr kumimoji="1" lang="zh-CN" altLang="en-US" dirty="0"/>
              <a:t>特性，可以有效解决该问题。如图上举例，张三的账户余额是</a:t>
            </a:r>
            <a:r>
              <a:rPr kumimoji="1" lang="en-US" altLang="zh-CN" dirty="0"/>
              <a:t>100</a:t>
            </a:r>
            <a:r>
              <a:rPr kumimoji="1" lang="zh-CN" altLang="en-US" dirty="0"/>
              <a:t>元。</a:t>
            </a:r>
            <a:endParaRPr kumimoji="1" lang="en-US" altLang="zh-CN" dirty="0"/>
          </a:p>
          <a:p>
            <a:r>
              <a:rPr kumimoji="1" lang="en-US" altLang="zh-CN" dirty="0"/>
              <a:t>A1</a:t>
            </a:r>
            <a:r>
              <a:rPr kumimoji="1" lang="zh-CN" altLang="en-US" dirty="0"/>
              <a:t>时间，</a:t>
            </a:r>
            <a:r>
              <a:rPr kumimoji="1" lang="en-US" altLang="zh-CN" dirty="0"/>
              <a:t>T1</a:t>
            </a:r>
            <a:r>
              <a:rPr kumimoji="1" lang="zh-CN" altLang="en-US" dirty="0"/>
              <a:t>事务想要更改张三的账户余额为</a:t>
            </a:r>
            <a:r>
              <a:rPr kumimoji="1" lang="en-US" altLang="zh-CN" dirty="0"/>
              <a:t>50</a:t>
            </a:r>
            <a:r>
              <a:rPr kumimoji="1" lang="zh-CN" altLang="en-US" dirty="0"/>
              <a:t>元，此时会加锁，避免数据被其他事务改写。由于事务没有正式提交，系统以时间戳为版本号，记录两个版本的数据，新版本为</a:t>
            </a:r>
            <a:r>
              <a:rPr kumimoji="1" lang="en-US" altLang="zh-CN" dirty="0"/>
              <a:t>50</a:t>
            </a:r>
            <a:r>
              <a:rPr kumimoji="1" lang="zh-CN" altLang="en-US" dirty="0"/>
              <a:t>，旧版本为</a:t>
            </a:r>
            <a:r>
              <a:rPr kumimoji="1" lang="en-US" altLang="zh-CN" dirty="0"/>
              <a:t>100.</a:t>
            </a:r>
          </a:p>
          <a:p>
            <a:r>
              <a:rPr kumimoji="1" lang="en-US" altLang="zh-CN" dirty="0"/>
              <a:t>A2</a:t>
            </a:r>
            <a:r>
              <a:rPr kumimoji="1" lang="zh-CN" altLang="en-US" dirty="0"/>
              <a:t>时间，</a:t>
            </a:r>
            <a:r>
              <a:rPr kumimoji="1" lang="en-US" altLang="zh-CN" dirty="0"/>
              <a:t>T2</a:t>
            </a:r>
            <a:r>
              <a:rPr kumimoji="1" lang="zh-CN" altLang="en-US" dirty="0"/>
              <a:t>事务想查询张三的账户余额，由于新版本数据还未正式提交，存在回滚的风险，</a:t>
            </a:r>
            <a:r>
              <a:rPr kumimoji="1" lang="en-US" altLang="zh-CN" dirty="0"/>
              <a:t>T2</a:t>
            </a:r>
            <a:r>
              <a:rPr kumimoji="1" lang="zh-CN" altLang="en-US" dirty="0"/>
              <a:t>事务可以读取旧版本数据，读取金额为</a:t>
            </a:r>
            <a:r>
              <a:rPr kumimoji="1" lang="en-US" altLang="zh-CN" dirty="0"/>
              <a:t>100.</a:t>
            </a:r>
          </a:p>
          <a:p>
            <a:r>
              <a:rPr kumimoji="1" lang="en-US" altLang="zh-CN" dirty="0"/>
              <a:t>A3</a:t>
            </a:r>
            <a:r>
              <a:rPr kumimoji="1" lang="zh-CN" altLang="en-US" dirty="0"/>
              <a:t>时间，</a:t>
            </a:r>
            <a:r>
              <a:rPr kumimoji="1" lang="en-US" altLang="zh-CN" dirty="0"/>
              <a:t>T1</a:t>
            </a:r>
            <a:r>
              <a:rPr kumimoji="1" lang="zh-CN" altLang="en-US" dirty="0"/>
              <a:t>事务完成提交，张三的余额变为了</a:t>
            </a:r>
            <a:r>
              <a:rPr kumimoji="1" lang="en-US" altLang="zh-CN" dirty="0"/>
              <a:t>50.</a:t>
            </a:r>
          </a:p>
          <a:p>
            <a:r>
              <a:rPr kumimoji="1" lang="en-US" altLang="zh-CN" dirty="0"/>
              <a:t>A4</a:t>
            </a:r>
            <a:r>
              <a:rPr kumimoji="1" lang="zh-CN" altLang="en-US" dirty="0"/>
              <a:t>时间，</a:t>
            </a:r>
            <a:r>
              <a:rPr kumimoji="1" lang="en-US" altLang="zh-CN" dirty="0"/>
              <a:t>T3</a:t>
            </a:r>
            <a:r>
              <a:rPr kumimoji="1" lang="zh-CN" altLang="en-US" dirty="0"/>
              <a:t>事务想要读取张三的余额，由于</a:t>
            </a:r>
            <a:r>
              <a:rPr kumimoji="1" lang="en-US" altLang="zh-CN" dirty="0"/>
              <a:t>T1</a:t>
            </a:r>
            <a:r>
              <a:rPr kumimoji="1" lang="zh-CN" altLang="en-US" dirty="0"/>
              <a:t>事务已经提交完成，此时</a:t>
            </a:r>
            <a:r>
              <a:rPr kumimoji="1" lang="en-US" altLang="zh-CN" dirty="0"/>
              <a:t>T3</a:t>
            </a:r>
            <a:r>
              <a:rPr kumimoji="1" lang="zh-CN" altLang="en-US" dirty="0"/>
              <a:t>事务可以读取新版本的数据。</a:t>
            </a:r>
            <a:endParaRPr kumimoji="1" lang="en-US" altLang="zh-CN" dirty="0"/>
          </a:p>
          <a:p>
            <a:endParaRPr kumimoji="1" lang="en-US" altLang="zh-CN" dirty="0"/>
          </a:p>
          <a:p>
            <a:r>
              <a:rPr kumimoji="1" lang="zh-CN" altLang="en-US" dirty="0"/>
              <a:t>总结下，</a:t>
            </a:r>
            <a:r>
              <a:rPr kumimoji="1" lang="en-US" altLang="zh-CN" dirty="0" err="1"/>
              <a:t>OceanBase</a:t>
            </a:r>
            <a:r>
              <a:rPr kumimoji="1" lang="zh-CN" altLang="en-US" dirty="0"/>
              <a:t>提供了全局唯一的时间戳服务，消除机器时钟差异带来的影响，方便全局管理版本号。</a:t>
            </a:r>
            <a:endParaRPr kumimoji="1" lang="en-US" altLang="zh-CN" dirty="0"/>
          </a:p>
          <a:p>
            <a:r>
              <a:rPr kumimoji="1" lang="zh-CN" altLang="en-US" dirty="0"/>
              <a:t>当修改数据时：首先需要获取行锁，然后再修改数据。事务未提交前，数据的新旧版本共存，通过不同的版本号区分。事务提交后，只有新的数据。</a:t>
            </a:r>
            <a:endParaRPr kumimoji="1" lang="en-US" altLang="zh-CN" dirty="0"/>
          </a:p>
          <a:p>
            <a:r>
              <a:rPr kumimoji="1" lang="zh-CN" altLang="en-US" dirty="0"/>
              <a:t>当读取数据时：不需要加锁，也不需要关注数据是否已被加锁。先获取版本号，再去查找小于等于当前版本号的已提交的数据。</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62</a:t>
            </a:fld>
            <a:endParaRPr kumimoji="1" lang="zh-CN" altLang="en-US"/>
          </a:p>
        </p:txBody>
      </p:sp>
    </p:spTree>
    <p:extLst>
      <p:ext uri="{BB962C8B-B14F-4D97-AF65-F5344CB8AC3E}">
        <p14:creationId xmlns:p14="http://schemas.microsoft.com/office/powerpoint/2010/main" val="3432977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这一页我们讲下事务隔离级别，先讲几个概念。</a:t>
            </a:r>
            <a:endParaRPr kumimoji="1" lang="en-US" altLang="zh-CN" dirty="0"/>
          </a:p>
          <a:p>
            <a:r>
              <a:rPr kumimoji="1" lang="zh-CN" altLang="en-US" dirty="0"/>
              <a:t>第一是脏读，也就是读取了未提交的数据，最后这数据又回滚到了，导致读了错的数据。</a:t>
            </a:r>
            <a:endParaRPr kumimoji="1" lang="en-US" altLang="zh-CN" dirty="0"/>
          </a:p>
          <a:p>
            <a:r>
              <a:rPr kumimoji="1" lang="zh-CN" altLang="en-US" dirty="0"/>
              <a:t>第二是不可重复读，在一个事务内，不同的时刻读同一批数据，结果不一样。也就第二次读之前，期间被别的事务更新了数据。</a:t>
            </a:r>
            <a:endParaRPr kumimoji="1" lang="en-US" altLang="zh-CN" dirty="0"/>
          </a:p>
          <a:p>
            <a:r>
              <a:rPr kumimoji="1" lang="zh-CN" altLang="en-US" dirty="0"/>
              <a:t>第三是幻读，指的是在同一个事务内，在操作过程中进行两次查询，第二次查询的结果包含了第一次查询中未出现的数据或者缺少了第一次查询中出现的数据，期间被别的事务插入或者删除了数据。</a:t>
            </a:r>
            <a:endParaRPr kumimoji="1" lang="en-US" altLang="zh-CN" dirty="0"/>
          </a:p>
          <a:p>
            <a:endParaRPr kumimoji="1" lang="en-US" altLang="zh-CN" dirty="0"/>
          </a:p>
          <a:p>
            <a:r>
              <a:rPr kumimoji="1" lang="en-US" altLang="zh-CN" dirty="0" err="1"/>
              <a:t>OceanBase</a:t>
            </a:r>
            <a:r>
              <a:rPr kumimoji="1" lang="zh-CN" altLang="en-US" dirty="0"/>
              <a:t>支持多种事务隔离级别，基于全局一致的数据版本号管理，以不同的版本号策略实现不同的隔离级别。</a:t>
            </a:r>
            <a:endParaRPr kumimoji="1" lang="en-US" altLang="zh-CN" dirty="0"/>
          </a:p>
          <a:p>
            <a:r>
              <a:rPr kumimoji="1" lang="en-US" altLang="zh-CN" dirty="0" err="1"/>
              <a:t>OceanBase</a:t>
            </a:r>
            <a:r>
              <a:rPr kumimoji="1" lang="zh-CN" altLang="en-US" dirty="0"/>
              <a:t>支持两种隔离级别，一种是</a:t>
            </a:r>
            <a:r>
              <a:rPr kumimoji="1" lang="en-US" altLang="zh-CN" dirty="0">
                <a:solidFill>
                  <a:schemeClr val="tx1"/>
                </a:solidFill>
                <a:latin typeface="Alibaba PuHuiTi R" pitchFamily="18" charset="-122"/>
                <a:ea typeface="Alibaba PuHuiTi R" pitchFamily="18" charset="-122"/>
                <a:cs typeface="Alibaba PuHuiTi R" pitchFamily="18" charset="-122"/>
              </a:rPr>
              <a:t>Read-Committed</a:t>
            </a:r>
            <a:r>
              <a:rPr kumimoji="1" lang="zh-CN" altLang="en-US" dirty="0">
                <a:solidFill>
                  <a:schemeClr val="tx1"/>
                </a:solidFill>
                <a:latin typeface="Alibaba PuHuiTi R" pitchFamily="18" charset="-122"/>
                <a:ea typeface="Alibaba PuHuiTi R" pitchFamily="18" charset="-122"/>
                <a:cs typeface="Alibaba PuHuiTi R" pitchFamily="18" charset="-122"/>
              </a:rPr>
              <a:t>，可以避免脏读，但存在不可重复读和幻读（默认）；另外一种是</a:t>
            </a:r>
            <a:r>
              <a:rPr kumimoji="1" lang="en-US" altLang="zh-CN" dirty="0">
                <a:solidFill>
                  <a:schemeClr val="tx1"/>
                </a:solidFill>
                <a:latin typeface="Alibaba PuHuiTi R" pitchFamily="18" charset="-122"/>
                <a:ea typeface="Alibaba PuHuiTi R" pitchFamily="18" charset="-122"/>
                <a:cs typeface="Alibaba PuHuiTi R" pitchFamily="18" charset="-122"/>
              </a:rPr>
              <a:t>Serializable</a:t>
            </a:r>
            <a:r>
              <a:rPr kumimoji="1" lang="zh-CN" altLang="en-US" dirty="0">
                <a:solidFill>
                  <a:schemeClr val="tx1"/>
                </a:solidFill>
                <a:latin typeface="Alibaba PuHuiTi R" pitchFamily="18" charset="-122"/>
                <a:ea typeface="Alibaba PuHuiTi R" pitchFamily="18" charset="-122"/>
                <a:cs typeface="Alibaba PuHuiTi R" pitchFamily="18" charset="-122"/>
              </a:rPr>
              <a:t>，可以避免脏读、不可重复读和幻读，这是最严格的隔离级别，但会影响性能。</a:t>
            </a:r>
            <a:endParaRPr kumimoji="1" lang="en-US" altLang="zh-CN" dirty="0">
              <a:solidFill>
                <a:schemeClr val="tx1"/>
              </a:solidFill>
              <a:latin typeface="Alibaba PuHuiTi R" pitchFamily="18" charset="-122"/>
              <a:ea typeface="Alibaba PuHuiTi R" pitchFamily="18" charset="-122"/>
              <a:cs typeface="Alibaba PuHuiTi R" pitchFamily="18" charset="-122"/>
            </a:endParaRPr>
          </a:p>
          <a:p>
            <a:r>
              <a:rPr kumimoji="1" lang="en-US" altLang="zh-CN" dirty="0" err="1">
                <a:solidFill>
                  <a:schemeClr val="tx1"/>
                </a:solidFill>
                <a:latin typeface="Alibaba PuHuiTi R" pitchFamily="18" charset="-122"/>
                <a:ea typeface="Alibaba PuHuiTi R" pitchFamily="18" charset="-122"/>
                <a:cs typeface="Alibaba PuHuiTi R" pitchFamily="18" charset="-122"/>
              </a:rPr>
              <a:t>OceanBase</a:t>
            </a:r>
            <a:r>
              <a:rPr kumimoji="1" lang="zh-CN" altLang="en-US" dirty="0">
                <a:solidFill>
                  <a:schemeClr val="tx1"/>
                </a:solidFill>
                <a:latin typeface="Alibaba PuHuiTi R" pitchFamily="18" charset="-122"/>
                <a:ea typeface="Alibaba PuHuiTi R" pitchFamily="18" charset="-122"/>
                <a:cs typeface="Alibaba PuHuiTi R" pitchFamily="18" charset="-122"/>
              </a:rPr>
              <a:t>不支持脏读，事务能够读取的数据肯定都是已提交的数据，不可能是未提交的数据，但有可能是已提交的旧数据。</a:t>
            </a:r>
            <a:endParaRPr kumimoji="1" lang="en-US" altLang="zh-CN" dirty="0">
              <a:solidFill>
                <a:schemeClr val="tx1"/>
              </a:solidFill>
              <a:latin typeface="Alibaba PuHuiTi R" pitchFamily="18" charset="-122"/>
              <a:ea typeface="Alibaba PuHuiTi R" pitchFamily="18" charset="-122"/>
              <a:cs typeface="Alibaba PuHuiTi R" pitchFamily="18"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63</a:t>
            </a:fld>
            <a:endParaRPr kumimoji="1" lang="zh-CN" altLang="en-US"/>
          </a:p>
        </p:txBody>
      </p:sp>
    </p:spTree>
    <p:extLst>
      <p:ext uri="{BB962C8B-B14F-4D97-AF65-F5344CB8AC3E}">
        <p14:creationId xmlns:p14="http://schemas.microsoft.com/office/powerpoint/2010/main" val="3184198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目前市场上的主流应用级别都是运行在</a:t>
            </a:r>
            <a:r>
              <a:rPr kumimoji="1" lang="en-US" altLang="zh-CN" dirty="0"/>
              <a:t>Oracle</a:t>
            </a:r>
            <a:r>
              <a:rPr kumimoji="1" lang="zh-CN" altLang="en-US" dirty="0"/>
              <a:t>或者</a:t>
            </a:r>
            <a:r>
              <a:rPr kumimoji="1" lang="en-US" altLang="zh-CN" dirty="0"/>
              <a:t>MySQL</a:t>
            </a:r>
            <a:r>
              <a:rPr kumimoji="1" lang="zh-CN" altLang="en-US" dirty="0"/>
              <a:t>数据库上，为了方便应用迁移，降低迁移的技术难度和成本，</a:t>
            </a:r>
            <a:r>
              <a:rPr kumimoji="1" lang="en-US" altLang="zh-CN" dirty="0" err="1"/>
              <a:t>OceanBase</a:t>
            </a:r>
            <a:r>
              <a:rPr kumimoji="1" lang="zh-CN" altLang="en-US" dirty="0"/>
              <a:t>的</a:t>
            </a:r>
            <a:r>
              <a:rPr kumimoji="1" lang="en-US" altLang="zh-CN" dirty="0"/>
              <a:t>SQL</a:t>
            </a:r>
            <a:r>
              <a:rPr kumimoji="1" lang="zh-CN" altLang="en-US" dirty="0"/>
              <a:t>引擎可以兼容</a:t>
            </a:r>
            <a:r>
              <a:rPr kumimoji="1" lang="en-US" altLang="zh-CN" dirty="0"/>
              <a:t>MySQL</a:t>
            </a:r>
            <a:r>
              <a:rPr kumimoji="1" lang="zh-CN" altLang="en-US" dirty="0"/>
              <a:t>和</a:t>
            </a:r>
            <a:r>
              <a:rPr kumimoji="1" lang="en-US" altLang="zh-CN" dirty="0"/>
              <a:t>Oracle</a:t>
            </a:r>
            <a:r>
              <a:rPr kumimoji="1" lang="zh-CN" altLang="en-US" dirty="0"/>
              <a:t>。</a:t>
            </a:r>
            <a:endParaRPr kumimoji="1" lang="en-US" altLang="zh-CN" dirty="0"/>
          </a:p>
          <a:p>
            <a:r>
              <a:rPr kumimoji="1" lang="zh-CN" altLang="en-US" dirty="0"/>
              <a:t>前面章节我们也将了，在创建租户的时候，我们就需要指定租户的模式是</a:t>
            </a:r>
            <a:r>
              <a:rPr kumimoji="1" lang="en-US" altLang="zh-CN" dirty="0"/>
              <a:t>MySQL</a:t>
            </a:r>
            <a:r>
              <a:rPr kumimoji="1" lang="zh-CN" altLang="en-US" dirty="0"/>
              <a:t>或者</a:t>
            </a:r>
            <a:r>
              <a:rPr kumimoji="1" lang="en-US" altLang="zh-CN" dirty="0"/>
              <a:t>Oracle</a:t>
            </a:r>
            <a:r>
              <a:rPr kumimoji="1" lang="zh-CN" altLang="en-US" dirty="0"/>
              <a:t>。</a:t>
            </a:r>
            <a:endParaRPr kumimoji="1" lang="en-US" altLang="zh-CN" dirty="0"/>
          </a:p>
          <a:p>
            <a:r>
              <a:rPr kumimoji="1" lang="en-US" altLang="zh-CN" dirty="0" err="1"/>
              <a:t>OceanBase</a:t>
            </a:r>
            <a:r>
              <a:rPr kumimoji="1" lang="zh-CN" altLang="en-US" dirty="0"/>
              <a:t>可以在一个数据库中</a:t>
            </a:r>
            <a:r>
              <a:rPr kumimoji="1" lang="en-US" altLang="zh-CN" dirty="0"/>
              <a:t>,</a:t>
            </a:r>
            <a:r>
              <a:rPr kumimoji="1" lang="zh-CN" altLang="en-US" dirty="0"/>
              <a:t>实现两种租户</a:t>
            </a:r>
            <a:r>
              <a:rPr kumimoji="1" lang="en-US" altLang="zh-CN" dirty="0"/>
              <a:t>,</a:t>
            </a:r>
            <a:r>
              <a:rPr kumimoji="1" lang="zh-CN" altLang="en-US" dirty="0"/>
              <a:t>对</a:t>
            </a:r>
            <a:r>
              <a:rPr kumimoji="1" lang="en-US" altLang="zh-CN" dirty="0"/>
              <a:t>DBA</a:t>
            </a:r>
            <a:r>
              <a:rPr kumimoji="1" lang="zh-CN" altLang="en-US" dirty="0"/>
              <a:t>来说，之前他要维护两个数据库，一个</a:t>
            </a:r>
            <a:r>
              <a:rPr kumimoji="1" lang="en-US" altLang="zh-CN" dirty="0"/>
              <a:t>oracle</a:t>
            </a:r>
            <a:r>
              <a:rPr kumimoji="1" lang="zh-CN" altLang="en-US" dirty="0"/>
              <a:t>，一个</a:t>
            </a:r>
            <a:r>
              <a:rPr kumimoji="1" lang="en-US" altLang="zh-CN" dirty="0" err="1"/>
              <a:t>mysql</a:t>
            </a:r>
            <a:r>
              <a:rPr kumimoji="1" lang="zh-CN" altLang="en-US" dirty="0"/>
              <a:t>，两个数据库差异较大。现在他只要维护一套数据库，应用开发者习惯了</a:t>
            </a:r>
            <a:r>
              <a:rPr kumimoji="1" lang="en-US" altLang="zh-CN" dirty="0"/>
              <a:t>MySQL</a:t>
            </a:r>
            <a:r>
              <a:rPr kumimoji="1" lang="zh-CN" altLang="en-US" dirty="0"/>
              <a:t>，就给他创建</a:t>
            </a:r>
            <a:r>
              <a:rPr kumimoji="1" lang="en-US" altLang="zh-CN" dirty="0"/>
              <a:t>MySQL</a:t>
            </a:r>
            <a:r>
              <a:rPr kumimoji="1" lang="zh-CN" altLang="en-US" dirty="0"/>
              <a:t>租户，应用开发者习惯了</a:t>
            </a:r>
            <a:r>
              <a:rPr kumimoji="1" lang="en-US" altLang="zh-CN" dirty="0"/>
              <a:t>Oracle</a:t>
            </a:r>
            <a:r>
              <a:rPr kumimoji="1" lang="zh-CN" altLang="en-US" dirty="0"/>
              <a:t>租户，就给他创建</a:t>
            </a:r>
            <a:r>
              <a:rPr kumimoji="1" lang="en-US" altLang="zh-CN" dirty="0"/>
              <a:t>Oracle</a:t>
            </a:r>
            <a:r>
              <a:rPr kumimoji="1" lang="zh-CN" altLang="en-US" dirty="0"/>
              <a:t>租户。</a:t>
            </a:r>
            <a:endParaRPr kumimoji="1" lang="en-US" altLang="zh-CN" dirty="0"/>
          </a:p>
          <a:p>
            <a:endParaRPr kumimoji="1" lang="en-US" altLang="zh-CN" dirty="0"/>
          </a:p>
          <a:p>
            <a:r>
              <a:rPr kumimoji="1" lang="en-US" altLang="zh-CN" dirty="0"/>
              <a:t>MySQL</a:t>
            </a:r>
            <a:r>
              <a:rPr kumimoji="1" lang="zh-CN" altLang="en-US" dirty="0"/>
              <a:t>方面，由于蚂蚁内部的很多应用之前都用</a:t>
            </a:r>
            <a:r>
              <a:rPr kumimoji="1" lang="en-US" altLang="zh-CN" dirty="0"/>
              <a:t>MySQL</a:t>
            </a:r>
            <a:r>
              <a:rPr kumimoji="1" lang="zh-CN" altLang="en-US" dirty="0"/>
              <a:t>数据库，为了更好的迁移应用到</a:t>
            </a:r>
            <a:r>
              <a:rPr kumimoji="1" lang="en-US" altLang="zh-CN" dirty="0" err="1"/>
              <a:t>OceanBase</a:t>
            </a:r>
            <a:r>
              <a:rPr kumimoji="1" lang="zh-CN" altLang="en-US" dirty="0"/>
              <a:t>上，</a:t>
            </a:r>
            <a:r>
              <a:rPr kumimoji="1" lang="en-US" altLang="zh-CN" dirty="0" err="1"/>
              <a:t>OceanBase</a:t>
            </a:r>
            <a:r>
              <a:rPr kumimoji="1" lang="zh-CN" altLang="en-US" dirty="0"/>
              <a:t>兼容了</a:t>
            </a:r>
            <a:r>
              <a:rPr kumimoji="1" lang="en-US" altLang="zh-CN" dirty="0"/>
              <a:t>MySQL</a:t>
            </a:r>
            <a:r>
              <a:rPr kumimoji="1" lang="zh-CN" altLang="en-US" dirty="0"/>
              <a:t> </a:t>
            </a:r>
            <a:r>
              <a:rPr kumimoji="1" lang="en-US" altLang="zh-CN" dirty="0"/>
              <a:t>5.6</a:t>
            </a:r>
            <a:r>
              <a:rPr kumimoji="1" lang="zh-CN" altLang="en-US" dirty="0"/>
              <a:t>语法、数据结构、</a:t>
            </a:r>
            <a:r>
              <a:rPr kumimoji="1" lang="en-US" altLang="zh-CN" dirty="0"/>
              <a:t>MySQL</a:t>
            </a:r>
            <a:r>
              <a:rPr kumimoji="1" lang="zh-CN" altLang="en-US" dirty="0"/>
              <a:t>通信协议。还有一个原因是</a:t>
            </a:r>
            <a:r>
              <a:rPr kumimoji="1" lang="en-US" altLang="zh-CN" dirty="0"/>
              <a:t>MySQL</a:t>
            </a:r>
            <a:r>
              <a:rPr kumimoji="1" lang="zh-CN" altLang="en-US" dirty="0"/>
              <a:t>是开源的数据库，通信协议层也是完全公开的，我们可以知道协议包的内容，就可以解析。所以，</a:t>
            </a:r>
            <a:r>
              <a:rPr kumimoji="1" lang="en-US" altLang="zh-CN" dirty="0" err="1"/>
              <a:t>OceanBase</a:t>
            </a:r>
            <a:r>
              <a:rPr kumimoji="1" lang="zh-CN" altLang="en-US" dirty="0"/>
              <a:t>是支持</a:t>
            </a:r>
            <a:r>
              <a:rPr kumimoji="1" lang="en-US" altLang="zh-CN" dirty="0"/>
              <a:t>MySQL</a:t>
            </a:r>
            <a:r>
              <a:rPr kumimoji="1" lang="zh-CN" altLang="en-US" dirty="0"/>
              <a:t>客户端的，可以像使用</a:t>
            </a:r>
            <a:r>
              <a:rPr kumimoji="1" lang="en-US" altLang="zh-CN" dirty="0"/>
              <a:t>MySQL</a:t>
            </a:r>
            <a:r>
              <a:rPr kumimoji="1" lang="zh-CN" altLang="en-US" dirty="0"/>
              <a:t>一样使用</a:t>
            </a:r>
            <a:r>
              <a:rPr kumimoji="1" lang="en-US" altLang="zh-CN" dirty="0" err="1"/>
              <a:t>OceanBase</a:t>
            </a:r>
            <a:r>
              <a:rPr kumimoji="1" lang="zh-CN" altLang="en-US" dirty="0"/>
              <a:t>，但我们内部是</a:t>
            </a:r>
            <a:r>
              <a:rPr kumimoji="1" lang="en-US" altLang="zh-CN" dirty="0"/>
              <a:t>100%</a:t>
            </a:r>
            <a:r>
              <a:rPr kumimoji="1" lang="zh-CN" altLang="en-US" dirty="0"/>
              <a:t>自主研发的分布式数据库，技术架构和原理与</a:t>
            </a:r>
            <a:r>
              <a:rPr kumimoji="1" lang="en-US" altLang="zh-CN" dirty="0"/>
              <a:t>MySQL</a:t>
            </a:r>
            <a:r>
              <a:rPr kumimoji="1" lang="zh-CN" altLang="en-US" dirty="0"/>
              <a:t>完全不一样。</a:t>
            </a:r>
            <a:endParaRPr kumimoji="1" lang="en-US" altLang="zh-CN" dirty="0"/>
          </a:p>
          <a:p>
            <a:endParaRPr kumimoji="1" lang="en-US" altLang="zh-CN" dirty="0"/>
          </a:p>
          <a:p>
            <a:r>
              <a:rPr kumimoji="1" lang="en-US" altLang="zh-CN" dirty="0"/>
              <a:t>Oracle</a:t>
            </a:r>
            <a:r>
              <a:rPr kumimoji="1" lang="zh-CN" altLang="en-US" dirty="0"/>
              <a:t>的兼容性就比较困难，我们没有源码和通信协议层可以参考，只能自己研发，尽量去兼容</a:t>
            </a:r>
            <a:r>
              <a:rPr kumimoji="1" lang="en-US" altLang="zh-CN" dirty="0" err="1"/>
              <a:t>Oralce</a:t>
            </a:r>
            <a:r>
              <a:rPr kumimoji="1" lang="zh-CN" altLang="en-US" dirty="0"/>
              <a:t>，当前</a:t>
            </a:r>
            <a:r>
              <a:rPr kumimoji="1" lang="en-US" altLang="zh-CN" dirty="0" err="1"/>
              <a:t>OceanBase</a:t>
            </a:r>
            <a:r>
              <a:rPr kumimoji="1" lang="zh-CN" altLang="en-US" dirty="0"/>
              <a:t>兼容</a:t>
            </a:r>
            <a:r>
              <a:rPr kumimoji="1" lang="en-US" altLang="zh-CN" dirty="0"/>
              <a:t>Oracle</a:t>
            </a:r>
            <a:r>
              <a:rPr kumimoji="1" lang="zh-CN" altLang="en-US" dirty="0"/>
              <a:t> </a:t>
            </a:r>
            <a:r>
              <a:rPr kumimoji="1" lang="en-US" altLang="zh-CN" dirty="0"/>
              <a:t>11g</a:t>
            </a:r>
            <a:r>
              <a:rPr kumimoji="1" lang="zh-CN" altLang="en-US" dirty="0"/>
              <a:t>语法，支持</a:t>
            </a:r>
            <a:r>
              <a:rPr kumimoji="1" lang="en-US" altLang="zh-CN" dirty="0"/>
              <a:t>90%</a:t>
            </a:r>
            <a:r>
              <a:rPr kumimoji="1" lang="zh-CN" altLang="en-US" dirty="0"/>
              <a:t>的</a:t>
            </a:r>
            <a:r>
              <a:rPr kumimoji="1" lang="en-US" altLang="zh-CN" dirty="0"/>
              <a:t>Oracle</a:t>
            </a:r>
            <a:r>
              <a:rPr kumimoji="1" lang="zh-CN" altLang="en-US" dirty="0"/>
              <a:t>数据类型和内置函数，支持分布式执行的存储过程（</a:t>
            </a:r>
            <a:r>
              <a:rPr kumimoji="1" lang="en-US" altLang="zh-CN" dirty="0"/>
              <a:t>PL/SQL</a:t>
            </a:r>
            <a:r>
              <a:rPr kumimoji="1" lang="zh-CN" altLang="en-US" dirty="0"/>
              <a:t>），</a:t>
            </a:r>
            <a:r>
              <a:rPr kumimoji="1" lang="en-US" altLang="zh-CN" dirty="0" err="1"/>
              <a:t>OceanBase</a:t>
            </a:r>
            <a:r>
              <a:rPr kumimoji="1" lang="zh-CN" altLang="en-US" dirty="0"/>
              <a:t>也将持续投入，更好的兼容</a:t>
            </a:r>
            <a:r>
              <a:rPr kumimoji="1" lang="en-US" altLang="zh-CN" dirty="0"/>
              <a:t>Oracle</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65</a:t>
            </a:fld>
            <a:endParaRPr kumimoji="1" lang="zh-CN" altLang="en-US"/>
          </a:p>
        </p:txBody>
      </p:sp>
    </p:spTree>
    <p:extLst>
      <p:ext uri="{BB962C8B-B14F-4D97-AF65-F5344CB8AC3E}">
        <p14:creationId xmlns:p14="http://schemas.microsoft.com/office/powerpoint/2010/main" val="1157724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这一页展示了</a:t>
            </a:r>
            <a:r>
              <a:rPr kumimoji="1" lang="en-US" altLang="zh-CN" dirty="0"/>
              <a:t>Oracle</a:t>
            </a:r>
            <a:r>
              <a:rPr kumimoji="1" lang="zh-CN" altLang="en-US" dirty="0"/>
              <a:t>的兼容性</a:t>
            </a:r>
            <a:r>
              <a:rPr kumimoji="1" lang="en-US" altLang="zh-CN" dirty="0"/>
              <a:t>,</a:t>
            </a:r>
            <a:r>
              <a:rPr kumimoji="1" lang="en-US" altLang="zh-CN" dirty="0" err="1"/>
              <a:t>OceanBase</a:t>
            </a:r>
            <a:r>
              <a:rPr kumimoji="1" lang="zh-CN" altLang="en-US" dirty="0"/>
              <a:t>还在不断完善中。初级课程不再重点讲解，中高级课程再重点讲解。</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66</a:t>
            </a:fld>
            <a:endParaRPr kumimoji="1" lang="zh-CN" altLang="en-US"/>
          </a:p>
        </p:txBody>
      </p:sp>
    </p:spTree>
    <p:extLst>
      <p:ext uri="{BB962C8B-B14F-4D97-AF65-F5344CB8AC3E}">
        <p14:creationId xmlns:p14="http://schemas.microsoft.com/office/powerpoint/2010/main" val="2579884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介绍</a:t>
            </a:r>
            <a:r>
              <a:rPr kumimoji="1" lang="en-US" altLang="zh-CN" dirty="0" err="1"/>
              <a:t>OceanBase</a:t>
            </a:r>
            <a:r>
              <a:rPr kumimoji="1" lang="zh-CN" altLang="en-US" dirty="0"/>
              <a:t>存储引擎前，我们先来了解下传统数据库存储引擎的一些问题。</a:t>
            </a:r>
            <a:endParaRPr kumimoji="1" lang="en-US" altLang="zh-CN" dirty="0"/>
          </a:p>
          <a:p>
            <a:endParaRPr kumimoji="1" lang="en-US" altLang="zh-CN" dirty="0"/>
          </a:p>
          <a:p>
            <a:r>
              <a:rPr kumimoji="1" lang="zh-CN" altLang="en-US" dirty="0"/>
              <a:t>传统关系型数据库一般采用“堆表”的架构</a:t>
            </a:r>
            <a:r>
              <a:rPr kumimoji="1" lang="en-US" altLang="zh-CN" dirty="0"/>
              <a:t>,</a:t>
            </a:r>
            <a:r>
              <a:rPr kumimoji="1" lang="zh-CN" altLang="en-US" dirty="0"/>
              <a:t>磁盘上有表空间</a:t>
            </a:r>
            <a:r>
              <a:rPr kumimoji="1" lang="en-US" altLang="zh-CN" dirty="0"/>
              <a:t>,</a:t>
            </a:r>
            <a:r>
              <a:rPr kumimoji="1" lang="zh-CN" altLang="en-US" dirty="0"/>
              <a:t>会划分出不同的段</a:t>
            </a:r>
            <a:r>
              <a:rPr kumimoji="1" lang="en-US" altLang="zh-CN" dirty="0"/>
              <a:t>(Extend),</a:t>
            </a:r>
            <a:r>
              <a:rPr kumimoji="1" lang="zh-CN" altLang="en-US" dirty="0"/>
              <a:t>每个段再划分为若干页</a:t>
            </a:r>
            <a:r>
              <a:rPr kumimoji="1" lang="en-US" altLang="zh-CN" dirty="0"/>
              <a:t>(Block</a:t>
            </a:r>
            <a:r>
              <a:rPr kumimoji="1" lang="zh-CN" altLang="en-US" dirty="0"/>
              <a:t>），磁盘有一个根节点，段和页是随着数据的不断插入来不停分配的。在内存里，跟磁盘表空间对应的是</a:t>
            </a:r>
            <a:r>
              <a:rPr kumimoji="1" lang="en-US" altLang="zh-CN" dirty="0"/>
              <a:t>Buffer</a:t>
            </a:r>
            <a:r>
              <a:rPr kumimoji="1" lang="zh-CN" altLang="en-US" dirty="0"/>
              <a:t> </a:t>
            </a:r>
            <a:r>
              <a:rPr kumimoji="1" lang="en-US" altLang="zh-CN" dirty="0"/>
              <a:t>Pool</a:t>
            </a:r>
            <a:r>
              <a:rPr kumimoji="1" lang="zh-CN" altLang="en-US" dirty="0"/>
              <a:t>，无论应用读取数据，还是修改数据，都需要把数据从硬盘的表空间装载到内存里，在内存里完成数据的读和写，修改后的数据就是“脏数据”，这些“脏数据”最终还是要落入到硬盘表空间里，内存的</a:t>
            </a:r>
            <a:r>
              <a:rPr kumimoji="1" lang="en-US" altLang="zh-CN" dirty="0" err="1"/>
              <a:t>buffe</a:t>
            </a:r>
            <a:r>
              <a:rPr kumimoji="1" lang="zh-CN" altLang="en-US" dirty="0"/>
              <a:t> </a:t>
            </a:r>
            <a:r>
              <a:rPr kumimoji="1" lang="en-US" altLang="zh-CN" dirty="0"/>
              <a:t>pool</a:t>
            </a:r>
            <a:r>
              <a:rPr kumimoji="1" lang="zh-CN" altLang="en-US" dirty="0"/>
              <a:t>和硬盘的表空间是一一对应的，也就是数据从哪里读出来的，也写回到哪里。</a:t>
            </a:r>
            <a:endParaRPr kumimoji="1" lang="en-US" altLang="zh-CN" dirty="0"/>
          </a:p>
          <a:p>
            <a:endParaRPr kumimoji="1" lang="en-US" altLang="zh-CN" dirty="0"/>
          </a:p>
          <a:p>
            <a:r>
              <a:rPr kumimoji="1" lang="zh-CN" altLang="en-US" dirty="0"/>
              <a:t>这就有一个问题，内存</a:t>
            </a:r>
            <a:r>
              <a:rPr kumimoji="1" lang="en-US" altLang="zh-CN" dirty="0"/>
              <a:t>buffer</a:t>
            </a:r>
            <a:r>
              <a:rPr kumimoji="1" lang="zh-CN" altLang="en-US" dirty="0"/>
              <a:t> </a:t>
            </a:r>
            <a:r>
              <a:rPr kumimoji="1" lang="en-US" altLang="zh-CN" dirty="0"/>
              <a:t>pool</a:t>
            </a:r>
            <a:r>
              <a:rPr kumimoji="1" lang="zh-CN" altLang="en-US" dirty="0"/>
              <a:t>的数据是相对紧凑、相对有序的。但是，在表空间上，有可能是非常离散的，比如图中所示，内存的</a:t>
            </a:r>
            <a:r>
              <a:rPr kumimoji="1" lang="en-US" altLang="zh-CN" dirty="0"/>
              <a:t>4</a:t>
            </a:r>
            <a:r>
              <a:rPr kumimoji="1" lang="zh-CN" altLang="en-US" dirty="0"/>
              <a:t>个页是紧凑的，但对应到硬盘上，四个页分布的非常分散。当内存中</a:t>
            </a:r>
            <a:r>
              <a:rPr kumimoji="1" lang="en-US" altLang="zh-CN" dirty="0"/>
              <a:t>buffer</a:t>
            </a:r>
            <a:r>
              <a:rPr kumimoji="1" lang="zh-CN" altLang="en-US" dirty="0"/>
              <a:t> </a:t>
            </a:r>
            <a:r>
              <a:rPr kumimoji="1" lang="en-US" altLang="zh-CN" dirty="0"/>
              <a:t>pool</a:t>
            </a:r>
            <a:r>
              <a:rPr kumimoji="1" lang="zh-CN" altLang="en-US" dirty="0"/>
              <a:t>的脏数据要写回硬盘表空间时，会有一个很严重的随机写的问题。如果使用</a:t>
            </a:r>
            <a:r>
              <a:rPr kumimoji="1" lang="en-US" altLang="zh-CN" dirty="0"/>
              <a:t>SSD</a:t>
            </a:r>
            <a:r>
              <a:rPr kumimoji="1" lang="zh-CN" altLang="en-US" dirty="0"/>
              <a:t>硬盘，这种随机写会导致严重的</a:t>
            </a:r>
            <a:r>
              <a:rPr kumimoji="1" lang="en-US" altLang="zh-CN" dirty="0"/>
              <a:t>SSD</a:t>
            </a:r>
            <a:r>
              <a:rPr kumimoji="1" lang="zh-CN" altLang="en-US" dirty="0"/>
              <a:t>写放大，不仅影响写操作性能，而且显著降低</a:t>
            </a:r>
            <a:r>
              <a:rPr kumimoji="1" lang="en-US" altLang="zh-CN" dirty="0"/>
              <a:t>SSD</a:t>
            </a:r>
            <a:r>
              <a:rPr kumimoji="1" lang="zh-CN" altLang="en-US" dirty="0"/>
              <a:t>的寿命，所以传统数据库一般使用高端读写型</a:t>
            </a:r>
            <a:r>
              <a:rPr kumimoji="1" lang="en-US" altLang="zh-CN" dirty="0"/>
              <a:t>SSD</a:t>
            </a:r>
            <a:r>
              <a:rPr kumimoji="1" lang="zh-CN" altLang="en-US" dirty="0"/>
              <a:t>；</a:t>
            </a:r>
            <a:endParaRPr kumimoji="1" lang="en-US" altLang="zh-CN" dirty="0"/>
          </a:p>
          <a:p>
            <a:endParaRPr kumimoji="1" lang="en-US" altLang="zh-CN" dirty="0"/>
          </a:p>
          <a:p>
            <a:r>
              <a:rPr kumimoji="1" lang="zh-CN" altLang="en-US" dirty="0"/>
              <a:t>还有一个问题，数据的读取还是写，都是以页或者段为单位，即使要修改的数据很少，比如只是修改了</a:t>
            </a:r>
            <a:r>
              <a:rPr kumimoji="1" lang="en-US" altLang="zh-CN" dirty="0"/>
              <a:t>1</a:t>
            </a:r>
            <a:r>
              <a:rPr kumimoji="1" lang="zh-CN" altLang="en-US" dirty="0"/>
              <a:t>个页内的几个字节，也需要把整页更新到硬盘的表空间中，造成写放大。这种写放大是数据库架构带来的，跟</a:t>
            </a:r>
            <a:r>
              <a:rPr kumimoji="1" lang="en-US" altLang="zh-CN" dirty="0"/>
              <a:t>SSD</a:t>
            </a:r>
            <a:r>
              <a:rPr kumimoji="1" lang="zh-CN" altLang="en-US" dirty="0"/>
              <a:t>硬盘的写放大没有关系，即使使用传统的</a:t>
            </a:r>
            <a:r>
              <a:rPr kumimoji="1" lang="en-US" altLang="zh-CN" dirty="0"/>
              <a:t>SATA</a:t>
            </a:r>
            <a:r>
              <a:rPr kumimoji="1" lang="zh-CN" altLang="en-US" dirty="0"/>
              <a:t>或者</a:t>
            </a:r>
            <a:r>
              <a:rPr kumimoji="1" lang="en-US" altLang="zh-CN" dirty="0"/>
              <a:t>SAS</a:t>
            </a:r>
            <a:r>
              <a:rPr kumimoji="1" lang="zh-CN" altLang="en-US" dirty="0"/>
              <a:t>硬盘，依然也存在这个问题。</a:t>
            </a:r>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78</a:t>
            </a:fld>
            <a:endParaRPr kumimoji="1" lang="zh-CN" altLang="en-US"/>
          </a:p>
        </p:txBody>
      </p:sp>
    </p:spTree>
    <p:extLst>
      <p:ext uri="{BB962C8B-B14F-4D97-AF65-F5344CB8AC3E}">
        <p14:creationId xmlns:p14="http://schemas.microsoft.com/office/powerpoint/2010/main" val="3196489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是一个准内存数据库的架构，存储又采用</a:t>
            </a:r>
            <a:r>
              <a:rPr lang="en-US" altLang="zh-CN" dirty="0">
                <a:latin typeface="Microsoft YaHei" charset="-122"/>
                <a:ea typeface="Microsoft YaHei" charset="-122"/>
                <a:cs typeface="Microsoft YaHei" charset="-122"/>
              </a:rPr>
              <a:t>LSM</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Tree</a:t>
            </a:r>
            <a:r>
              <a:rPr lang="zh-CN" altLang="en-US" dirty="0">
                <a:latin typeface="Microsoft YaHei" charset="-122"/>
                <a:ea typeface="Microsoft YaHei" charset="-122"/>
                <a:cs typeface="Microsoft YaHei" charset="-122"/>
              </a:rPr>
              <a:t>的架构，可以有效解决随机写和写放大的问题。</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把内存分为了两块，一块是</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，用于写；一块是热点缓存，用于读。</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所有对数据的修改，比如</a:t>
            </a:r>
            <a:r>
              <a:rPr lang="en-US" altLang="zh-CN" dirty="0">
                <a:latin typeface="Microsoft YaHei" charset="-122"/>
                <a:ea typeface="Microsoft YaHei" charset="-122"/>
                <a:cs typeface="Microsoft YaHei" charset="-122"/>
              </a:rPr>
              <a:t>insert</a:t>
            </a: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update</a:t>
            </a:r>
            <a:r>
              <a:rPr lang="zh-CN" altLang="en-US" dirty="0">
                <a:latin typeface="Microsoft YaHei" charset="-122"/>
                <a:ea typeface="Microsoft YaHei" charset="-122"/>
                <a:cs typeface="Microsoft YaHei" charset="-122"/>
              </a:rPr>
              <a:t>等，都会先放到内存的</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中，所以可以认为</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是用于存储“脏数据”的。</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中的数据不像传统数据库那样不定期的进行</a:t>
            </a:r>
            <a:r>
              <a:rPr lang="en-US" altLang="zh-CN" dirty="0">
                <a:latin typeface="Microsoft YaHei" charset="-122"/>
                <a:ea typeface="Microsoft YaHei" charset="-122"/>
                <a:cs typeface="Microsoft YaHei" charset="-122"/>
              </a:rPr>
              <a:t>check</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point</a:t>
            </a:r>
            <a:r>
              <a:rPr lang="zh-CN" altLang="en-US" dirty="0">
                <a:latin typeface="Microsoft YaHei" charset="-122"/>
                <a:ea typeface="Microsoft YaHei" charset="-122"/>
                <a:cs typeface="Microsoft YaHei" charset="-122"/>
              </a:rPr>
              <a:t>到硬盘中，它在内存中保存较长时间，当内存空间快满的时候，或者到了某个固定的时间（比如凌晨</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点这种系统不太繁忙的时段），或者由人工触发，把内存的一大批脏数据批量的写回到硬盘上，这个过程叫转储，转储的数据还是增量数据，只是已经落盘了，它还需要与硬盘的</a:t>
            </a:r>
            <a:r>
              <a:rPr lang="en-US" altLang="zh-CN" dirty="0">
                <a:latin typeface="Microsoft YaHei" charset="-122"/>
                <a:ea typeface="Microsoft YaHei" charset="-122"/>
                <a:cs typeface="Microsoft YaHei" charset="-122"/>
              </a:rPr>
              <a:t>SS</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Table</a:t>
            </a:r>
            <a:r>
              <a:rPr lang="zh-CN" altLang="en-US" dirty="0">
                <a:latin typeface="Microsoft YaHei" charset="-122"/>
                <a:ea typeface="Microsoft YaHei" charset="-122"/>
                <a:cs typeface="Microsoft YaHei" charset="-122"/>
              </a:rPr>
              <a:t>的基线数据进行合并，形成新的基线数据。</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因此，</a:t>
            </a:r>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相当于把传统数据库的多频次的、每次都是小数据量的</a:t>
            </a:r>
            <a:r>
              <a:rPr lang="en-US" altLang="zh-CN" dirty="0">
                <a:latin typeface="Microsoft YaHei" charset="-122"/>
                <a:ea typeface="Microsoft YaHei" charset="-122"/>
                <a:cs typeface="Microsoft YaHei" charset="-122"/>
              </a:rPr>
              <a:t>check</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point</a:t>
            </a:r>
            <a:r>
              <a:rPr lang="zh-CN" altLang="en-US" dirty="0">
                <a:latin typeface="Microsoft YaHei" charset="-122"/>
                <a:ea typeface="Microsoft YaHei" charset="-122"/>
                <a:cs typeface="Microsoft YaHei" charset="-122"/>
              </a:rPr>
              <a:t>变成不频繁的、每次都是大数据量的</a:t>
            </a:r>
            <a:r>
              <a:rPr lang="en-US" altLang="zh-CN" dirty="0">
                <a:latin typeface="Microsoft YaHei" charset="-122"/>
                <a:ea typeface="Microsoft YaHei" charset="-122"/>
                <a:cs typeface="Microsoft YaHei" charset="-122"/>
              </a:rPr>
              <a:t>check</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point</a:t>
            </a:r>
            <a:r>
              <a:rPr lang="zh-CN" altLang="en-US" dirty="0">
                <a:latin typeface="Microsoft YaHei" charset="-122"/>
                <a:ea typeface="Microsoft YaHei" charset="-122"/>
                <a:cs typeface="Microsoft YaHei" charset="-122"/>
              </a:rPr>
              <a:t>。这可以带来三个好处：</a:t>
            </a:r>
            <a:endParaRPr lang="en-US" altLang="zh-CN" dirty="0">
              <a:latin typeface="Microsoft YaHei" charset="-122"/>
              <a:ea typeface="Microsoft YaHei" charset="-122"/>
              <a:cs typeface="Microsoft YaHei" charset="-122"/>
            </a:endParaRPr>
          </a:p>
          <a:p>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：内存的脏数据批量合并之后，顺序写入</a:t>
            </a:r>
            <a:r>
              <a:rPr lang="en-US" altLang="zh-CN" dirty="0">
                <a:latin typeface="Microsoft YaHei" charset="-122"/>
                <a:ea typeface="Microsoft YaHei" charset="-122"/>
                <a:cs typeface="Microsoft YaHei" charset="-122"/>
              </a:rPr>
              <a:t>SSD</a:t>
            </a:r>
            <a:r>
              <a:rPr lang="zh-CN" altLang="en-US" dirty="0">
                <a:latin typeface="Microsoft YaHei" charset="-122"/>
                <a:ea typeface="Microsoft YaHei" charset="-122"/>
                <a:cs typeface="Microsoft YaHei" charset="-122"/>
              </a:rPr>
              <a:t>硬盘的，避免了随机写，提高了写性能，延长了</a:t>
            </a:r>
            <a:r>
              <a:rPr lang="en-US" altLang="zh-CN" dirty="0">
                <a:latin typeface="Microsoft YaHei" charset="-122"/>
                <a:ea typeface="Microsoft YaHei" charset="-122"/>
                <a:cs typeface="Microsoft YaHei" charset="-122"/>
              </a:rPr>
              <a:t>SSD</a:t>
            </a:r>
            <a:r>
              <a:rPr lang="zh-CN" altLang="en-US" dirty="0">
                <a:latin typeface="Microsoft YaHei" charset="-122"/>
                <a:ea typeface="Microsoft YaHei" charset="-122"/>
                <a:cs typeface="Microsoft YaHei" charset="-122"/>
              </a:rPr>
              <a:t>寿命</a:t>
            </a:r>
            <a:r>
              <a:rPr lang="en-US" altLang="zh-CN" dirty="0">
                <a:latin typeface="Microsoft YaHei" charset="-122"/>
                <a:ea typeface="Microsoft YaHei" charset="-122"/>
                <a:cs typeface="Microsoft YaHei" charset="-122"/>
              </a:rPr>
              <a:t>;</a:t>
            </a:r>
          </a:p>
          <a:p>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：传统数据库，</a:t>
            </a:r>
            <a:r>
              <a:rPr lang="en-US" altLang="zh-CN" dirty="0">
                <a:latin typeface="Microsoft YaHei" charset="-122"/>
                <a:ea typeface="Microsoft YaHei" charset="-122"/>
                <a:cs typeface="Microsoft YaHei" charset="-122"/>
              </a:rPr>
              <a:t>delete</a:t>
            </a:r>
            <a:r>
              <a:rPr lang="zh-CN" altLang="en-US" dirty="0">
                <a:latin typeface="Microsoft YaHei" charset="-122"/>
                <a:ea typeface="Microsoft YaHei" charset="-122"/>
                <a:cs typeface="Microsoft YaHei" charset="-122"/>
              </a:rPr>
              <a:t>操作之后的空间不知道什么时候会再用到，容易造成磁盘碎片。</a:t>
            </a:r>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采用了</a:t>
            </a:r>
            <a:r>
              <a:rPr lang="en-US" altLang="zh-CN" dirty="0">
                <a:latin typeface="Microsoft YaHei" charset="-122"/>
                <a:ea typeface="Microsoft YaHei" charset="-122"/>
                <a:cs typeface="Microsoft YaHei" charset="-122"/>
              </a:rPr>
              <a:t>LSM</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Tree</a:t>
            </a:r>
            <a:r>
              <a:rPr lang="zh-CN" altLang="en-US" dirty="0">
                <a:latin typeface="Microsoft YaHei" charset="-122"/>
                <a:ea typeface="Microsoft YaHei" charset="-122"/>
                <a:cs typeface="Microsoft YaHei" charset="-122"/>
              </a:rPr>
              <a:t>架构，数据在磁盘上默认按主键有序排列，当内存里的大量的增量数据和磁盘基线数据合并时，会重新排序，然后以批量写的形式顺序写到硬盘上，可以很容易的把原有的碎片去掉，减少磁盘碎片，提升存储利用率；</a:t>
            </a:r>
            <a:endParaRPr lang="en-US" altLang="zh-CN" dirty="0">
              <a:latin typeface="Microsoft YaHei" charset="-122"/>
              <a:ea typeface="Microsoft YaHei" charset="-122"/>
              <a:cs typeface="Microsoft YaHei" charset="-122"/>
            </a:endParaRPr>
          </a:p>
          <a:p>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：因为每次写回到硬盘的数据量都很大，可以支持对很大一批数据进行采样，因此它的压缩比传统数据库要高，这块下一页会再详细讲解。</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当应用要读取数据时，不能仅仅从基线数据或者热点缓存中读取数据，因为这些数据有可能被更新了，只是还没最后合并到基线数据中。因此，</a:t>
            </a:r>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服务器还需要查看硬盘中的转储数据，以及内存中</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中的数据，确保读数据的强一致性。</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可能大家有个问题，这么大量的更新数据都存储在内存中而没有落盘，万一服务器断电，岂不是要丢大量的数据。</a:t>
            </a:r>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写数据到内存</a:t>
            </a:r>
            <a:r>
              <a:rPr lang="en-US" altLang="zh-CN" dirty="0" err="1">
                <a:latin typeface="Microsoft YaHei" charset="-122"/>
                <a:ea typeface="Microsoft YaHei" charset="-122"/>
                <a:cs typeface="Microsoft YaHei" charset="-122"/>
              </a:rPr>
              <a:t>MemTable</a:t>
            </a:r>
            <a:r>
              <a:rPr lang="zh-CN" altLang="en-US" dirty="0">
                <a:latin typeface="Microsoft YaHei" charset="-122"/>
                <a:ea typeface="Microsoft YaHei" charset="-122"/>
                <a:cs typeface="Microsoft YaHei" charset="-122"/>
              </a:rPr>
              <a:t>的同时，也会同步将</a:t>
            </a:r>
            <a:r>
              <a:rPr lang="en-US" altLang="zh-CN" dirty="0">
                <a:latin typeface="Microsoft YaHei" charset="-122"/>
                <a:ea typeface="Microsoft YaHei" charset="-122"/>
                <a:cs typeface="Microsoft YaHei" charset="-122"/>
              </a:rPr>
              <a:t>Redo-Log</a:t>
            </a:r>
            <a:r>
              <a:rPr lang="zh-CN" altLang="en-US" dirty="0">
                <a:latin typeface="Microsoft YaHei" charset="-122"/>
                <a:ea typeface="Microsoft YaHei" charset="-122"/>
                <a:cs typeface="Microsoft YaHei" charset="-122"/>
              </a:rPr>
              <a:t>落盘，并将</a:t>
            </a:r>
            <a:r>
              <a:rPr lang="en-US" altLang="zh-CN" dirty="0">
                <a:latin typeface="Microsoft YaHei" charset="-122"/>
                <a:ea typeface="Microsoft YaHei" charset="-122"/>
                <a:cs typeface="Microsoft YaHei" charset="-122"/>
              </a:rPr>
              <a:t>Redo-Log</a:t>
            </a:r>
            <a:r>
              <a:rPr lang="zh-CN" altLang="en-US" dirty="0">
                <a:latin typeface="Microsoft YaHei" charset="-122"/>
                <a:ea typeface="Microsoft YaHei" charset="-122"/>
                <a:cs typeface="Microsoft YaHei" charset="-122"/>
              </a:rPr>
              <a:t>同步到从副本那里。因此，即使服务器故障了，待服务器恢复后，依然可以通过</a:t>
            </a:r>
            <a:r>
              <a:rPr lang="en-US" altLang="zh-CN" dirty="0">
                <a:latin typeface="Microsoft YaHei" charset="-122"/>
                <a:ea typeface="Microsoft YaHei" charset="-122"/>
                <a:cs typeface="Microsoft YaHei" charset="-122"/>
              </a:rPr>
              <a:t>Redo-Log</a:t>
            </a:r>
            <a:r>
              <a:rPr lang="zh-CN" altLang="en-US" dirty="0">
                <a:latin typeface="Microsoft YaHei" charset="-122"/>
                <a:ea typeface="Microsoft YaHei" charset="-122"/>
                <a:cs typeface="Microsoft YaHei" charset="-122"/>
              </a:rPr>
              <a:t>恢复数据。</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因此，</a:t>
            </a:r>
            <a:r>
              <a:rPr lang="en-US" altLang="zh-CN" dirty="0" err="1">
                <a:latin typeface="Microsoft YaHei" charset="-122"/>
                <a:ea typeface="Microsoft YaHei" charset="-122"/>
                <a:cs typeface="Microsoft YaHei" charset="-122"/>
              </a:rPr>
              <a:t>OceanBase</a:t>
            </a:r>
            <a:r>
              <a:rPr lang="zh-CN" altLang="en-US" dirty="0">
                <a:latin typeface="Microsoft YaHei" charset="-122"/>
                <a:ea typeface="Microsoft YaHei" charset="-122"/>
                <a:cs typeface="Microsoft YaHei" charset="-122"/>
              </a:rPr>
              <a:t>的“准内存数据库”</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LSM</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Tree</a:t>
            </a:r>
            <a:r>
              <a:rPr lang="zh-CN" altLang="en-US" dirty="0">
                <a:latin typeface="Microsoft YaHei" charset="-122"/>
                <a:ea typeface="Microsoft YaHei" charset="-122"/>
                <a:cs typeface="Microsoft YaHei" charset="-122"/>
              </a:rPr>
              <a:t>存储”的架构，不仅可以有效的提升性能，也可以极大的降低存储成本。</a:t>
            </a:r>
            <a:endParaRPr lang="en-US" altLang="zh-CN" dirty="0">
              <a:latin typeface="Microsoft YaHei" charset="-122"/>
              <a:ea typeface="Microsoft YaHei" charset="-122"/>
              <a:cs typeface="Microsoft YaHei"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79</a:t>
            </a:fld>
            <a:endParaRPr kumimoji="1" lang="zh-CN" altLang="en-US"/>
          </a:p>
        </p:txBody>
      </p:sp>
    </p:spTree>
    <p:extLst>
      <p:ext uri="{BB962C8B-B14F-4D97-AF65-F5344CB8AC3E}">
        <p14:creationId xmlns:p14="http://schemas.microsoft.com/office/powerpoint/2010/main" val="2574686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sz="1200" dirty="0"/>
              <a:t>由于基线是只读数据，而且内部采用连续存储的方式，</a:t>
            </a:r>
            <a:r>
              <a:rPr lang="en" altLang="zh-CN" sz="1200" dirty="0"/>
              <a:t>OceanBase </a:t>
            </a:r>
            <a:r>
              <a:rPr lang="zh-CN" altLang="en-US" sz="1200" dirty="0"/>
              <a:t>可以采用比较激进的压缩算法，既能做到高压缩比，又不影响查询性能，大大降低了成本。</a:t>
            </a:r>
            <a:endParaRPr lang="en-US" altLang="zh-CN" sz="1200" dirty="0"/>
          </a:p>
          <a:p>
            <a:pPr marL="285750" indent="-285750">
              <a:lnSpc>
                <a:spcPct val="150000"/>
              </a:lnSpc>
              <a:buFont typeface="Arial" panose="020B0604020202020204" pitchFamily="34" charset="0"/>
              <a:buChar char="•"/>
            </a:pPr>
            <a:r>
              <a:rPr lang="en" altLang="zh-CN" sz="1200" dirty="0"/>
              <a:t>OceanBase </a:t>
            </a:r>
            <a:r>
              <a:rPr lang="zh-CN" altLang="en-US" sz="1200" dirty="0"/>
              <a:t>实现了多种数据编码方法，包括字典编码、</a:t>
            </a:r>
            <a:r>
              <a:rPr lang="en" altLang="zh-CN" sz="1200" dirty="0"/>
              <a:t>RLE </a:t>
            </a:r>
            <a:r>
              <a:rPr lang="zh-CN" altLang="en-US" sz="1200" dirty="0"/>
              <a:t>编码、常量编码、差值编码、前缀编码、列间编码等，并自动的为每一列选择最合适的数据编码。在数据编码的基础上进一步对编码后的数据使用通用压缩算法进行压缩。通过编码和压缩，使用相同的块大小（</a:t>
            </a:r>
            <a:r>
              <a:rPr lang="en-US" altLang="zh-CN" sz="1200" dirty="0"/>
              <a:t>16</a:t>
            </a:r>
            <a:r>
              <a:rPr lang="en" altLang="zh-CN" sz="1200" dirty="0"/>
              <a:t>KB</a:t>
            </a:r>
            <a:r>
              <a:rPr lang="zh-CN" altLang="en" sz="1200" dirty="0"/>
              <a:t>）、</a:t>
            </a:r>
            <a:r>
              <a:rPr lang="zh-CN" altLang="en-US" sz="1200" dirty="0"/>
              <a:t>以及相同的压缩算法（</a:t>
            </a:r>
            <a:r>
              <a:rPr lang="en" altLang="zh-CN" sz="1200" dirty="0"/>
              <a:t>lz4</a:t>
            </a:r>
            <a:r>
              <a:rPr lang="zh-CN" altLang="en" sz="1200" dirty="0"/>
              <a:t>），</a:t>
            </a:r>
            <a:r>
              <a:rPr lang="zh-CN" altLang="en-US" sz="1200" dirty="0"/>
              <a:t>同样的数据存放在 </a:t>
            </a:r>
            <a:r>
              <a:rPr lang="en" altLang="zh-CN" sz="1200" dirty="0"/>
              <a:t>OceanBase </a:t>
            </a:r>
            <a:r>
              <a:rPr lang="zh-CN" altLang="en-US" sz="1200" dirty="0"/>
              <a:t>中，要比在 </a:t>
            </a:r>
            <a:r>
              <a:rPr lang="en" altLang="zh-CN" sz="1200" dirty="0"/>
              <a:t>MySQL 5.7 </a:t>
            </a:r>
            <a:r>
              <a:rPr lang="zh-CN" altLang="en-US" sz="1200" dirty="0"/>
              <a:t>中平均节省一半的空间，同时没有损失任何性能，查询性能基本没有变化，写入（合并）性能反而较原有系统有了较大的提升。</a:t>
            </a:r>
            <a:endParaRPr kumimoji="1" lang="zh-CN" altLang="en-US" sz="900" dirty="0">
              <a:latin typeface="Alibaba PuHuiTi R" pitchFamily="18" charset="-122"/>
              <a:ea typeface="Alibaba PuHuiTi R" pitchFamily="18" charset="-122"/>
              <a:cs typeface="Alibaba PuHuiTi R" pitchFamily="18" charset="-122"/>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80</a:t>
            </a:fld>
            <a:endParaRPr kumimoji="1" lang="zh-CN" altLang="en-US"/>
          </a:p>
        </p:txBody>
      </p:sp>
    </p:spTree>
    <p:extLst>
      <p:ext uri="{BB962C8B-B14F-4D97-AF65-F5344CB8AC3E}">
        <p14:creationId xmlns:p14="http://schemas.microsoft.com/office/powerpoint/2010/main" val="944853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0"/>
              </a:spcBef>
              <a:defRPr/>
            </a:pPr>
            <a:r>
              <a:rPr lang="zh-CN" altLang="en-US" dirty="0">
                <a:solidFill>
                  <a:schemeClr val="tx1"/>
                </a:solidFill>
              </a:rPr>
              <a:t>前面我们讲了，每次做数据合并的时候，写入到硬盘的数据量很大，</a:t>
            </a:r>
            <a:r>
              <a:rPr lang="en-US" altLang="zh-CN" dirty="0" err="1">
                <a:solidFill>
                  <a:schemeClr val="tx1"/>
                </a:solidFill>
              </a:rPr>
              <a:t>OceanBase</a:t>
            </a:r>
            <a:r>
              <a:rPr lang="zh-CN" altLang="en-US" dirty="0">
                <a:solidFill>
                  <a:schemeClr val="tx1"/>
                </a:solidFill>
              </a:rPr>
              <a:t>可以对大数量进行采样后会有更好的压缩率。</a:t>
            </a:r>
            <a:r>
              <a:rPr lang="en-US" altLang="zh-CN" dirty="0" err="1">
                <a:solidFill>
                  <a:schemeClr val="tx1"/>
                </a:solidFill>
              </a:rPr>
              <a:t>OceanBase</a:t>
            </a:r>
            <a:r>
              <a:rPr lang="zh-CN" altLang="en-US" dirty="0">
                <a:solidFill>
                  <a:schemeClr val="tx1"/>
                </a:solidFill>
              </a:rPr>
              <a:t>一般会进行两次压缩。</a:t>
            </a:r>
            <a:endParaRPr lang="en-US" altLang="zh-CN" dirty="0">
              <a:solidFill>
                <a:schemeClr val="tx1"/>
              </a:solidFill>
            </a:endParaRPr>
          </a:p>
          <a:p>
            <a:pPr>
              <a:lnSpc>
                <a:spcPct val="100000"/>
              </a:lnSpc>
              <a:spcBef>
                <a:spcPts val="0"/>
              </a:spcBef>
              <a:defRPr/>
            </a:pPr>
            <a:r>
              <a:rPr lang="zh-CN" altLang="zh-CN" dirty="0">
                <a:solidFill>
                  <a:schemeClr val="tx1"/>
                </a:solidFill>
              </a:rPr>
              <a:t>第一</a:t>
            </a:r>
            <a:r>
              <a:rPr lang="zh-CN" altLang="en-US" dirty="0">
                <a:solidFill>
                  <a:schemeClr val="tx1"/>
                </a:solidFill>
              </a:rPr>
              <a:t>次</a:t>
            </a:r>
            <a:r>
              <a:rPr lang="zh-CN" altLang="zh-CN" dirty="0">
                <a:solidFill>
                  <a:schemeClr val="tx1"/>
                </a:solidFill>
              </a:rPr>
              <a:t>是encoding，会使用字典、RLE等算法对数据做瘦身</a:t>
            </a:r>
            <a:r>
              <a:rPr lang="zh-CN" altLang="en-US" dirty="0">
                <a:solidFill>
                  <a:schemeClr val="tx1"/>
                </a:solidFill>
              </a:rPr>
              <a:t>。</a:t>
            </a:r>
            <a:r>
              <a:rPr lang="en-US" altLang="zh-CN" dirty="0" err="1">
                <a:solidFill>
                  <a:schemeClr val="tx1"/>
                </a:solidFill>
              </a:rPr>
              <a:t>字典编码的思想很简单，就是把重复性较高的数据进行去重，把去重后的数据建立字典，而把原来存放数据的地方存成指向特定字典下标的引用</a:t>
            </a:r>
            <a:r>
              <a:rPr lang="zh-CN" altLang="en-US" dirty="0">
                <a:solidFill>
                  <a:schemeClr val="tx1"/>
                </a:solidFill>
              </a:rPr>
              <a:t>，比如图上这个例子，把</a:t>
            </a:r>
            <a:r>
              <a:rPr lang="en-US" altLang="zh-CN" dirty="0">
                <a:solidFill>
                  <a:schemeClr val="tx1"/>
                </a:solidFill>
              </a:rPr>
              <a:t>Rate-ID</a:t>
            </a:r>
            <a:r>
              <a:rPr lang="zh-CN" altLang="en-US" dirty="0">
                <a:solidFill>
                  <a:schemeClr val="tx1"/>
                </a:solidFill>
              </a:rPr>
              <a:t>虽然有很多行，但很多数据时一样的，可以归纳成</a:t>
            </a:r>
            <a:r>
              <a:rPr lang="en-US" altLang="zh-CN" dirty="0">
                <a:solidFill>
                  <a:schemeClr val="tx1"/>
                </a:solidFill>
              </a:rPr>
              <a:t>4</a:t>
            </a:r>
            <a:r>
              <a:rPr lang="zh-CN" altLang="en-US" dirty="0">
                <a:solidFill>
                  <a:schemeClr val="tx1"/>
                </a:solidFill>
              </a:rPr>
              <a:t>类，实际表中直接引用即可。</a:t>
            </a:r>
            <a:endParaRPr lang="en-US" altLang="zh-CN" dirty="0">
              <a:solidFill>
                <a:schemeClr val="tx1"/>
              </a:solidFill>
            </a:endParaRPr>
          </a:p>
          <a:p>
            <a:pPr>
              <a:lnSpc>
                <a:spcPct val="100000"/>
              </a:lnSpc>
              <a:spcBef>
                <a:spcPts val="0"/>
              </a:spcBef>
              <a:defRPr/>
            </a:pPr>
            <a:r>
              <a:rPr lang="zh-CN" altLang="zh-CN" dirty="0">
                <a:solidFill>
                  <a:schemeClr val="tx1"/>
                </a:solidFill>
              </a:rPr>
              <a:t>第二</a:t>
            </a:r>
            <a:r>
              <a:rPr lang="zh-CN" altLang="en-US" dirty="0">
                <a:solidFill>
                  <a:schemeClr val="tx1"/>
                </a:solidFill>
              </a:rPr>
              <a:t>次</a:t>
            </a:r>
            <a:r>
              <a:rPr lang="zh-CN" altLang="zh-CN" dirty="0">
                <a:solidFill>
                  <a:schemeClr val="tx1"/>
                </a:solidFill>
              </a:rPr>
              <a:t>是通用压缩，使用lz4等压缩算法对encoding之后的数据再做一次瘦身</a:t>
            </a:r>
            <a:r>
              <a:rPr lang="zh-CN" altLang="en-US" dirty="0">
                <a:solidFill>
                  <a:schemeClr val="tx1"/>
                </a:solidFill>
              </a:rPr>
              <a:t>，</a:t>
            </a:r>
            <a:r>
              <a:rPr lang="en-US" altLang="zh-CN" dirty="0" err="1">
                <a:solidFill>
                  <a:schemeClr val="tx1"/>
                </a:solidFill>
              </a:rPr>
              <a:t>OceanBase</a:t>
            </a:r>
            <a:r>
              <a:rPr lang="zh-CN" altLang="zh-CN" dirty="0">
                <a:solidFill>
                  <a:schemeClr val="tx1"/>
                </a:solidFill>
              </a:rPr>
              <a:t>支持snappy、lz4、lzo，zstd等压缩算法，允许用户在压缩率和解压缩时间上做权衡</a:t>
            </a:r>
            <a:endParaRPr lang="en-US" altLang="zh-CN" dirty="0">
              <a:solidFill>
                <a:schemeClr val="tx1"/>
              </a:solidFill>
            </a:endParaRPr>
          </a:p>
          <a:p>
            <a:pPr>
              <a:lnSpc>
                <a:spcPct val="100000"/>
              </a:lnSpc>
              <a:spcBef>
                <a:spcPts val="0"/>
              </a:spcBef>
              <a:defRPr/>
            </a:pP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因此，</a:t>
            </a:r>
            <a:r>
              <a:rPr lang="zh-CN" altLang="zh-CN" dirty="0">
                <a:solidFill>
                  <a:schemeClr val="tx1"/>
                </a:solidFill>
              </a:rPr>
              <a:t>在使用相同的压缩算法下，</a:t>
            </a:r>
            <a:r>
              <a:rPr lang="en-US" altLang="zh-CN" dirty="0" err="1">
                <a:solidFill>
                  <a:schemeClr val="tx1"/>
                </a:solidFill>
              </a:rPr>
              <a:t>OceanBase</a:t>
            </a:r>
            <a:r>
              <a:rPr lang="zh-CN" altLang="en-US" dirty="0">
                <a:solidFill>
                  <a:schemeClr val="tx1"/>
                </a:solidFill>
              </a:rPr>
              <a:t>通过</a:t>
            </a:r>
            <a:r>
              <a:rPr lang="zh-CN" altLang="zh-CN" dirty="0">
                <a:solidFill>
                  <a:schemeClr val="tx1"/>
                </a:solidFill>
              </a:rPr>
              <a:t>高效的数据编码技术</a:t>
            </a:r>
            <a:r>
              <a:rPr lang="zh-CN" altLang="en-US" dirty="0">
                <a:solidFill>
                  <a:schemeClr val="tx1"/>
                </a:solidFill>
              </a:rPr>
              <a:t>大大减少了</a:t>
            </a:r>
            <a:r>
              <a:rPr lang="zh-CN" altLang="zh-CN" dirty="0">
                <a:solidFill>
                  <a:schemeClr val="tx1"/>
                </a:solidFill>
              </a:rPr>
              <a:t>存储空间。</a:t>
            </a: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solidFill>
                  <a:schemeClr val="tx1"/>
                </a:solidFill>
              </a:rPr>
              <a:t>线下测试</a:t>
            </a:r>
            <a:r>
              <a:rPr lang="zh-CN" altLang="en-US" dirty="0">
                <a:solidFill>
                  <a:schemeClr val="tx1"/>
                </a:solidFill>
              </a:rPr>
              <a:t>时</a:t>
            </a:r>
            <a:r>
              <a:rPr lang="zh-CN" altLang="zh-CN" dirty="0">
                <a:solidFill>
                  <a:schemeClr val="tx1"/>
                </a:solidFill>
              </a:rPr>
              <a:t>，我们同MySQL最新版本5.7进行了对比，使用相同的块大小（16KB）、以及相同的压缩算法（lz4），同样的数据存放在</a:t>
            </a:r>
            <a:r>
              <a:rPr lang="en-US" altLang="zh-CN" dirty="0" err="1">
                <a:solidFill>
                  <a:schemeClr val="tx1"/>
                </a:solidFill>
              </a:rPr>
              <a:t>OceanBase</a:t>
            </a:r>
            <a:r>
              <a:rPr lang="zh-CN" altLang="zh-CN" dirty="0">
                <a:solidFill>
                  <a:schemeClr val="tx1"/>
                </a:solidFill>
              </a:rPr>
              <a:t>中，要比在MySQL 5.7中平均节省一半的空间。</a:t>
            </a:r>
            <a:r>
              <a:rPr lang="zh-CN" altLang="en-US" dirty="0">
                <a:solidFill>
                  <a:schemeClr val="tx1"/>
                </a:solidFill>
              </a:rPr>
              <a:t>数据压缩并不是以牺牲性能为代价的，</a:t>
            </a:r>
            <a:r>
              <a:rPr lang="en-US" altLang="zh-CN" dirty="0" err="1">
                <a:solidFill>
                  <a:schemeClr val="tx1"/>
                </a:solidFill>
              </a:rPr>
              <a:t>OceanBase</a:t>
            </a:r>
            <a:r>
              <a:rPr lang="zh-CN" altLang="zh-CN" dirty="0">
                <a:solidFill>
                  <a:schemeClr val="tx1"/>
                </a:solidFill>
              </a:rPr>
              <a:t>写入（合并）性能较原有系统有了较大的提升</a:t>
            </a:r>
            <a:r>
              <a:rPr lang="zh-CN" altLang="en-US" dirty="0">
                <a:solidFill>
                  <a:schemeClr val="tx1"/>
                </a:solidFill>
              </a:rPr>
              <a:t>，</a:t>
            </a:r>
            <a:r>
              <a:rPr lang="zh-CN" altLang="zh-CN" dirty="0">
                <a:solidFill>
                  <a:schemeClr val="tx1"/>
                </a:solidFill>
              </a:rPr>
              <a:t>查询性能基本没有变化。</a:t>
            </a:r>
          </a:p>
          <a:p>
            <a:pPr>
              <a:lnSpc>
                <a:spcPct val="100000"/>
              </a:lnSpc>
              <a:spcBef>
                <a:spcPts val="0"/>
              </a:spcBef>
              <a:defRPr/>
            </a:pPr>
            <a:endParaRPr lang="en-US" altLang="zh-CN" dirty="0">
              <a:solidFill>
                <a:schemeClr val="tx1"/>
              </a:solidFill>
            </a:endParaRPr>
          </a:p>
          <a:p>
            <a:pPr>
              <a:lnSpc>
                <a:spcPct val="100000"/>
              </a:lnSpc>
              <a:spcBef>
                <a:spcPts val="0"/>
              </a:spcBef>
              <a:defRPr/>
            </a:pPr>
            <a:r>
              <a:rPr lang="zh-CN" altLang="en-US" dirty="0">
                <a:solidFill>
                  <a:schemeClr val="tx1"/>
                </a:solidFill>
              </a:rPr>
              <a:t>实际生产系统中，支付宝的一个业务迁移到</a:t>
            </a:r>
            <a:r>
              <a:rPr lang="en-US" altLang="zh-CN" dirty="0" err="1">
                <a:solidFill>
                  <a:schemeClr val="tx1"/>
                </a:solidFill>
              </a:rPr>
              <a:t>OceanBase</a:t>
            </a:r>
            <a:r>
              <a:rPr lang="zh-CN" altLang="en-US" dirty="0">
                <a:solidFill>
                  <a:schemeClr val="tx1"/>
                </a:solidFill>
              </a:rPr>
              <a:t>后，数据由</a:t>
            </a:r>
            <a:r>
              <a:rPr lang="en-US" altLang="zh-CN" dirty="0">
                <a:solidFill>
                  <a:schemeClr val="tx1"/>
                </a:solidFill>
              </a:rPr>
              <a:t>100T</a:t>
            </a:r>
            <a:r>
              <a:rPr lang="zh-CN" altLang="en-US" dirty="0">
                <a:solidFill>
                  <a:schemeClr val="tx1"/>
                </a:solidFill>
              </a:rPr>
              <a:t>压缩到了</a:t>
            </a:r>
            <a:r>
              <a:rPr lang="en-US" altLang="zh-CN" dirty="0">
                <a:solidFill>
                  <a:schemeClr val="tx1"/>
                </a:solidFill>
              </a:rPr>
              <a:t>33T</a:t>
            </a:r>
            <a:r>
              <a:rPr lang="zh-CN" altLang="en-US" dirty="0">
                <a:solidFill>
                  <a:schemeClr val="tx1"/>
                </a:solidFill>
              </a:rPr>
              <a:t>，也充分证明了</a:t>
            </a:r>
            <a:r>
              <a:rPr lang="en-US" altLang="zh-CN" dirty="0" err="1">
                <a:solidFill>
                  <a:schemeClr val="tx1"/>
                </a:solidFill>
              </a:rPr>
              <a:t>OceanBase</a:t>
            </a:r>
            <a:r>
              <a:rPr lang="zh-CN" altLang="en-US" dirty="0">
                <a:solidFill>
                  <a:schemeClr val="tx1"/>
                </a:solidFill>
              </a:rPr>
              <a:t>的数据压缩效率。</a:t>
            </a:r>
            <a:endParaRPr lang="zh-CN" altLang="zh-CN" dirty="0">
              <a:solidFill>
                <a:schemeClr val="tx1"/>
              </a:solidFill>
            </a:endParaRP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85</a:t>
            </a:fld>
            <a:endParaRPr kumimoji="1" lang="zh-CN" altLang="en-US"/>
          </a:p>
        </p:txBody>
      </p:sp>
    </p:spTree>
    <p:extLst>
      <p:ext uri="{BB962C8B-B14F-4D97-AF65-F5344CB8AC3E}">
        <p14:creationId xmlns:p14="http://schemas.microsoft.com/office/powerpoint/2010/main" val="351961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数据库在任何企业都是至关重要的基础设施，本着对客户负责的态度，</a:t>
            </a:r>
            <a:r>
              <a:rPr lang="en-US" altLang="zh-CN" dirty="0" err="1"/>
              <a:t>OceanBase</a:t>
            </a:r>
            <a:r>
              <a:rPr lang="zh-CN" altLang="en-US" dirty="0"/>
              <a:t>在阿里内部经过了</a:t>
            </a:r>
            <a:r>
              <a:rPr lang="en-US" altLang="zh-CN" dirty="0"/>
              <a:t>10</a:t>
            </a:r>
            <a:r>
              <a:rPr lang="zh-CN" altLang="en-US" dirty="0"/>
              <a:t>年的孕育和发展后再逐步推广到外部市场。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项目是2010</a:t>
            </a:r>
            <a:r>
              <a:rPr lang="zh-CN" altLang="en-US" dirty="0"/>
              <a:t>年开始启动的，项目负责人是阳振坤老师，阳老师之前在北京大学、百度、微软等公司工作，一直从事分布式系统相关研究工作。最开始这个产品只是一个分布式存储的项目，通过</a:t>
            </a:r>
            <a:r>
              <a:rPr lang="en-US" altLang="zh-CN" dirty="0"/>
              <a:t>API</a:t>
            </a:r>
            <a:r>
              <a:rPr lang="zh-CN" altLang="en-US" dirty="0"/>
              <a:t>形式给应用访问。第一个业务是淘宝的收藏夹，现在也依然是</a:t>
            </a:r>
            <a:r>
              <a:rPr lang="en-US" altLang="zh-CN" dirty="0" err="1"/>
              <a:t>OceanBase</a:t>
            </a:r>
            <a:r>
              <a:rPr lang="zh-CN" altLang="en-US" dirty="0"/>
              <a:t>的客户，这个业务是单表非常大的业务。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2013</a:t>
            </a:r>
            <a:r>
              <a:rPr lang="zh-CN" altLang="en-US" dirty="0"/>
              <a:t>年，为了让</a:t>
            </a:r>
            <a:r>
              <a:rPr lang="en-US" altLang="zh-CN" dirty="0" err="1"/>
              <a:t>OceanBase</a:t>
            </a:r>
            <a:r>
              <a:rPr lang="zh-CN" altLang="en-US" dirty="0"/>
              <a:t>变成一个通用的关系型数据库，</a:t>
            </a:r>
            <a:r>
              <a:rPr lang="en-US" altLang="zh-CN" dirty="0" err="1"/>
              <a:t>OceanBase</a:t>
            </a:r>
            <a:r>
              <a:rPr lang="zh-CN" altLang="en-US" dirty="0"/>
              <a:t>开始做</a:t>
            </a:r>
            <a:r>
              <a:rPr lang="en-US" altLang="zh-CN" dirty="0"/>
              <a:t>SQL</a:t>
            </a:r>
            <a:r>
              <a:rPr lang="zh-CN" altLang="en-US" dirty="0"/>
              <a:t>。第一个业务是阿里妈妈，是一个报表或者批处理的业务，今年也依然跑在</a:t>
            </a:r>
            <a:r>
              <a:rPr lang="en-US" altLang="zh-CN" dirty="0" err="1"/>
              <a:t>OceanBase</a:t>
            </a:r>
            <a:r>
              <a:rPr lang="zh-CN" altLang="en-US" dirty="0"/>
              <a:t>上面</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2014</a:t>
            </a:r>
            <a:r>
              <a:rPr lang="zh-CN" altLang="en-US" dirty="0"/>
              <a:t>年，</a:t>
            </a:r>
            <a:r>
              <a:rPr lang="en-US" altLang="zh-CN" dirty="0" err="1"/>
              <a:t>OceanBase</a:t>
            </a:r>
            <a:r>
              <a:rPr lang="zh-CN" altLang="en-US" dirty="0"/>
              <a:t>进入蚂蚁金服，开始进入金融级的场景，第一个用户是网商银行，网商银行是纯电子化的银行，从最开始，所有核心交易都运行在</a:t>
            </a:r>
            <a:r>
              <a:rPr lang="en-US" altLang="zh-CN" dirty="0" err="1"/>
              <a:t>OceanBase</a:t>
            </a:r>
            <a:r>
              <a:rPr lang="zh-CN" altLang="en-US" dirty="0"/>
              <a:t>上。这一年的双十一，</a:t>
            </a:r>
            <a:r>
              <a:rPr lang="en-US" altLang="zh-CN" dirty="0" err="1"/>
              <a:t>OceanBase</a:t>
            </a:r>
            <a:r>
              <a:rPr lang="zh-CN" altLang="en-US" dirty="0"/>
              <a:t>也正式的接入了支付宝的部分流量。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2016</a:t>
            </a:r>
            <a:r>
              <a:rPr lang="zh-CN" altLang="en-US" dirty="0"/>
              <a:t>年，</a:t>
            </a:r>
            <a:r>
              <a:rPr lang="en-US" altLang="zh-CN" dirty="0" err="1"/>
              <a:t>OceanBase</a:t>
            </a:r>
            <a:r>
              <a:rPr lang="zh-CN" altLang="en-US" dirty="0"/>
              <a:t>正式发布了</a:t>
            </a:r>
            <a:r>
              <a:rPr lang="en-US" altLang="zh-CN" dirty="0"/>
              <a:t>1.X</a:t>
            </a:r>
            <a:r>
              <a:rPr lang="zh-CN" altLang="en-US" dirty="0"/>
              <a:t>版本</a:t>
            </a:r>
            <a:r>
              <a:rPr lang="en-US" altLang="zh-CN" dirty="0"/>
              <a:t>,</a:t>
            </a:r>
            <a:r>
              <a:rPr lang="zh-CN" altLang="en-US" dirty="0"/>
              <a:t>增强了分布式事务等能力，支付宝</a:t>
            </a:r>
            <a:r>
              <a:rPr lang="en-US" altLang="zh-CN" dirty="0"/>
              <a:t>100%</a:t>
            </a:r>
            <a:r>
              <a:rPr lang="zh-CN" altLang="en-US" dirty="0"/>
              <a:t>流量也都运行在</a:t>
            </a:r>
            <a:r>
              <a:rPr lang="en-US" altLang="zh-CN" dirty="0" err="1"/>
              <a:t>OceanBase</a:t>
            </a:r>
            <a:r>
              <a:rPr lang="zh-CN" altLang="en-US" dirty="0"/>
              <a:t>上了，包括交易、支付、会员、积分等核心模块。这么多年来，经过了多次“双十一”峰值流量的考验。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2017</a:t>
            </a:r>
            <a:r>
              <a:rPr lang="zh-CN" altLang="en-US" dirty="0"/>
              <a:t>年，开始应用到外部客户，成功应用到南京银行。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2019</a:t>
            </a:r>
            <a:r>
              <a:rPr lang="zh-CN" altLang="en-US" dirty="0"/>
              <a:t>年，</a:t>
            </a:r>
            <a:r>
              <a:rPr lang="en-US" altLang="zh-CN" dirty="0" err="1"/>
              <a:t>OceanBase</a:t>
            </a:r>
            <a:r>
              <a:rPr lang="zh-CN" altLang="en-US" dirty="0"/>
              <a:t>正式发布</a:t>
            </a:r>
            <a:r>
              <a:rPr lang="en-US" altLang="zh-CN" dirty="0"/>
              <a:t>2.X</a:t>
            </a:r>
            <a:r>
              <a:rPr lang="zh-CN" altLang="en-US" dirty="0"/>
              <a:t>版本，</a:t>
            </a:r>
            <a:r>
              <a:rPr lang="en-US" altLang="zh-CN" dirty="0"/>
              <a:t>2.0</a:t>
            </a:r>
            <a:r>
              <a:rPr lang="zh-CN" altLang="en-US" dirty="0"/>
              <a:t>版本相比</a:t>
            </a:r>
            <a:r>
              <a:rPr lang="en-US" altLang="zh-CN" dirty="0"/>
              <a:t>1.0</a:t>
            </a:r>
            <a:r>
              <a:rPr lang="zh-CN" altLang="en-US" dirty="0"/>
              <a:t>版本，有很多的改进，从以前只兼容</a:t>
            </a:r>
            <a:r>
              <a:rPr lang="en-US" altLang="zh-CN" dirty="0"/>
              <a:t>MySQL</a:t>
            </a:r>
            <a:r>
              <a:rPr lang="zh-CN" altLang="en-US" dirty="0"/>
              <a:t>到同时兼容了</a:t>
            </a:r>
            <a:r>
              <a:rPr lang="en-US" altLang="zh-CN" dirty="0"/>
              <a:t>ORACLE</a:t>
            </a:r>
            <a:r>
              <a:rPr lang="zh-CN" altLang="en-US" dirty="0"/>
              <a:t>，</a:t>
            </a:r>
            <a:r>
              <a:rPr lang="en-US" altLang="zh-CN" dirty="0" err="1"/>
              <a:t>OceanBase</a:t>
            </a:r>
            <a:r>
              <a:rPr lang="zh-CN" altLang="en-US" dirty="0"/>
              <a:t>可以实现在一个集群内同时跑两种模式的数据库。另外，</a:t>
            </a:r>
            <a:r>
              <a:rPr lang="en-US" altLang="zh-CN" dirty="0" err="1"/>
              <a:t>OceanBase</a:t>
            </a:r>
            <a:r>
              <a:rPr lang="zh-CN" altLang="en-US" dirty="0"/>
              <a:t>提升了</a:t>
            </a:r>
            <a:r>
              <a:rPr lang="en-US" altLang="zh-CN" dirty="0"/>
              <a:t>HTAP</a:t>
            </a:r>
            <a:r>
              <a:rPr lang="zh-CN" altLang="en-US" dirty="0"/>
              <a:t>能力，一套数据库同时支持</a:t>
            </a:r>
            <a:r>
              <a:rPr lang="en-US" altLang="zh-CN" dirty="0"/>
              <a:t>OLTP</a:t>
            </a:r>
            <a:r>
              <a:rPr lang="zh-CN" altLang="en-US" dirty="0"/>
              <a:t>和</a:t>
            </a:r>
            <a:r>
              <a:rPr lang="en-US" altLang="zh-CN" dirty="0"/>
              <a:t>OLAP</a:t>
            </a:r>
            <a:r>
              <a:rPr lang="zh-CN" altLang="en-US" dirty="0"/>
              <a:t>的业务。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2020</a:t>
            </a:r>
            <a:r>
              <a:rPr lang="zh-CN" altLang="en-US" dirty="0"/>
              <a:t>年，</a:t>
            </a:r>
            <a:r>
              <a:rPr lang="en-US" altLang="zh-CN" dirty="0" err="1"/>
              <a:t>OceanBase</a:t>
            </a:r>
            <a:r>
              <a:rPr lang="zh-CN" altLang="en-US" dirty="0"/>
              <a:t>成立独立公司，开展独立商业化运营，第二次参加</a:t>
            </a:r>
            <a:r>
              <a:rPr lang="en-US" altLang="zh-CN" dirty="0"/>
              <a:t>TPC-C</a:t>
            </a:r>
            <a:r>
              <a:rPr lang="zh-CN" altLang="en-US" dirty="0"/>
              <a:t>认证，再次打破之前的记录。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a:t>
            </a:r>
            <a:r>
              <a:rPr lang="en-US" altLang="zh-CN" dirty="0" err="1"/>
              <a:t>OceanBase</a:t>
            </a:r>
            <a:r>
              <a:rPr lang="zh-CN" altLang="en-US" dirty="0"/>
              <a:t>是经过充分验证的，十年打磨，厚积薄发。</a:t>
            </a:r>
            <a:endParaRPr lang="en-US" altLang="zh-CN"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7</a:t>
            </a:fld>
            <a:endParaRPr kumimoji="1" lang="zh-CN" altLang="en-US"/>
          </a:p>
        </p:txBody>
      </p:sp>
    </p:spTree>
    <p:extLst>
      <p:ext uri="{BB962C8B-B14F-4D97-AF65-F5344CB8AC3E}">
        <p14:creationId xmlns:p14="http://schemas.microsoft.com/office/powerpoint/2010/main" val="4160288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大事务：运行时间比较长，操作数据比较多的事务</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9</a:t>
            </a:fld>
            <a:endParaRPr kumimoji="1" lang="zh-CN" altLang="en-US"/>
          </a:p>
        </p:txBody>
      </p:sp>
    </p:spTree>
    <p:extLst>
      <p:ext uri="{BB962C8B-B14F-4D97-AF65-F5344CB8AC3E}">
        <p14:creationId xmlns:p14="http://schemas.microsoft.com/office/powerpoint/2010/main" val="100200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just">
              <a:lnSpc>
                <a:spcPct val="150000"/>
              </a:lnSpc>
            </a:pPr>
            <a:r>
              <a:rPr lang="zh-CN" altLang="en-US" sz="1200" dirty="0">
                <a:latin typeface="Alibaba PuHuiTi" pitchFamily="18" charset="-122"/>
                <a:ea typeface="Alibaba PuHuiTi" pitchFamily="18" charset="-122"/>
                <a:cs typeface="Alibaba PuHuiTi" pitchFamily="18" charset="-122"/>
              </a:rPr>
              <a:t>原生的分布式是把中间件做的很多事情下移到数据库引擎中，一般采用多副本一致性的架构。对应用来说，分布式数据库是给传统关系型数据库插上了一个分布式的翅膀，应用可以像用传统集中式数据库一样使用分布式数据库，业务不用关心其底层的分布式架构，迁移改造成本较低。</a:t>
            </a:r>
            <a:endParaRPr lang="en-US" altLang="zh-CN" sz="1200" dirty="0">
              <a:latin typeface="Alibaba PuHuiTi" pitchFamily="18" charset="-122"/>
              <a:ea typeface="Alibaba PuHuiTi" pitchFamily="18" charset="-122"/>
              <a:cs typeface="Alibaba PuHuiTi" pitchFamily="18" charset="-122"/>
            </a:endParaRPr>
          </a:p>
          <a:p>
            <a:pPr indent="457200" algn="just">
              <a:lnSpc>
                <a:spcPct val="150000"/>
              </a:lnSpc>
            </a:pPr>
            <a:endParaRPr lang="en-US" altLang="zh-CN" sz="1200" dirty="0">
              <a:latin typeface="Alibaba PuHuiTi" pitchFamily="18" charset="-122"/>
              <a:ea typeface="Alibaba PuHuiTi" pitchFamily="18" charset="-122"/>
              <a:cs typeface="Alibaba PuHuiTi" pitchFamily="18" charset="-122"/>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首先，我们看下它是如何解决了传统数据库的高成本和扩展性问题。分布式数据库可以使用普通的标准</a:t>
            </a:r>
            <a:r>
              <a:rPr lang="en-US" altLang="zh-CN" sz="1200" dirty="0">
                <a:latin typeface="Alibaba PuHuiTi" pitchFamily="18" charset="-122"/>
                <a:ea typeface="Alibaba PuHuiTi" pitchFamily="18" charset="-122"/>
                <a:cs typeface="Alibaba PuHuiTi" pitchFamily="18" charset="-122"/>
              </a:rPr>
              <a:t>PC</a:t>
            </a:r>
            <a:r>
              <a:rPr lang="zh-CN" altLang="en-US" sz="1200" dirty="0">
                <a:latin typeface="Alibaba PuHuiTi" pitchFamily="18" charset="-122"/>
                <a:ea typeface="Alibaba PuHuiTi" pitchFamily="18" charset="-122"/>
                <a:cs typeface="Alibaba PuHuiTi" pitchFamily="18" charset="-122"/>
              </a:rPr>
              <a:t>服务器，供应商很多，可以很方便的在市场上买到，服务器自身无需外挂高端存储，也可以不使用</a:t>
            </a:r>
            <a:r>
              <a:rPr lang="en-US" altLang="zh-CN" sz="1200" dirty="0">
                <a:latin typeface="Alibaba PuHuiTi" pitchFamily="18" charset="-122"/>
                <a:ea typeface="Alibaba PuHuiTi" pitchFamily="18" charset="-122"/>
                <a:cs typeface="Alibaba PuHuiTi" pitchFamily="18" charset="-122"/>
              </a:rPr>
              <a:t>Raid</a:t>
            </a:r>
            <a:r>
              <a:rPr lang="zh-CN" altLang="en-US" sz="1200" dirty="0">
                <a:latin typeface="Alibaba PuHuiTi" pitchFamily="18" charset="-122"/>
                <a:ea typeface="Alibaba PuHuiTi" pitchFamily="18" charset="-122"/>
                <a:cs typeface="Alibaba PuHuiTi" pitchFamily="18" charset="-122"/>
              </a:rPr>
              <a:t>等技术，所以原生的分布式数据库在硬件上可以摆脱对小型机、高端存储等高价格产品的依赖，成本较低，同时也避免了用户被个别硬件厂商绑架的问题。随着业务的发展</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当需要扩容时</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只需将新服务器加入到数据库集群中即可</a:t>
            </a:r>
            <a:r>
              <a:rPr lang="en-US" altLang="zh-CN" sz="1200" dirty="0">
                <a:latin typeface="Alibaba PuHuiTi" pitchFamily="18" charset="-122"/>
                <a:ea typeface="Alibaba PuHuiTi" pitchFamily="18" charset="-122"/>
                <a:cs typeface="Alibaba PuHuiTi" pitchFamily="18" charset="-122"/>
              </a:rPr>
              <a:t>,</a:t>
            </a:r>
            <a:r>
              <a:rPr lang="zh-CN" altLang="en-US" sz="1200" dirty="0">
                <a:latin typeface="Alibaba PuHuiTi" pitchFamily="18" charset="-122"/>
                <a:ea typeface="Alibaba PuHuiTi" pitchFamily="18" charset="-122"/>
                <a:cs typeface="Alibaba PuHuiTi" pitchFamily="18" charset="-122"/>
              </a:rPr>
              <a:t>集群会自动的将业务数据迁移到新机器，等新机器追平数据后，系统自动的将流量切到新服务器，这个过程对业务是完全透明的。当需要缩容时，只需将服务器移除集群，系统会自动做反向操作，这个过程对应用也是完全透明的。如果是为了促销期间，短期的大流量，也可以使用阿里云公有云资源。</a:t>
            </a:r>
            <a:endParaRPr lang="en-US" altLang="zh-CN" sz="1200" dirty="0">
              <a:latin typeface="Alibaba PuHuiTi" pitchFamily="18" charset="-122"/>
              <a:ea typeface="Alibaba PuHuiTi" pitchFamily="18" charset="-122"/>
              <a:cs typeface="Alibaba PuHuiTi" pitchFamily="18" charset="-122"/>
            </a:endParaRPr>
          </a:p>
          <a:p>
            <a:pPr marL="0" marR="0" lvl="0" indent="457200" algn="just" defTabSz="914400" rtl="0" eaLnBrk="1" fontAlgn="auto" latinLnBrk="0" hangingPunct="1">
              <a:lnSpc>
                <a:spcPct val="150000"/>
              </a:lnSpc>
              <a:spcBef>
                <a:spcPts val="0"/>
              </a:spcBef>
              <a:spcAft>
                <a:spcPts val="0"/>
              </a:spcAft>
              <a:buClrTx/>
              <a:buSzTx/>
              <a:buFontTx/>
              <a:buNone/>
              <a:tabLst/>
              <a:defRPr/>
            </a:pPr>
            <a:endParaRPr lang="en-US" altLang="zh-CN" sz="1200" dirty="0">
              <a:latin typeface="Alibaba PuHuiTi" pitchFamily="18" charset="-122"/>
              <a:ea typeface="Alibaba PuHuiTi" pitchFamily="18" charset="-122"/>
              <a:cs typeface="Alibaba PuHuiTi" pitchFamily="18" charset="-122"/>
            </a:endParaRPr>
          </a:p>
          <a:p>
            <a:pPr marL="0" marR="0" lvl="0" indent="457200" algn="just" defTabSz="914400" rtl="0" eaLnBrk="1" fontAlgn="auto" latinLnBrk="0" hangingPunct="1">
              <a:lnSpc>
                <a:spcPct val="150000"/>
              </a:lnSpc>
              <a:spcBef>
                <a:spcPts val="0"/>
              </a:spcBef>
              <a:spcAft>
                <a:spcPts val="0"/>
              </a:spcAft>
              <a:buClrTx/>
              <a:buSzTx/>
              <a:buFontTx/>
              <a:buNone/>
              <a:tabLst/>
              <a:defRPr/>
            </a:pPr>
            <a:r>
              <a:rPr lang="zh-CN" altLang="en-US" sz="1200" dirty="0">
                <a:latin typeface="Alibaba PuHuiTi" pitchFamily="18" charset="-122"/>
                <a:ea typeface="Alibaba PuHuiTi" pitchFamily="18" charset="-122"/>
                <a:cs typeface="Alibaba PuHuiTi" pitchFamily="18" charset="-122"/>
              </a:rPr>
              <a:t>那么它是否会像中间件架构一样带来很多问题么？不会的。原生的分布式数据库是在数据库引擎层面解决了分布式的问题，对应用而言是透明的，应用可以像使用传统数据库一样使用分布式数据库，不用担心是否存在跨库操作，是否有全局一致性的问题，这些都由数据库内部解决了。</a:t>
            </a:r>
            <a:endParaRPr lang="en-US" altLang="zh-CN" sz="1200" dirty="0">
              <a:latin typeface="Alibaba PuHuiTi" pitchFamily="18" charset="-122"/>
              <a:ea typeface="Alibaba PuHuiTi" pitchFamily="18" charset="-122"/>
              <a:cs typeface="Alibaba PuHuiTi" pitchFamily="18" charset="-122"/>
            </a:endParaRPr>
          </a:p>
          <a:p>
            <a:pPr indent="457200" algn="just">
              <a:lnSpc>
                <a:spcPct val="150000"/>
              </a:lnSpc>
            </a:pPr>
            <a:endParaRPr lang="en-US" altLang="zh-CN" sz="1200" dirty="0">
              <a:latin typeface="Alibaba PuHuiTi" pitchFamily="18" charset="-122"/>
              <a:ea typeface="Alibaba PuHuiTi" pitchFamily="18" charset="-122"/>
              <a:cs typeface="Alibaba PuHuiTi" pitchFamily="18" charset="-122"/>
            </a:endParaRPr>
          </a:p>
          <a:p>
            <a:pPr indent="457200" algn="just">
              <a:lnSpc>
                <a:spcPct val="150000"/>
              </a:lnSpc>
            </a:pPr>
            <a:r>
              <a:rPr lang="zh-CN" altLang="en-US" sz="1200" dirty="0">
                <a:latin typeface="Alibaba PuHuiTi" pitchFamily="18" charset="-122"/>
                <a:ea typeface="Alibaba PuHuiTi" pitchFamily="18" charset="-122"/>
                <a:cs typeface="Alibaba PuHuiTi" pitchFamily="18" charset="-122"/>
              </a:rPr>
              <a:t>这种架构典型的代表，国外就是谷歌的</a:t>
            </a:r>
            <a:r>
              <a:rPr lang="en-US" altLang="zh-CN" sz="1200" dirty="0">
                <a:latin typeface="Alibaba PuHuiTi" pitchFamily="18" charset="-122"/>
                <a:ea typeface="Alibaba PuHuiTi" pitchFamily="18" charset="-122"/>
                <a:cs typeface="Alibaba PuHuiTi" pitchFamily="18" charset="-122"/>
              </a:rPr>
              <a:t>Google</a:t>
            </a:r>
            <a:r>
              <a:rPr lang="zh-CN" altLang="en-US" sz="1200" dirty="0">
                <a:latin typeface="Alibaba PuHuiTi" pitchFamily="18" charset="-122"/>
                <a:ea typeface="Alibaba PuHuiTi" pitchFamily="18" charset="-122"/>
                <a:cs typeface="Alibaba PuHuiTi" pitchFamily="18" charset="-122"/>
              </a:rPr>
              <a:t> </a:t>
            </a:r>
            <a:r>
              <a:rPr lang="en-US" altLang="zh-CN" sz="1200" dirty="0">
                <a:latin typeface="Alibaba PuHuiTi" pitchFamily="18" charset="-122"/>
                <a:ea typeface="Alibaba PuHuiTi" pitchFamily="18" charset="-122"/>
                <a:cs typeface="Alibaba PuHuiTi" pitchFamily="18" charset="-122"/>
              </a:rPr>
              <a:t>Spanner</a:t>
            </a:r>
            <a:r>
              <a:rPr lang="zh-CN" altLang="en-US" sz="1200" dirty="0">
                <a:latin typeface="Alibaba PuHuiTi" pitchFamily="18" charset="-122"/>
                <a:ea typeface="Alibaba PuHuiTi" pitchFamily="18" charset="-122"/>
                <a:cs typeface="Alibaba PuHuiTi" pitchFamily="18" charset="-122"/>
              </a:rPr>
              <a:t>数据库，国内就是</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数据库。它们一般都采用了</a:t>
            </a:r>
            <a:r>
              <a:rPr lang="en-US" altLang="zh-CN" sz="1200" dirty="0" err="1">
                <a:latin typeface="Alibaba PuHuiTi" pitchFamily="18" charset="-122"/>
                <a:ea typeface="Alibaba PuHuiTi" pitchFamily="18" charset="-122"/>
                <a:cs typeface="Alibaba PuHuiTi" pitchFamily="18" charset="-122"/>
              </a:rPr>
              <a:t>Paxos</a:t>
            </a:r>
            <a:r>
              <a:rPr lang="zh-CN" altLang="en-US" sz="1200" dirty="0">
                <a:latin typeface="Alibaba PuHuiTi" pitchFamily="18" charset="-122"/>
                <a:ea typeface="Alibaba PuHuiTi" pitchFamily="18" charset="-122"/>
                <a:cs typeface="Alibaba PuHuiTi" pitchFamily="18" charset="-122"/>
              </a:rPr>
              <a:t>协议保证了数据高可靠和服务高可用，每一份数据都有多个副本，分别存储在集群内的不同服务器中，单个服务器的故障不影响整个业务的，以</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为例，</a:t>
            </a:r>
            <a:r>
              <a:rPr lang="en-US" altLang="zh-CN" sz="1200" dirty="0" err="1">
                <a:latin typeface="Alibaba PuHuiTi" pitchFamily="18" charset="-122"/>
                <a:ea typeface="Alibaba PuHuiTi" pitchFamily="18" charset="-122"/>
                <a:cs typeface="Alibaba PuHuiTi" pitchFamily="18" charset="-122"/>
              </a:rPr>
              <a:t>OceanBase</a:t>
            </a:r>
            <a:r>
              <a:rPr lang="zh-CN" altLang="en-US" sz="1200" dirty="0">
                <a:latin typeface="Alibaba PuHuiTi" pitchFamily="18" charset="-122"/>
                <a:ea typeface="Alibaba PuHuiTi" pitchFamily="18" charset="-122"/>
                <a:cs typeface="Alibaba PuHuiTi" pitchFamily="18" charset="-122"/>
              </a:rPr>
              <a:t>可用性可以达到</a:t>
            </a:r>
            <a:r>
              <a:rPr lang="en-US" altLang="zh-CN" sz="1200" dirty="0">
                <a:latin typeface="Alibaba PuHuiTi" pitchFamily="18" charset="-122"/>
                <a:ea typeface="Alibaba PuHuiTi" pitchFamily="18" charset="-122"/>
                <a:cs typeface="Alibaba PuHuiTi" pitchFamily="18" charset="-122"/>
              </a:rPr>
              <a:t>RPO=0</a:t>
            </a:r>
            <a:r>
              <a:rPr lang="zh-CN" altLang="en-US" sz="1200" dirty="0">
                <a:latin typeface="Alibaba PuHuiTi" pitchFamily="18" charset="-122"/>
                <a:ea typeface="Alibaba PuHuiTi" pitchFamily="18" charset="-122"/>
                <a:cs typeface="Alibaba PuHuiTi" pitchFamily="18" charset="-122"/>
              </a:rPr>
              <a:t>，</a:t>
            </a:r>
            <a:r>
              <a:rPr lang="en-US" altLang="zh-CN" sz="1200" dirty="0">
                <a:latin typeface="Alibaba PuHuiTi" pitchFamily="18" charset="-122"/>
                <a:ea typeface="Alibaba PuHuiTi" pitchFamily="18" charset="-122"/>
                <a:cs typeface="Alibaba PuHuiTi" pitchFamily="18" charset="-122"/>
              </a:rPr>
              <a:t>RTO&lt;30</a:t>
            </a:r>
            <a:r>
              <a:rPr lang="zh-CN" altLang="en-US" sz="1200" dirty="0">
                <a:latin typeface="Alibaba PuHuiTi" pitchFamily="18" charset="-122"/>
                <a:ea typeface="Alibaba PuHuiTi" pitchFamily="18" charset="-122"/>
                <a:cs typeface="Alibaba PuHuiTi" pitchFamily="18" charset="-122"/>
              </a:rPr>
              <a:t>秒，意思是少数节点的故障后，系统可以在</a:t>
            </a:r>
            <a:r>
              <a:rPr lang="en-US" altLang="zh-CN" sz="1200" dirty="0">
                <a:latin typeface="Alibaba PuHuiTi" pitchFamily="18" charset="-122"/>
                <a:ea typeface="Alibaba PuHuiTi" pitchFamily="18" charset="-122"/>
                <a:cs typeface="Alibaba PuHuiTi" pitchFamily="18" charset="-122"/>
              </a:rPr>
              <a:t>30</a:t>
            </a:r>
            <a:r>
              <a:rPr lang="zh-CN" altLang="en-US" sz="1200" dirty="0">
                <a:latin typeface="Alibaba PuHuiTi" pitchFamily="18" charset="-122"/>
                <a:ea typeface="Alibaba PuHuiTi" pitchFamily="18" charset="-122"/>
                <a:cs typeface="Alibaba PuHuiTi" pitchFamily="18" charset="-122"/>
              </a:rPr>
              <a:t>秒内自动恢复，且恢复后，不丢失任何数据。</a:t>
            </a:r>
            <a:endParaRPr kumimoji="1"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10</a:t>
            </a:fld>
            <a:endParaRPr kumimoji="1" lang="zh-CN" altLang="en-US"/>
          </a:p>
        </p:txBody>
      </p:sp>
    </p:spTree>
    <p:extLst>
      <p:ext uri="{BB962C8B-B14F-4D97-AF65-F5344CB8AC3E}">
        <p14:creationId xmlns:p14="http://schemas.microsoft.com/office/powerpoint/2010/main" val="306720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200" b="0" dirty="0" err="1"/>
              <a:t>OceanBase</a:t>
            </a:r>
            <a:r>
              <a:rPr lang="zh-CN" altLang="en-US" sz="1200" b="0" dirty="0"/>
              <a:t>能够在阿里内部有着如此广泛的应用，主要因为产品的</a:t>
            </a:r>
            <a:r>
              <a:rPr lang="en-US" altLang="zh-CN" sz="1200" b="0" dirty="0"/>
              <a:t>6</a:t>
            </a:r>
            <a:r>
              <a:rPr lang="zh-CN" altLang="en-US" sz="1200" b="0" dirty="0"/>
              <a:t>个核心特性，高可靠、高性能、高可用、高兼容、高透明和多租户</a:t>
            </a:r>
            <a:r>
              <a:rPr lang="en-US" altLang="zh-CN" sz="1200" b="0" dirty="0"/>
              <a:t>6</a:t>
            </a:r>
            <a:r>
              <a:rPr lang="zh-CN" altLang="en-US" sz="1200" b="0" dirty="0"/>
              <a:t>个核心特性。高可用和高扩展性第一章节已经做了介绍，不再赘述，简单介绍下其他特性。</a:t>
            </a:r>
            <a:endParaRPr lang="en-US" altLang="zh-CN" sz="1200" b="0" dirty="0"/>
          </a:p>
          <a:p>
            <a:pPr algn="just">
              <a:lnSpc>
                <a:spcPct val="150000"/>
              </a:lnSpc>
            </a:pPr>
            <a:endParaRPr lang="en-US" altLang="zh-CN" sz="1200" b="0" dirty="0"/>
          </a:p>
          <a:p>
            <a:pPr algn="just">
              <a:lnSpc>
                <a:spcPct val="150000"/>
              </a:lnSpc>
            </a:pPr>
            <a:r>
              <a:rPr lang="en-US" altLang="zh-CN" sz="1200" b="0" dirty="0"/>
              <a:t>1</a:t>
            </a:r>
            <a:r>
              <a:rPr lang="zh-CN" altLang="en-US" sz="1200" b="0" dirty="0"/>
              <a:t>：高性能：</a:t>
            </a:r>
            <a:r>
              <a:rPr lang="en-US" altLang="zh-CN" sz="1200" b="0" dirty="0" err="1"/>
              <a:t>OceanBase</a:t>
            </a:r>
            <a:r>
              <a:rPr lang="zh-CN" altLang="en-US" sz="1200" b="0" dirty="0"/>
              <a:t>采用了很多先进的技术来提高数据库的性能。比如</a:t>
            </a:r>
            <a:r>
              <a:rPr lang="en" altLang="zh-CN" sz="1200" b="0" dirty="0"/>
              <a:t>LSM Tree</a:t>
            </a:r>
            <a:r>
              <a:rPr lang="zh-CN" altLang="en" sz="1200" b="0" dirty="0"/>
              <a:t>、</a:t>
            </a:r>
            <a:r>
              <a:rPr lang="zh-CN" altLang="en-US" sz="1200" b="0" dirty="0"/>
              <a:t>无锁结构、消除磁盘的随机写等等，这些技术帮助我们充分使用硬件的能力，再辅以高扩展性，</a:t>
            </a:r>
            <a:r>
              <a:rPr lang="en-US" altLang="zh-CN" sz="1200" b="0" dirty="0" err="1"/>
              <a:t>OceanBase</a:t>
            </a:r>
            <a:r>
              <a:rPr lang="zh-CN" altLang="en-US" sz="1200" b="0" dirty="0"/>
              <a:t>就可以提供一个世界级性能的</a:t>
            </a:r>
            <a:r>
              <a:rPr lang="en" altLang="zh-CN" sz="1200" b="0" dirty="0"/>
              <a:t>OceanBase</a:t>
            </a:r>
            <a:r>
              <a:rPr lang="zh-CN" altLang="en-US" sz="1200" b="0" dirty="0"/>
              <a:t>集群。在实际的生产系统里，</a:t>
            </a:r>
            <a:r>
              <a:rPr lang="en-US" altLang="zh-CN" sz="1200" b="0" dirty="0" err="1"/>
              <a:t>OceanBase</a:t>
            </a:r>
            <a:r>
              <a:rPr lang="zh-CN" altLang="en-US" sz="1200" b="0" dirty="0"/>
              <a:t>可以在峰值的时候提供</a:t>
            </a:r>
            <a:r>
              <a:rPr lang="en-US" altLang="zh-CN" sz="1200" b="0" dirty="0"/>
              <a:t>6100</a:t>
            </a:r>
            <a:r>
              <a:rPr lang="zh-CN" altLang="en-US" sz="1200" b="0" dirty="0"/>
              <a:t>万次每秒，单表最大容量可以到</a:t>
            </a:r>
            <a:r>
              <a:rPr lang="en-US" altLang="zh-CN" sz="1200" b="0" dirty="0"/>
              <a:t>3200</a:t>
            </a:r>
            <a:r>
              <a:rPr lang="zh-CN" altLang="en-US" sz="1200" b="0" dirty="0"/>
              <a:t>亿行。和高性能伴随的是低成本，因为</a:t>
            </a:r>
            <a:r>
              <a:rPr lang="en-US" altLang="zh-CN" sz="1200" b="0" dirty="0" err="1"/>
              <a:t>OceanBase</a:t>
            </a:r>
            <a:r>
              <a:rPr lang="zh-CN" altLang="en-US" sz="1200" b="0" dirty="0"/>
              <a:t>采用了</a:t>
            </a:r>
            <a:r>
              <a:rPr lang="en" altLang="zh-CN" sz="1200" b="0" dirty="0"/>
              <a:t>LSM Tree</a:t>
            </a:r>
            <a:r>
              <a:rPr lang="zh-CN" altLang="en-US" sz="1200" b="0" dirty="0"/>
              <a:t>结构，所以当数据落盘的时候是更有组织的，有更高的压缩比，可以有效减少磁盘空间；</a:t>
            </a:r>
            <a:endParaRPr lang="en-US" altLang="zh-CN" sz="1200" b="0" dirty="0"/>
          </a:p>
          <a:p>
            <a:pPr algn="just">
              <a:lnSpc>
                <a:spcPct val="150000"/>
              </a:lnSpc>
            </a:pPr>
            <a:endParaRPr lang="en-US" altLang="zh-CN" sz="1200" b="0" dirty="0"/>
          </a:p>
          <a:p>
            <a:pPr algn="just">
              <a:lnSpc>
                <a:spcPct val="150000"/>
              </a:lnSpc>
            </a:pPr>
            <a:r>
              <a:rPr lang="en-US" altLang="zh-CN" sz="1200" b="0" dirty="0"/>
              <a:t>2</a:t>
            </a:r>
            <a:r>
              <a:rPr lang="zh-CN" altLang="en-US" sz="1200" b="0" dirty="0"/>
              <a:t>：高透明：</a:t>
            </a:r>
            <a:r>
              <a:rPr lang="en-US" altLang="zh-CN" sz="1200" b="0" dirty="0" err="1"/>
              <a:t>OceanBase</a:t>
            </a:r>
            <a:r>
              <a:rPr lang="zh-CN" altLang="en-US" sz="1200" b="0" dirty="0"/>
              <a:t>支持很多创新的技术，比如全局一致性快照、全局索引、自动事务两阶段提交。使用</a:t>
            </a:r>
            <a:r>
              <a:rPr lang="en" altLang="zh-CN" sz="1200" b="0" dirty="0"/>
              <a:t>OceanBase</a:t>
            </a:r>
            <a:r>
              <a:rPr lang="zh-CN" altLang="en-US" sz="1200" b="0" dirty="0"/>
              <a:t>数据库，应用就像使用一台单机数据库一样，不需要做针对分布式数据库的特别感知和修改。</a:t>
            </a:r>
            <a:endParaRPr lang="en-US" altLang="zh-CN" sz="1200" b="0" dirty="0"/>
          </a:p>
          <a:p>
            <a:pPr algn="just">
              <a:lnSpc>
                <a:spcPct val="150000"/>
              </a:lnSpc>
            </a:pPr>
            <a:endParaRPr lang="en-US" altLang="zh-CN" sz="1200" b="0" dirty="0"/>
          </a:p>
          <a:p>
            <a:pPr algn="just">
              <a:lnSpc>
                <a:spcPct val="150000"/>
              </a:lnSpc>
            </a:pPr>
            <a:r>
              <a:rPr lang="en-US" altLang="zh-CN" sz="1200" b="0" dirty="0"/>
              <a:t>3</a:t>
            </a:r>
            <a:r>
              <a:rPr lang="zh-CN" altLang="en-US" sz="1200" b="0" dirty="0"/>
              <a:t>：高兼容：我们在一套</a:t>
            </a:r>
            <a:r>
              <a:rPr lang="en" altLang="zh-CN" sz="1200" b="0" dirty="0"/>
              <a:t>OceanBase</a:t>
            </a:r>
            <a:r>
              <a:rPr lang="zh-CN" altLang="en-US" sz="1200" b="0" dirty="0"/>
              <a:t>集群上同时提供两套生态，一套是</a:t>
            </a:r>
            <a:r>
              <a:rPr lang="en" altLang="zh-CN" sz="1200" b="0" dirty="0"/>
              <a:t>Oracle</a:t>
            </a:r>
            <a:r>
              <a:rPr lang="zh-CN" altLang="en-US" sz="1200" b="0" dirty="0"/>
              <a:t>生态，一套是</a:t>
            </a:r>
            <a:r>
              <a:rPr lang="en" altLang="zh-CN" sz="1200" b="0" dirty="0"/>
              <a:t>MySQL</a:t>
            </a:r>
            <a:r>
              <a:rPr lang="zh-CN" altLang="en-US" sz="1200" b="0" dirty="0"/>
              <a:t>生态，有效地降低业务迁移改造的成本。同时</a:t>
            </a:r>
            <a:r>
              <a:rPr lang="en-US" altLang="zh-CN" sz="1200" b="0" dirty="0" err="1"/>
              <a:t>OceanBase</a:t>
            </a:r>
            <a:r>
              <a:rPr lang="zh-CN" altLang="en-US" sz="1200" b="0" dirty="0"/>
              <a:t>和国内主流的操作系统、芯片也都做了互认的支持，可以有效满足技术供应链安全的需求。</a:t>
            </a:r>
            <a:endParaRPr lang="en-US" altLang="zh-CN" sz="1200" b="0" dirty="0"/>
          </a:p>
          <a:p>
            <a:pPr algn="just">
              <a:lnSpc>
                <a:spcPct val="150000"/>
              </a:lnSpc>
            </a:pPr>
            <a:endParaRPr kumimoji="1" lang="en-US" altLang="zh-CN" sz="1200" b="0" dirty="0">
              <a:latin typeface="Alibaba PuHuiTi R" pitchFamily="18" charset="-122"/>
              <a:ea typeface="Alibaba PuHuiTi R" pitchFamily="18" charset="-122"/>
              <a:cs typeface="Alibaba PuHuiTi R" pitchFamily="18" charset="-122"/>
            </a:endParaRPr>
          </a:p>
          <a:p>
            <a:pPr algn="just">
              <a:lnSpc>
                <a:spcPct val="150000"/>
              </a:lnSpc>
            </a:pPr>
            <a:r>
              <a:rPr kumimoji="1" lang="zh-CN" altLang="en-US" sz="1050" b="0" dirty="0">
                <a:latin typeface="Alibaba PuHuiTi R" pitchFamily="18" charset="-122"/>
                <a:ea typeface="Alibaba PuHuiTi R" pitchFamily="18" charset="-122"/>
                <a:cs typeface="Alibaba PuHuiTi R" pitchFamily="18" charset="-122"/>
              </a:rPr>
              <a:t>两阶段提交</a:t>
            </a:r>
            <a:r>
              <a:rPr kumimoji="1" lang="en-US" altLang="zh-CN" sz="1050" b="0" dirty="0">
                <a:latin typeface="Alibaba PuHuiTi R" pitchFamily="18" charset="-122"/>
                <a:ea typeface="Alibaba PuHuiTi R" pitchFamily="18" charset="-122"/>
                <a:cs typeface="Alibaba PuHuiTi R" pitchFamily="18" charset="-122"/>
              </a:rPr>
              <a:t>(two phase commit,2PC)</a:t>
            </a:r>
            <a:r>
              <a:rPr kumimoji="1" lang="zh-CN" altLang="en-US" sz="1050" b="0" dirty="0">
                <a:latin typeface="Alibaba PuHuiTi R" pitchFamily="18" charset="-122"/>
                <a:ea typeface="Alibaba PuHuiTi R" pitchFamily="18" charset="-122"/>
                <a:cs typeface="Alibaba PuHuiTi R" pitchFamily="18" charset="-122"/>
              </a:rPr>
              <a:t>是保证分布式事务原子性的技术之一</a:t>
            </a:r>
            <a:r>
              <a:rPr kumimoji="1" lang="en-US" altLang="zh-CN" sz="1050" b="0" dirty="0">
                <a:latin typeface="Alibaba PuHuiTi R" pitchFamily="18" charset="-122"/>
                <a:ea typeface="Alibaba PuHuiTi R" pitchFamily="18" charset="-122"/>
                <a:cs typeface="Alibaba PuHuiTi R" pitchFamily="18" charset="-122"/>
              </a:rPr>
              <a:t>:</a:t>
            </a:r>
            <a:r>
              <a:rPr kumimoji="1" lang="zh-CN" altLang="en-US" sz="1050" b="0" dirty="0">
                <a:latin typeface="Alibaba PuHuiTi R" pitchFamily="18" charset="-122"/>
                <a:ea typeface="Alibaba PuHuiTi R" pitchFamily="18" charset="-122"/>
                <a:cs typeface="Alibaba PuHuiTi R" pitchFamily="18" charset="-122"/>
              </a:rPr>
              <a:t>或者事务在所有参与者上都提交</a:t>
            </a:r>
            <a:r>
              <a:rPr kumimoji="1" lang="en-US" altLang="zh-CN" sz="1050" b="0" dirty="0">
                <a:latin typeface="Alibaba PuHuiTi R" pitchFamily="18" charset="-122"/>
                <a:ea typeface="Alibaba PuHuiTi R" pitchFamily="18" charset="-122"/>
                <a:cs typeface="Alibaba PuHuiTi R" pitchFamily="18" charset="-122"/>
              </a:rPr>
              <a:t>,</a:t>
            </a:r>
            <a:r>
              <a:rPr kumimoji="1" lang="zh-CN" altLang="en-US" sz="1050" b="0" dirty="0">
                <a:latin typeface="Alibaba PuHuiTi R" pitchFamily="18" charset="-122"/>
                <a:ea typeface="Alibaba PuHuiTi R" pitchFamily="18" charset="-122"/>
                <a:cs typeface="Alibaba PuHuiTi R" pitchFamily="18" charset="-122"/>
              </a:rPr>
              <a:t>或者所有参与者上都不提交</a:t>
            </a:r>
          </a:p>
          <a:p>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11</a:t>
            </a:fld>
            <a:endParaRPr kumimoji="1" lang="zh-CN" altLang="en-US"/>
          </a:p>
        </p:txBody>
      </p:sp>
    </p:spTree>
    <p:extLst>
      <p:ext uri="{BB962C8B-B14F-4D97-AF65-F5344CB8AC3E}">
        <p14:creationId xmlns:p14="http://schemas.microsoft.com/office/powerpoint/2010/main" val="1629739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前面我们讲了传统数据库、以及原生分布式数据库的典型架构，最后我们再来对比下</a:t>
            </a:r>
            <a:r>
              <a:rPr kumimoji="1" lang="en-US" altLang="zh-CN" dirty="0" err="1"/>
              <a:t>OceanBase</a:t>
            </a:r>
            <a:r>
              <a:rPr kumimoji="1" lang="zh-CN" altLang="en-US" dirty="0"/>
              <a:t>与传统数据库的区别，做个小结。</a:t>
            </a:r>
            <a:endParaRPr kumimoji="1" lang="en-US" altLang="zh-CN" dirty="0"/>
          </a:p>
          <a:p>
            <a:endParaRPr kumimoji="1" lang="en-US" altLang="zh-CN" dirty="0"/>
          </a:p>
          <a:p>
            <a:r>
              <a:rPr kumimoji="1" lang="zh-CN" altLang="en-US" dirty="0"/>
              <a:t>在产品架构方面，传统数据库是单点集中式，构建在高端硬件基础上，比如</a:t>
            </a:r>
            <a:r>
              <a:rPr kumimoji="1" lang="en-US" altLang="zh-CN" dirty="0"/>
              <a:t>IBM</a:t>
            </a:r>
            <a:r>
              <a:rPr kumimoji="1" lang="zh-CN" altLang="en-US" dirty="0"/>
              <a:t>高端服务器和</a:t>
            </a:r>
            <a:r>
              <a:rPr kumimoji="1" lang="en-US" altLang="zh-CN" dirty="0"/>
              <a:t>EMC</a:t>
            </a:r>
            <a:r>
              <a:rPr kumimoji="1" lang="zh-CN" altLang="en-US" dirty="0"/>
              <a:t>高端存储，</a:t>
            </a:r>
            <a:r>
              <a:rPr kumimoji="1" lang="en-US" altLang="zh-CN" dirty="0" err="1"/>
              <a:t>OceanBase</a:t>
            </a:r>
            <a:r>
              <a:rPr kumimoji="1" lang="zh-CN" altLang="en-US" dirty="0"/>
              <a:t>是原生的分布式架构，并采用业界最严格的</a:t>
            </a:r>
            <a:r>
              <a:rPr kumimoji="1" lang="en-US" altLang="zh-CN" dirty="0" err="1"/>
              <a:t>Paxos</a:t>
            </a:r>
            <a:r>
              <a:rPr kumimoji="1" lang="zh-CN" altLang="en-US" dirty="0"/>
              <a:t>协议。基于普通</a:t>
            </a:r>
            <a:r>
              <a:rPr kumimoji="1" lang="en-US" altLang="zh-CN" dirty="0"/>
              <a:t>PC</a:t>
            </a:r>
            <a:r>
              <a:rPr kumimoji="1" lang="zh-CN" altLang="en-US" dirty="0"/>
              <a:t>硬件设计。</a:t>
            </a:r>
            <a:endParaRPr kumimoji="1" lang="en-US" altLang="zh-CN" dirty="0"/>
          </a:p>
          <a:p>
            <a:endParaRPr kumimoji="1" lang="en-US" altLang="zh-CN" dirty="0"/>
          </a:p>
          <a:p>
            <a:r>
              <a:rPr kumimoji="1" lang="zh-CN" altLang="en-US" dirty="0"/>
              <a:t>数据可靠性和服务高可用性方面，传统数据库的高可用需要依赖高端硬件，普遍采用主从复制模式，主节点故障的情况下，会有数据损失，也就是</a:t>
            </a:r>
            <a:r>
              <a:rPr kumimoji="1" lang="en-US" altLang="zh-CN" dirty="0"/>
              <a:t>RPO</a:t>
            </a:r>
            <a:r>
              <a:rPr kumimoji="1" lang="zh-CN" altLang="en-US" dirty="0"/>
              <a:t>大于</a:t>
            </a:r>
            <a:r>
              <a:rPr kumimoji="1" lang="en-US" altLang="zh-CN" dirty="0"/>
              <a:t>0</a:t>
            </a:r>
            <a:r>
              <a:rPr kumimoji="1" lang="zh-CN" altLang="en-US" dirty="0"/>
              <a:t>。且不能自动恢复服务，需要人工去判定主节点已宕机，并手工启动备节点，恢复时间通常以小时为单位计算。</a:t>
            </a:r>
            <a:r>
              <a:rPr kumimoji="1" lang="en-US" altLang="zh-CN" dirty="0" err="1"/>
              <a:t>OceanBase</a:t>
            </a:r>
            <a:r>
              <a:rPr kumimoji="1" lang="zh-CN" altLang="en-US" dirty="0"/>
              <a:t>使用普通</a:t>
            </a:r>
            <a:r>
              <a:rPr kumimoji="1" lang="en-US" altLang="zh-CN" dirty="0"/>
              <a:t>PC</a:t>
            </a:r>
            <a:r>
              <a:rPr kumimoji="1" lang="zh-CN" altLang="en-US" dirty="0"/>
              <a:t>服务器，主节点故障的情况下，利用</a:t>
            </a:r>
            <a:r>
              <a:rPr kumimoji="1" lang="en-US" altLang="zh-CN" dirty="0" err="1"/>
              <a:t>Paxos</a:t>
            </a:r>
            <a:r>
              <a:rPr kumimoji="1" lang="zh-CN" altLang="en-US" dirty="0"/>
              <a:t>协议可以保证数据无损，也就是</a:t>
            </a:r>
            <a:r>
              <a:rPr kumimoji="1" lang="en-US" altLang="zh-CN" dirty="0"/>
              <a:t>RPO=0</a:t>
            </a:r>
            <a:r>
              <a:rPr kumimoji="1" lang="zh-CN" altLang="en-US" dirty="0"/>
              <a:t>，并且能自动选举并恢复服务，服务恢复时间通常在</a:t>
            </a:r>
            <a:r>
              <a:rPr kumimoji="1" lang="en-US" altLang="zh-CN" dirty="0"/>
              <a:t>30</a:t>
            </a:r>
            <a:r>
              <a:rPr kumimoji="1" lang="zh-CN" altLang="en-US" dirty="0"/>
              <a:t>秒内。。</a:t>
            </a:r>
            <a:endParaRPr kumimoji="1" lang="en-US" altLang="zh-CN" dirty="0"/>
          </a:p>
          <a:p>
            <a:endParaRPr kumimoji="1"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dirty="0"/>
              <a:t>扩展性：对数据库来说，扩展性主要体现在</a:t>
            </a:r>
            <a:r>
              <a:rPr kumimoji="1" lang="en-US" altLang="zh-CN" dirty="0"/>
              <a:t>2</a:t>
            </a:r>
            <a:r>
              <a:rPr kumimoji="1" lang="zh-CN" altLang="en-US" dirty="0"/>
              <a:t>个方面，数据存储和计算能力。传统数据库</a:t>
            </a:r>
            <a:r>
              <a:rPr lang="zh-CN" altLang="en-US" sz="1200" b="0" i="0" kern="1200" dirty="0">
                <a:solidFill>
                  <a:schemeClr val="dk1"/>
                </a:solidFill>
                <a:latin typeface="Alibaba PuHuiTi R" pitchFamily="18" charset="-122"/>
                <a:ea typeface="Alibaba PuHuiTi R" pitchFamily="18" charset="-122"/>
                <a:cs typeface="Alibaba PuHuiTi R" pitchFamily="18" charset="-122"/>
              </a:rPr>
              <a:t>数据存储只能在单点内实现纵向扩展，在这个大数据的时代，最终必然会触达单点架构下的容量上限。计算节点通常无法扩展，少数模式下可做计算节点扩展，比如</a:t>
            </a:r>
            <a:r>
              <a:rPr lang="en-US" altLang="zh-CN" sz="1200" b="0" i="0" kern="1200" dirty="0">
                <a:solidFill>
                  <a:schemeClr val="dk1"/>
                </a:solidFill>
                <a:latin typeface="Alibaba PuHuiTi R" pitchFamily="18" charset="-122"/>
                <a:ea typeface="Alibaba PuHuiTi R" pitchFamily="18" charset="-122"/>
                <a:cs typeface="Alibaba PuHuiTi R" pitchFamily="18" charset="-122"/>
              </a:rPr>
              <a:t>Oracle</a:t>
            </a:r>
            <a:r>
              <a:rPr lang="zh-CN" altLang="en-US" sz="1200" b="0" i="0" kern="1200" dirty="0">
                <a:solidFill>
                  <a:schemeClr val="dk1"/>
                </a:solidFill>
                <a:latin typeface="Alibaba PuHuiTi R" pitchFamily="18" charset="-122"/>
                <a:ea typeface="Alibaba PuHuiTi R" pitchFamily="18" charset="-122"/>
                <a:cs typeface="Alibaba PuHuiTi R" pitchFamily="18" charset="-122"/>
              </a:rPr>
              <a:t>的</a:t>
            </a:r>
            <a:r>
              <a:rPr lang="en-US" altLang="zh-CN" sz="1200" b="0" i="0" kern="1200" dirty="0">
                <a:solidFill>
                  <a:schemeClr val="dk1"/>
                </a:solidFill>
                <a:latin typeface="Alibaba PuHuiTi R" pitchFamily="18" charset="-122"/>
                <a:ea typeface="Alibaba PuHuiTi R" pitchFamily="18" charset="-122"/>
                <a:cs typeface="Alibaba PuHuiTi R" pitchFamily="18" charset="-122"/>
              </a:rPr>
              <a:t>RAC</a:t>
            </a:r>
            <a:r>
              <a:rPr lang="zh-CN" altLang="en-US" sz="1200" b="0" i="0" kern="1200" dirty="0">
                <a:solidFill>
                  <a:schemeClr val="dk1"/>
                </a:solidFill>
                <a:latin typeface="Alibaba PuHuiTi R" pitchFamily="18" charset="-122"/>
                <a:ea typeface="Alibaba PuHuiTi R" pitchFamily="18" charset="-122"/>
                <a:cs typeface="Alibaba PuHuiTi R" pitchFamily="18" charset="-122"/>
              </a:rPr>
              <a:t>，但扩展数量也有限，且多个计算节点之间仍需访问单点共享存储，依然解决不了存储这个瓶颈</a:t>
            </a:r>
            <a:r>
              <a:rPr kumimoji="1" lang="zh-CN" altLang="en-US" dirty="0"/>
              <a:t>。</a:t>
            </a:r>
            <a:r>
              <a:rPr kumimoji="1" lang="en-US" altLang="zh-CN" dirty="0" err="1"/>
              <a:t>OceanBase</a:t>
            </a:r>
            <a:r>
              <a:rPr kumimoji="1" lang="zh-CN" altLang="en-US" dirty="0"/>
              <a:t>在</a:t>
            </a:r>
            <a:r>
              <a:rPr kumimoji="1" lang="en-US" altLang="zh-CN" dirty="0"/>
              <a:t>MPP</a:t>
            </a:r>
            <a:r>
              <a:rPr kumimoji="1" lang="zh-CN" altLang="en-US" dirty="0"/>
              <a:t>架构下，每台普通的</a:t>
            </a:r>
            <a:r>
              <a:rPr kumimoji="1" lang="en-US" altLang="zh-CN" dirty="0"/>
              <a:t>PC</a:t>
            </a:r>
            <a:r>
              <a:rPr kumimoji="1" lang="zh-CN" altLang="en-US" dirty="0"/>
              <a:t>服务器都有自己的计算能力和存储能力，扩展时只需要扩展普通的</a:t>
            </a:r>
            <a:r>
              <a:rPr kumimoji="1" lang="en-US" altLang="zh-CN" dirty="0"/>
              <a:t>PC</a:t>
            </a:r>
            <a:r>
              <a:rPr kumimoji="1" lang="zh-CN" altLang="en-US" dirty="0"/>
              <a:t>服务器，可实现数据节点和计算节点的水平扩展，在网络带宽足够的前提下，可以扩充至任意数量。</a:t>
            </a:r>
            <a:endParaRPr kumimoji="1" lang="en-US" altLang="zh-CN" dirty="0"/>
          </a:p>
          <a:p>
            <a:endParaRPr kumimoji="1" lang="en-US" altLang="zh-CN" dirty="0"/>
          </a:p>
          <a:p>
            <a:r>
              <a:rPr kumimoji="1" lang="zh-CN" altLang="en-US" dirty="0"/>
              <a:t>应用场景，传统数据库主要面向企业客户核心系统（金融、电信、政企等），互联网应用案例少。</a:t>
            </a:r>
            <a:r>
              <a:rPr kumimoji="1" lang="en-US" altLang="zh-CN" dirty="0" err="1"/>
              <a:t>OceanBase</a:t>
            </a:r>
            <a:r>
              <a:rPr kumimoji="1" lang="zh-CN" altLang="en-US" dirty="0"/>
              <a:t>已经应用阿里和蚂蚁内部众多系统，逐渐由内向外，迈向传统行业。</a:t>
            </a:r>
            <a:endParaRPr kumimoji="1" lang="en-US" altLang="zh-CN" dirty="0"/>
          </a:p>
          <a:p>
            <a:endParaRPr kumimoji="1" lang="en-US" altLang="zh-CN" dirty="0"/>
          </a:p>
          <a:p>
            <a:r>
              <a:rPr kumimoji="1" lang="zh-CN" altLang="en-US" dirty="0"/>
              <a:t>使用成本，传统数据库依赖高端硬件，</a:t>
            </a:r>
            <a:r>
              <a:rPr lang="zh-CN" altLang="en-US" sz="1200" b="0" i="0" dirty="0">
                <a:latin typeface="Alibaba PuHuiTi R" pitchFamily="18" charset="-122"/>
                <a:ea typeface="Alibaba PuHuiTi R" pitchFamily="18" charset="-122"/>
                <a:cs typeface="Alibaba PuHuiTi R" pitchFamily="18" charset="-122"/>
              </a:rPr>
              <a:t>需要支付高端基础硬件的设备费用、高昂的软件授权费用以及产品服务费用。</a:t>
            </a:r>
            <a:r>
              <a:rPr kumimoji="1" lang="en-US" altLang="zh-CN" dirty="0" err="1"/>
              <a:t>OceanBase</a:t>
            </a:r>
            <a:r>
              <a:rPr kumimoji="1" lang="zh-CN" altLang="en-US" dirty="0"/>
              <a:t>依赖普通</a:t>
            </a:r>
            <a:r>
              <a:rPr kumimoji="1" lang="en-US" altLang="zh-CN" dirty="0"/>
              <a:t>PC</a:t>
            </a:r>
            <a:r>
              <a:rPr kumimoji="1" lang="zh-CN" altLang="en-US" dirty="0"/>
              <a:t>服务器，成本较低。</a:t>
            </a:r>
            <a:endParaRPr kumimoji="1" lang="en-US" altLang="zh-CN" dirty="0"/>
          </a:p>
          <a:p>
            <a:endParaRPr kumimoji="1" lang="en-US" altLang="zh-CN" dirty="0"/>
          </a:p>
          <a:p>
            <a:r>
              <a:rPr kumimoji="1" lang="zh-CN" altLang="en-US" dirty="0"/>
              <a:t>国产化程度，主流的传统数据库均来自国外，全部研发人员在国外，中国的定位是市场和本地服务，存在安全风险。</a:t>
            </a:r>
            <a:r>
              <a:rPr kumimoji="1" lang="en-US" altLang="zh-CN" dirty="0" err="1"/>
              <a:t>OceanBase</a:t>
            </a:r>
            <a:r>
              <a:rPr kumimoji="1" lang="zh-CN" altLang="en-US" dirty="0"/>
              <a:t>是</a:t>
            </a:r>
            <a:r>
              <a:rPr kumimoji="1" lang="en-US" altLang="zh-CN" dirty="0"/>
              <a:t>100%</a:t>
            </a:r>
            <a:r>
              <a:rPr kumimoji="1" lang="zh-CN" altLang="en-US" dirty="0"/>
              <a:t>自研产品，研发人员均在中国，可以提供更加便捷全面的服务。</a:t>
            </a:r>
          </a:p>
        </p:txBody>
      </p:sp>
      <p:sp>
        <p:nvSpPr>
          <p:cNvPr id="4" name="灯片编号占位符 3"/>
          <p:cNvSpPr>
            <a:spLocks noGrp="1"/>
          </p:cNvSpPr>
          <p:nvPr>
            <p:ph type="sldNum" sz="quarter" idx="5"/>
          </p:nvPr>
        </p:nvSpPr>
        <p:spPr/>
        <p:txBody>
          <a:bodyPr/>
          <a:lstStyle/>
          <a:p>
            <a:fld id="{17BF1584-614D-C34D-A000-A127636D36DB}" type="slidenum">
              <a:rPr kumimoji="1" lang="zh-CN" altLang="en-US" smtClean="0"/>
              <a:t>12</a:t>
            </a:fld>
            <a:endParaRPr kumimoji="1" lang="zh-CN" altLang="en-US"/>
          </a:p>
        </p:txBody>
      </p:sp>
    </p:spTree>
    <p:extLst>
      <p:ext uri="{BB962C8B-B14F-4D97-AF65-F5344CB8AC3E}">
        <p14:creationId xmlns:p14="http://schemas.microsoft.com/office/powerpoint/2010/main" val="181764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7384"/>
            <a:ext cx="12192000" cy="850107"/>
          </a:xfrm>
          <a:prstGeom prst="rect">
            <a:avLst/>
          </a:prstGeom>
          <a:solidFill>
            <a:srgbClr val="0070C0"/>
          </a:solidFill>
        </p:spPr>
        <p:txBody>
          <a:bodyPr rtlCol="0">
            <a:noAutofit/>
          </a:bodyPr>
          <a:lstStyle>
            <a:lvl1pPr algn="l">
              <a:defRPr sz="4267" b="1" baseline="0">
                <a:solidFill>
                  <a:schemeClr val="bg1"/>
                </a:solidFill>
                <a:latin typeface="Arial" panose="020B0604020202020204" pitchFamily="34" charset="0"/>
                <a:ea typeface="微软雅黑"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35360" y="1052737"/>
            <a:ext cx="11425269" cy="5073427"/>
          </a:xfrm>
        </p:spPr>
        <p:txBody>
          <a:bodyPr/>
          <a:lstStyle>
            <a:lvl1pPr>
              <a:defRPr sz="3200">
                <a:latin typeface="Arial" panose="020B0604020202020204" pitchFamily="34" charset="0"/>
                <a:ea typeface="微软雅黑" pitchFamily="34" charset="-122"/>
                <a:cs typeface="Arial" panose="020B0604020202020204" pitchFamily="34" charset="0"/>
              </a:defRPr>
            </a:lvl1pPr>
            <a:lvl2pPr>
              <a:defRPr sz="2667">
                <a:latin typeface="Arial" panose="020B0604020202020204" pitchFamily="34" charset="0"/>
                <a:ea typeface="微软雅黑" pitchFamily="34" charset="-122"/>
                <a:cs typeface="Arial" panose="020B0604020202020204" pitchFamily="34" charset="0"/>
              </a:defRPr>
            </a:lvl2pPr>
            <a:lvl3pPr>
              <a:defRPr sz="2400">
                <a:latin typeface="Arial" panose="020B0604020202020204" pitchFamily="34" charset="0"/>
                <a:ea typeface="微软雅黑" pitchFamily="34" charset="-122"/>
                <a:cs typeface="Arial" panose="020B0604020202020204" pitchFamily="34" charset="0"/>
              </a:defRPr>
            </a:lvl3pPr>
            <a:lvl4pPr>
              <a:defRPr sz="2133">
                <a:latin typeface="Arial" panose="020B0604020202020204" pitchFamily="34" charset="0"/>
                <a:ea typeface="微软雅黑" pitchFamily="34" charset="-122"/>
                <a:cs typeface="Arial" panose="020B0604020202020204" pitchFamily="34" charset="0"/>
              </a:defRPr>
            </a:lvl4pPr>
            <a:lvl5pPr>
              <a:defRPr sz="2133">
                <a:latin typeface="Arial" panose="020B0604020202020204" pitchFamily="34" charset="0"/>
                <a:ea typeface="微软雅黑" pitchFamily="34" charset="-122"/>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38614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12700" y="4096"/>
            <a:ext cx="12192000" cy="777429"/>
          </a:xfrm>
          <a:prstGeom prst="rect">
            <a:avLst/>
          </a:prstGeom>
          <a:solidFill>
            <a:srgbClr val="0070C0"/>
          </a:solidFill>
        </p:spPr>
        <p:txBody>
          <a:bodyPr rtlCol="0">
            <a:noAutofit/>
          </a:bodyPr>
          <a:lstStyle>
            <a:lvl1pPr algn="l">
              <a:defRPr sz="4267"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7820320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2204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7384"/>
            <a:ext cx="12192000" cy="850107"/>
          </a:xfrm>
          <a:prstGeom prst="rect">
            <a:avLst/>
          </a:prstGeom>
          <a:solidFill>
            <a:srgbClr val="0070C0"/>
          </a:solidFill>
        </p:spPr>
        <p:txBody>
          <a:bodyPr rtlCol="0">
            <a:noAutofit/>
          </a:bodyPr>
          <a:lstStyle>
            <a:lvl1pPr algn="l">
              <a:defRPr sz="4267" b="1" baseline="0">
                <a:solidFill>
                  <a:schemeClr val="bg1"/>
                </a:solidFill>
                <a:latin typeface="Arial" panose="020B0604020202020204" pitchFamily="34" charset="0"/>
                <a:ea typeface="微软雅黑"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35360" y="1052737"/>
            <a:ext cx="11425269" cy="5073427"/>
          </a:xfrm>
        </p:spPr>
        <p:txBody>
          <a:bodyPr/>
          <a:lstStyle>
            <a:lvl1pPr>
              <a:defRPr sz="3200">
                <a:latin typeface="Arial" panose="020B0604020202020204" pitchFamily="34" charset="0"/>
                <a:ea typeface="微软雅黑" pitchFamily="34" charset="-122"/>
                <a:cs typeface="Arial" panose="020B0604020202020204" pitchFamily="34" charset="0"/>
              </a:defRPr>
            </a:lvl1pPr>
            <a:lvl2pPr>
              <a:defRPr sz="2667">
                <a:latin typeface="Arial" panose="020B0604020202020204" pitchFamily="34" charset="0"/>
                <a:ea typeface="微软雅黑" pitchFamily="34" charset="-122"/>
                <a:cs typeface="Arial" panose="020B0604020202020204" pitchFamily="34" charset="0"/>
              </a:defRPr>
            </a:lvl2pPr>
            <a:lvl3pPr>
              <a:defRPr sz="2400">
                <a:latin typeface="Arial" panose="020B0604020202020204" pitchFamily="34" charset="0"/>
                <a:ea typeface="微软雅黑" pitchFamily="34" charset="-122"/>
                <a:cs typeface="Arial" panose="020B0604020202020204" pitchFamily="34" charset="0"/>
              </a:defRPr>
            </a:lvl3pPr>
            <a:lvl4pPr>
              <a:defRPr sz="2133">
                <a:latin typeface="Arial" panose="020B0604020202020204" pitchFamily="34" charset="0"/>
                <a:ea typeface="微软雅黑" pitchFamily="34" charset="-122"/>
                <a:cs typeface="Arial" panose="020B0604020202020204" pitchFamily="34" charset="0"/>
              </a:defRPr>
            </a:lvl4pPr>
            <a:lvl5pPr>
              <a:defRPr sz="2133">
                <a:latin typeface="Arial" panose="020B0604020202020204" pitchFamily="34" charset="0"/>
                <a:ea typeface="微软雅黑" pitchFamily="34" charset="-122"/>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0128551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12700" y="4096"/>
            <a:ext cx="12192000" cy="777429"/>
          </a:xfrm>
          <a:prstGeom prst="rect">
            <a:avLst/>
          </a:prstGeom>
          <a:solidFill>
            <a:srgbClr val="0070C0"/>
          </a:solidFill>
        </p:spPr>
        <p:txBody>
          <a:bodyPr rtlCol="0">
            <a:noAutofit/>
          </a:bodyPr>
          <a:lstStyle>
            <a:lvl1pPr algn="l">
              <a:defRPr sz="4267"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042017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7116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660915"/>
            <a:ext cx="10972800" cy="1143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683" y="0"/>
            <a:ext cx="1228936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838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97C38C-D414-4266-B351-EA95CA0D0684}"/>
              </a:ext>
            </a:extLst>
          </p:cNvPr>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951"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5570808" y="2706150"/>
            <a:ext cx="6245289" cy="692151"/>
          </a:xfrm>
        </p:spPr>
        <p:txBody>
          <a:bodyPr/>
          <a:lstStyle>
            <a:lvl1pPr algn="ctr">
              <a:defRPr sz="3600" b="1" baseline="0">
                <a:solidFill>
                  <a:schemeClr val="bg1"/>
                </a:solidFill>
                <a:latin typeface="Times New Roman" panose="02020603050405020304" pitchFamily="18" charset="0"/>
              </a:defRPr>
            </a:lvl1pPr>
          </a:lstStyle>
          <a:p>
            <a:r>
              <a:rPr lang="zh-CN" altLang="en-US" noProof="1"/>
              <a:t>单击此处编辑母版标题样式</a:t>
            </a:r>
          </a:p>
        </p:txBody>
      </p:sp>
      <p:sp>
        <p:nvSpPr>
          <p:cNvPr id="4" name="日期占位符 29">
            <a:extLst>
              <a:ext uri="{FF2B5EF4-FFF2-40B4-BE49-F238E27FC236}">
                <a16:creationId xmlns:a16="http://schemas.microsoft.com/office/drawing/2014/main" id="{3CDAD826-20E7-4438-B5DD-D3AA4ED66200}"/>
              </a:ext>
            </a:extLst>
          </p:cNvPr>
          <p:cNvSpPr>
            <a:spLocks noGrp="1"/>
          </p:cNvSpPr>
          <p:nvPr>
            <p:ph type="dt" sz="half" idx="10"/>
          </p:nvPr>
        </p:nvSpPr>
        <p:spPr>
          <a:xfrm>
            <a:off x="7329489" y="3659188"/>
            <a:ext cx="2005012"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pPr>
                <a:defRPr/>
              </a:pPr>
              <a:t>2023/12/27</a:t>
            </a:fld>
            <a:endParaRPr lang="zh-CN" altLang="en-US" dirty="0"/>
          </a:p>
        </p:txBody>
      </p:sp>
      <p:sp>
        <p:nvSpPr>
          <p:cNvPr id="5" name="页脚占位符 1">
            <a:extLst>
              <a:ext uri="{FF2B5EF4-FFF2-40B4-BE49-F238E27FC236}">
                <a16:creationId xmlns:a16="http://schemas.microsoft.com/office/drawing/2014/main" id="{9AB88EAB-A34D-4476-93DF-3FF872F77EE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
            <a:extLst>
              <a:ext uri="{FF2B5EF4-FFF2-40B4-BE49-F238E27FC236}">
                <a16:creationId xmlns:a16="http://schemas.microsoft.com/office/drawing/2014/main" id="{A2800A24-BF08-446B-9251-F108E901EDFC}"/>
              </a:ext>
            </a:extLst>
          </p:cNvPr>
          <p:cNvSpPr>
            <a:spLocks noGrp="1"/>
          </p:cNvSpPr>
          <p:nvPr>
            <p:ph type="sldNum" sz="quarter" idx="12"/>
          </p:nvPr>
        </p:nvSpPr>
        <p:spPr/>
        <p:txBody>
          <a:bodyPr/>
          <a:lstStyle>
            <a:lvl1pPr>
              <a:defRPr/>
            </a:lvl1pPr>
          </a:lstStyle>
          <a:p>
            <a:fld id="{858CD63E-90B4-4137-BE3E-A082E383778B}" type="slidenum">
              <a:rPr lang="zh-CN" altLang="en-US"/>
              <a:pPr/>
              <a:t>‹#›</a:t>
            </a:fld>
            <a:endParaRPr lang="zh-CN" altLang="en-US"/>
          </a:p>
        </p:txBody>
      </p:sp>
    </p:spTree>
    <p:extLst>
      <p:ext uri="{BB962C8B-B14F-4D97-AF65-F5344CB8AC3E}">
        <p14:creationId xmlns:p14="http://schemas.microsoft.com/office/powerpoint/2010/main" val="3441842311"/>
      </p:ext>
    </p:extLst>
  </p:cSld>
  <p:clrMapOvr>
    <a:masterClrMapping/>
  </p:clrMapOvr>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11280576" y="6405332"/>
            <a:ext cx="768085" cy="461665"/>
          </a:xfrm>
          <a:prstGeom prst="rect">
            <a:avLst/>
          </a:prstGeom>
          <a:noFill/>
        </p:spPr>
        <p:txBody>
          <a:bodyPr wrap="square" rtlCol="0">
            <a:spAutoFit/>
          </a:bodyPr>
          <a:lstStyle/>
          <a:p>
            <a:pPr algn="r"/>
            <a:fld id="{0C913308-F349-4B6D-A68A-DD1791B4A57B}" type="slidenum">
              <a:rPr lang="zh-CN" altLang="en-US" sz="2400" b="1" smtClean="0">
                <a:latin typeface="Times New Roman" panose="02020603050405020304" pitchFamily="18" charset="0"/>
                <a:cs typeface="Times New Roman" panose="02020603050405020304" pitchFamily="18" charset="0"/>
              </a:rPr>
              <a:pPr algn="r"/>
              <a:t>‹#›</a:t>
            </a:fld>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9792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Lst>
  <p:transition>
    <p:fade/>
  </p:transition>
  <p:hf hdr="0" ftr="0" dt="0"/>
  <p:txStyles>
    <p:titleStyle>
      <a:lvl1pPr algn="ctr" rtl="0" eaLnBrk="0" fontAlgn="base" hangingPunct="0">
        <a:spcBef>
          <a:spcPct val="0"/>
        </a:spcBef>
        <a:spcAft>
          <a:spcPct val="0"/>
        </a:spcAft>
        <a:defRPr sz="5867">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5867">
          <a:solidFill>
            <a:schemeClr val="tx2"/>
          </a:solidFill>
          <a:latin typeface="Arial" charset="0"/>
          <a:ea typeface="宋体" charset="-122"/>
        </a:defRPr>
      </a:lvl2pPr>
      <a:lvl3pPr algn="ctr" rtl="0" eaLnBrk="0" fontAlgn="base" hangingPunct="0">
        <a:spcBef>
          <a:spcPct val="0"/>
        </a:spcBef>
        <a:spcAft>
          <a:spcPct val="0"/>
        </a:spcAft>
        <a:defRPr sz="5867">
          <a:solidFill>
            <a:schemeClr val="tx2"/>
          </a:solidFill>
          <a:latin typeface="Arial" charset="0"/>
          <a:ea typeface="宋体" charset="-122"/>
        </a:defRPr>
      </a:lvl3pPr>
      <a:lvl4pPr algn="ctr" rtl="0" eaLnBrk="0" fontAlgn="base" hangingPunct="0">
        <a:spcBef>
          <a:spcPct val="0"/>
        </a:spcBef>
        <a:spcAft>
          <a:spcPct val="0"/>
        </a:spcAft>
        <a:defRPr sz="5867">
          <a:solidFill>
            <a:schemeClr val="tx2"/>
          </a:solidFill>
          <a:latin typeface="Arial" charset="0"/>
          <a:ea typeface="宋体" charset="-122"/>
        </a:defRPr>
      </a:lvl4pPr>
      <a:lvl5pPr algn="ctr" rtl="0" eaLnBrk="0" fontAlgn="base" hangingPunct="0">
        <a:spcBef>
          <a:spcPct val="0"/>
        </a:spcBef>
        <a:spcAft>
          <a:spcPct val="0"/>
        </a:spcAft>
        <a:defRPr sz="5867">
          <a:solidFill>
            <a:schemeClr val="tx2"/>
          </a:solidFill>
          <a:latin typeface="Arial" charset="0"/>
          <a:ea typeface="宋体" charset="-122"/>
        </a:defRPr>
      </a:lvl5pPr>
      <a:lvl6pPr marL="609585" algn="ctr" rtl="0" eaLnBrk="1" fontAlgn="base" hangingPunct="1">
        <a:spcBef>
          <a:spcPct val="0"/>
        </a:spcBef>
        <a:spcAft>
          <a:spcPct val="0"/>
        </a:spcAft>
        <a:defRPr sz="5867">
          <a:solidFill>
            <a:schemeClr val="tx2"/>
          </a:solidFill>
          <a:latin typeface="Arial" charset="0"/>
          <a:ea typeface="宋体" charset="-122"/>
        </a:defRPr>
      </a:lvl6pPr>
      <a:lvl7pPr marL="1219170" algn="ctr" rtl="0" eaLnBrk="1" fontAlgn="base" hangingPunct="1">
        <a:spcBef>
          <a:spcPct val="0"/>
        </a:spcBef>
        <a:spcAft>
          <a:spcPct val="0"/>
        </a:spcAft>
        <a:defRPr sz="5867">
          <a:solidFill>
            <a:schemeClr val="tx2"/>
          </a:solidFill>
          <a:latin typeface="Arial" charset="0"/>
          <a:ea typeface="宋体" charset="-122"/>
        </a:defRPr>
      </a:lvl7pPr>
      <a:lvl8pPr marL="1828754" algn="ctr" rtl="0" eaLnBrk="1" fontAlgn="base" hangingPunct="1">
        <a:spcBef>
          <a:spcPct val="0"/>
        </a:spcBef>
        <a:spcAft>
          <a:spcPct val="0"/>
        </a:spcAft>
        <a:defRPr sz="5867">
          <a:solidFill>
            <a:schemeClr val="tx2"/>
          </a:solidFill>
          <a:latin typeface="Arial" charset="0"/>
          <a:ea typeface="宋体" charset="-122"/>
        </a:defRPr>
      </a:lvl8pPr>
      <a:lvl9pPr marL="2438339" algn="ctr" rtl="0" eaLnBrk="1" fontAlgn="base" hangingPunct="1">
        <a:spcBef>
          <a:spcPct val="0"/>
        </a:spcBef>
        <a:spcAft>
          <a:spcPct val="0"/>
        </a:spcAft>
        <a:defRPr sz="5867">
          <a:solidFill>
            <a:schemeClr val="tx2"/>
          </a:solidFill>
          <a:latin typeface="Arial" charset="0"/>
          <a:ea typeface="宋体" charset="-122"/>
        </a:defRPr>
      </a:lvl9pPr>
    </p:titleStyle>
    <p:bodyStyle>
      <a:lvl1pPr marL="457189" indent="-457189" algn="l" rtl="0" eaLnBrk="0" fontAlgn="base" hangingPunct="0">
        <a:spcBef>
          <a:spcPct val="20000"/>
        </a:spcBef>
        <a:spcAft>
          <a:spcPct val="0"/>
        </a:spcAft>
        <a:buChar char="•"/>
        <a:defRPr sz="4267">
          <a:solidFill>
            <a:schemeClr val="tx1"/>
          </a:solidFill>
          <a:latin typeface="Arial" panose="020B0604020202020204" pitchFamily="34" charset="0"/>
          <a:ea typeface="+mn-ea"/>
          <a:cs typeface="Arial" panose="020B0604020202020204" pitchFamily="34" charset="0"/>
        </a:defRPr>
      </a:lvl1pPr>
      <a:lvl2pPr marL="990575" indent="-380990" algn="l" rtl="0" eaLnBrk="0" fontAlgn="base" hangingPunct="0">
        <a:spcBef>
          <a:spcPct val="20000"/>
        </a:spcBef>
        <a:spcAft>
          <a:spcPct val="0"/>
        </a:spcAft>
        <a:buChar char="–"/>
        <a:defRPr sz="3733">
          <a:solidFill>
            <a:schemeClr val="tx1"/>
          </a:solidFill>
          <a:latin typeface="Arial" panose="020B0604020202020204" pitchFamily="34" charset="0"/>
          <a:ea typeface="+mn-ea"/>
          <a:cs typeface="Arial" panose="020B0604020202020204" pitchFamily="34" charset="0"/>
        </a:defRPr>
      </a:lvl2pPr>
      <a:lvl3pPr marL="1523962" indent="-304792"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3pPr>
      <a:lvl4pPr marL="2133547"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4pPr>
      <a:lvl5pPr marL="2743131"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5pPr>
      <a:lvl6pPr marL="3352716" indent="-304792" algn="l" rtl="0" eaLnBrk="1" fontAlgn="base" hangingPunct="1">
        <a:spcBef>
          <a:spcPct val="20000"/>
        </a:spcBef>
        <a:spcAft>
          <a:spcPct val="0"/>
        </a:spcAft>
        <a:buChar char="»"/>
        <a:defRPr sz="2667">
          <a:solidFill>
            <a:schemeClr val="tx1"/>
          </a:solidFill>
          <a:latin typeface="+mn-lt"/>
          <a:ea typeface="+mn-ea"/>
        </a:defRPr>
      </a:lvl6pPr>
      <a:lvl7pPr marL="3962301" indent="-304792" algn="l" rtl="0" eaLnBrk="1" fontAlgn="base" hangingPunct="1">
        <a:spcBef>
          <a:spcPct val="20000"/>
        </a:spcBef>
        <a:spcAft>
          <a:spcPct val="0"/>
        </a:spcAft>
        <a:buChar char="»"/>
        <a:defRPr sz="2667">
          <a:solidFill>
            <a:schemeClr val="tx1"/>
          </a:solidFill>
          <a:latin typeface="+mn-lt"/>
          <a:ea typeface="+mn-ea"/>
        </a:defRPr>
      </a:lvl7pPr>
      <a:lvl8pPr marL="4571886" indent="-304792" algn="l" rtl="0" eaLnBrk="1" fontAlgn="base" hangingPunct="1">
        <a:spcBef>
          <a:spcPct val="20000"/>
        </a:spcBef>
        <a:spcAft>
          <a:spcPct val="0"/>
        </a:spcAft>
        <a:buChar char="»"/>
        <a:defRPr sz="2667">
          <a:solidFill>
            <a:schemeClr val="tx1"/>
          </a:solidFill>
          <a:latin typeface="+mn-lt"/>
          <a:ea typeface="+mn-ea"/>
        </a:defRPr>
      </a:lvl8pPr>
      <a:lvl9pPr marL="5181470" indent="-304792" algn="l" rtl="0" eaLnBrk="1" fontAlgn="base" hangingPunct="1">
        <a:spcBef>
          <a:spcPct val="20000"/>
        </a:spcBef>
        <a:spcAft>
          <a:spcPct val="0"/>
        </a:spcAft>
        <a:buChar char="»"/>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9"/>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11280576" y="6405332"/>
            <a:ext cx="768085" cy="461665"/>
          </a:xfrm>
          <a:prstGeom prst="rect">
            <a:avLst/>
          </a:prstGeom>
          <a:noFill/>
        </p:spPr>
        <p:txBody>
          <a:bodyPr wrap="square" rtlCol="0">
            <a:spAutoFit/>
          </a:bodyPr>
          <a:lstStyle/>
          <a:p>
            <a:pPr algn="r"/>
            <a:fld id="{0C913308-F349-4B6D-A68A-DD1791B4A57B}" type="slidenum">
              <a:rPr lang="zh-CN" altLang="en-US" sz="2400" b="1" smtClean="0">
                <a:latin typeface="Times New Roman" panose="02020603050405020304" pitchFamily="18" charset="0"/>
                <a:cs typeface="Times New Roman" panose="02020603050405020304" pitchFamily="18" charset="0"/>
              </a:rPr>
              <a:pPr algn="r"/>
              <a:t>‹#›</a:t>
            </a:fld>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4949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Lst>
  <p:transition>
    <p:fade/>
  </p:transition>
  <p:hf hdr="0" ftr="0" dt="0"/>
  <p:txStyles>
    <p:titleStyle>
      <a:lvl1pPr algn="ctr" rtl="0" eaLnBrk="0" fontAlgn="base" hangingPunct="0">
        <a:spcBef>
          <a:spcPct val="0"/>
        </a:spcBef>
        <a:spcAft>
          <a:spcPct val="0"/>
        </a:spcAft>
        <a:defRPr sz="5867">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5867">
          <a:solidFill>
            <a:schemeClr val="tx2"/>
          </a:solidFill>
          <a:latin typeface="Arial" charset="0"/>
          <a:ea typeface="宋体" charset="-122"/>
        </a:defRPr>
      </a:lvl2pPr>
      <a:lvl3pPr algn="ctr" rtl="0" eaLnBrk="0" fontAlgn="base" hangingPunct="0">
        <a:spcBef>
          <a:spcPct val="0"/>
        </a:spcBef>
        <a:spcAft>
          <a:spcPct val="0"/>
        </a:spcAft>
        <a:defRPr sz="5867">
          <a:solidFill>
            <a:schemeClr val="tx2"/>
          </a:solidFill>
          <a:latin typeface="Arial" charset="0"/>
          <a:ea typeface="宋体" charset="-122"/>
        </a:defRPr>
      </a:lvl3pPr>
      <a:lvl4pPr algn="ctr" rtl="0" eaLnBrk="0" fontAlgn="base" hangingPunct="0">
        <a:spcBef>
          <a:spcPct val="0"/>
        </a:spcBef>
        <a:spcAft>
          <a:spcPct val="0"/>
        </a:spcAft>
        <a:defRPr sz="5867">
          <a:solidFill>
            <a:schemeClr val="tx2"/>
          </a:solidFill>
          <a:latin typeface="Arial" charset="0"/>
          <a:ea typeface="宋体" charset="-122"/>
        </a:defRPr>
      </a:lvl4pPr>
      <a:lvl5pPr algn="ctr" rtl="0" eaLnBrk="0" fontAlgn="base" hangingPunct="0">
        <a:spcBef>
          <a:spcPct val="0"/>
        </a:spcBef>
        <a:spcAft>
          <a:spcPct val="0"/>
        </a:spcAft>
        <a:defRPr sz="5867">
          <a:solidFill>
            <a:schemeClr val="tx2"/>
          </a:solidFill>
          <a:latin typeface="Arial" charset="0"/>
          <a:ea typeface="宋体" charset="-122"/>
        </a:defRPr>
      </a:lvl5pPr>
      <a:lvl6pPr marL="609585" algn="ctr" rtl="0" eaLnBrk="1" fontAlgn="base" hangingPunct="1">
        <a:spcBef>
          <a:spcPct val="0"/>
        </a:spcBef>
        <a:spcAft>
          <a:spcPct val="0"/>
        </a:spcAft>
        <a:defRPr sz="5867">
          <a:solidFill>
            <a:schemeClr val="tx2"/>
          </a:solidFill>
          <a:latin typeface="Arial" charset="0"/>
          <a:ea typeface="宋体" charset="-122"/>
        </a:defRPr>
      </a:lvl6pPr>
      <a:lvl7pPr marL="1219170" algn="ctr" rtl="0" eaLnBrk="1" fontAlgn="base" hangingPunct="1">
        <a:spcBef>
          <a:spcPct val="0"/>
        </a:spcBef>
        <a:spcAft>
          <a:spcPct val="0"/>
        </a:spcAft>
        <a:defRPr sz="5867">
          <a:solidFill>
            <a:schemeClr val="tx2"/>
          </a:solidFill>
          <a:latin typeface="Arial" charset="0"/>
          <a:ea typeface="宋体" charset="-122"/>
        </a:defRPr>
      </a:lvl7pPr>
      <a:lvl8pPr marL="1828754" algn="ctr" rtl="0" eaLnBrk="1" fontAlgn="base" hangingPunct="1">
        <a:spcBef>
          <a:spcPct val="0"/>
        </a:spcBef>
        <a:spcAft>
          <a:spcPct val="0"/>
        </a:spcAft>
        <a:defRPr sz="5867">
          <a:solidFill>
            <a:schemeClr val="tx2"/>
          </a:solidFill>
          <a:latin typeface="Arial" charset="0"/>
          <a:ea typeface="宋体" charset="-122"/>
        </a:defRPr>
      </a:lvl8pPr>
      <a:lvl9pPr marL="2438339" algn="ctr" rtl="0" eaLnBrk="1" fontAlgn="base" hangingPunct="1">
        <a:spcBef>
          <a:spcPct val="0"/>
        </a:spcBef>
        <a:spcAft>
          <a:spcPct val="0"/>
        </a:spcAft>
        <a:defRPr sz="5867">
          <a:solidFill>
            <a:schemeClr val="tx2"/>
          </a:solidFill>
          <a:latin typeface="Arial" charset="0"/>
          <a:ea typeface="宋体" charset="-122"/>
        </a:defRPr>
      </a:lvl9pPr>
    </p:titleStyle>
    <p:bodyStyle>
      <a:lvl1pPr marL="457189" indent="-457189" algn="l" rtl="0" eaLnBrk="0" fontAlgn="base" hangingPunct="0">
        <a:spcBef>
          <a:spcPct val="20000"/>
        </a:spcBef>
        <a:spcAft>
          <a:spcPct val="0"/>
        </a:spcAft>
        <a:buChar char="•"/>
        <a:defRPr sz="4267">
          <a:solidFill>
            <a:schemeClr val="tx1"/>
          </a:solidFill>
          <a:latin typeface="Arial" panose="020B0604020202020204" pitchFamily="34" charset="0"/>
          <a:ea typeface="+mn-ea"/>
          <a:cs typeface="Arial" panose="020B0604020202020204" pitchFamily="34" charset="0"/>
        </a:defRPr>
      </a:lvl1pPr>
      <a:lvl2pPr marL="990575" indent="-380990" algn="l" rtl="0" eaLnBrk="0" fontAlgn="base" hangingPunct="0">
        <a:spcBef>
          <a:spcPct val="20000"/>
        </a:spcBef>
        <a:spcAft>
          <a:spcPct val="0"/>
        </a:spcAft>
        <a:buChar char="–"/>
        <a:defRPr sz="3733">
          <a:solidFill>
            <a:schemeClr val="tx1"/>
          </a:solidFill>
          <a:latin typeface="Arial" panose="020B0604020202020204" pitchFamily="34" charset="0"/>
          <a:ea typeface="+mn-ea"/>
          <a:cs typeface="Arial" panose="020B0604020202020204" pitchFamily="34" charset="0"/>
        </a:defRPr>
      </a:lvl2pPr>
      <a:lvl3pPr marL="1523962" indent="-304792"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3pPr>
      <a:lvl4pPr marL="2133547"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4pPr>
      <a:lvl5pPr marL="2743131"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5pPr>
      <a:lvl6pPr marL="3352716" indent="-304792" algn="l" rtl="0" eaLnBrk="1" fontAlgn="base" hangingPunct="1">
        <a:spcBef>
          <a:spcPct val="20000"/>
        </a:spcBef>
        <a:spcAft>
          <a:spcPct val="0"/>
        </a:spcAft>
        <a:buChar char="»"/>
        <a:defRPr sz="2667">
          <a:solidFill>
            <a:schemeClr val="tx1"/>
          </a:solidFill>
          <a:latin typeface="+mn-lt"/>
          <a:ea typeface="+mn-ea"/>
        </a:defRPr>
      </a:lvl6pPr>
      <a:lvl7pPr marL="3962301" indent="-304792" algn="l" rtl="0" eaLnBrk="1" fontAlgn="base" hangingPunct="1">
        <a:spcBef>
          <a:spcPct val="20000"/>
        </a:spcBef>
        <a:spcAft>
          <a:spcPct val="0"/>
        </a:spcAft>
        <a:buChar char="»"/>
        <a:defRPr sz="2667">
          <a:solidFill>
            <a:schemeClr val="tx1"/>
          </a:solidFill>
          <a:latin typeface="+mn-lt"/>
          <a:ea typeface="+mn-ea"/>
        </a:defRPr>
      </a:lvl7pPr>
      <a:lvl8pPr marL="4571886" indent="-304792" algn="l" rtl="0" eaLnBrk="1" fontAlgn="base" hangingPunct="1">
        <a:spcBef>
          <a:spcPct val="20000"/>
        </a:spcBef>
        <a:spcAft>
          <a:spcPct val="0"/>
        </a:spcAft>
        <a:buChar char="»"/>
        <a:defRPr sz="2667">
          <a:solidFill>
            <a:schemeClr val="tx1"/>
          </a:solidFill>
          <a:latin typeface="+mn-lt"/>
          <a:ea typeface="+mn-ea"/>
        </a:defRPr>
      </a:lvl8pPr>
      <a:lvl9pPr marL="5181470" indent="-304792" algn="l" rtl="0" eaLnBrk="1" fontAlgn="base" hangingPunct="1">
        <a:spcBef>
          <a:spcPct val="20000"/>
        </a:spcBef>
        <a:spcAft>
          <a:spcPct val="0"/>
        </a:spcAft>
        <a:buChar char="»"/>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hguan@tongji.edu.cn" TargetMode="External"/><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mailto:lwengen@tongji.edu.cn" TargetMode="Externa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hyperlink" Target="mailto:yichaozhang@tongji.edu.c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1.jpeg"/><Relationship Id="rId7" Type="http://schemas.openxmlformats.org/officeDocument/2006/relationships/image" Target="../media/image33.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2.sv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oceanbase.com/docs/"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pc.org/tpcc/results/tpcc_results5.asp"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22.svg"/><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image" Target="../media/image21.png"/><Relationship Id="rId16"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926E56-11E2-4B2B-AA1C-5D1F684EF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4" y="105221"/>
            <a:ext cx="3264363" cy="898368"/>
          </a:xfrm>
          <a:prstGeom prst="rect">
            <a:avLst/>
          </a:prstGeom>
        </p:spPr>
      </p:pic>
      <p:grpSp>
        <p:nvGrpSpPr>
          <p:cNvPr id="7" name="组合 6">
            <a:extLst>
              <a:ext uri="{FF2B5EF4-FFF2-40B4-BE49-F238E27FC236}">
                <a16:creationId xmlns:a16="http://schemas.microsoft.com/office/drawing/2014/main" id="{32F6A10C-3978-4571-8E11-512EBE350881}"/>
              </a:ext>
            </a:extLst>
          </p:cNvPr>
          <p:cNvGrpSpPr/>
          <p:nvPr/>
        </p:nvGrpSpPr>
        <p:grpSpPr>
          <a:xfrm>
            <a:off x="9094373" y="46150"/>
            <a:ext cx="3097627" cy="755934"/>
            <a:chOff x="5853448" y="-22066"/>
            <a:chExt cx="2967025" cy="755932"/>
          </a:xfrm>
        </p:grpSpPr>
        <p:sp>
          <p:nvSpPr>
            <p:cNvPr id="8" name="文本框 7">
              <a:extLst>
                <a:ext uri="{FF2B5EF4-FFF2-40B4-BE49-F238E27FC236}">
                  <a16:creationId xmlns:a16="http://schemas.microsoft.com/office/drawing/2014/main" id="{3BF37CBE-EBFF-4522-B25D-114F7C120EEF}"/>
                </a:ext>
              </a:extLst>
            </p:cNvPr>
            <p:cNvSpPr txBox="1"/>
            <p:nvPr/>
          </p:nvSpPr>
          <p:spPr>
            <a:xfrm>
              <a:off x="5853448" y="25982"/>
              <a:ext cx="2967025" cy="707884"/>
            </a:xfrm>
            <a:prstGeom prst="rect">
              <a:avLst/>
            </a:prstGeom>
            <a:noFill/>
          </p:spPr>
          <p:txBody>
            <a:bodyPr wrap="square" rtlCol="0">
              <a:spAutoFit/>
            </a:bodyPr>
            <a:lstStyle/>
            <a:p>
              <a:r>
                <a:rPr lang="en-US" altLang="zh-CN" sz="2400" b="1" dirty="0">
                  <a:solidFill>
                    <a:srgbClr val="0070C0"/>
                  </a:solidFill>
                </a:rPr>
                <a:t>             ADMIS Lab</a:t>
              </a:r>
              <a:endParaRPr lang="en-US" altLang="zh-CN" sz="1600" b="1" dirty="0">
                <a:solidFill>
                  <a:srgbClr val="0070C0"/>
                </a:solidFill>
              </a:endParaRPr>
            </a:p>
            <a:p>
              <a:r>
                <a:rPr lang="zh-CN" altLang="en-US" sz="1600" b="1" dirty="0">
                  <a:solidFill>
                    <a:srgbClr val="0070C0"/>
                  </a:solidFill>
                  <a:latin typeface="华文行楷" panose="02010800040101010101" pitchFamily="2" charset="-122"/>
                  <a:ea typeface="华文行楷" panose="02010800040101010101" pitchFamily="2" charset="-122"/>
                </a:rPr>
                <a:t>先进数据与机器智能系统实验室</a:t>
              </a:r>
            </a:p>
          </p:txBody>
        </p:sp>
        <p:pic>
          <p:nvPicPr>
            <p:cNvPr id="9" name="图形 8" descr="原子">
              <a:extLst>
                <a:ext uri="{FF2B5EF4-FFF2-40B4-BE49-F238E27FC236}">
                  <a16:creationId xmlns:a16="http://schemas.microsoft.com/office/drawing/2014/main" id="{366732EC-C279-4260-B05C-265B78B278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1999" y="-22066"/>
              <a:ext cx="1189248" cy="524648"/>
            </a:xfrm>
            <a:prstGeom prst="rect">
              <a:avLst/>
            </a:prstGeom>
          </p:spPr>
        </p:pic>
      </p:grpSp>
      <p:sp>
        <p:nvSpPr>
          <p:cNvPr id="11" name="Subtitle 2">
            <a:extLst>
              <a:ext uri="{FF2B5EF4-FFF2-40B4-BE49-F238E27FC236}">
                <a16:creationId xmlns:a16="http://schemas.microsoft.com/office/drawing/2014/main" id="{5FBC9F24-FD93-49D6-BCA4-3DE0167BAD36}"/>
              </a:ext>
            </a:extLst>
          </p:cNvPr>
          <p:cNvSpPr txBox="1">
            <a:spLocks noChangeArrowheads="1"/>
          </p:cNvSpPr>
          <p:nvPr/>
        </p:nvSpPr>
        <p:spPr bwMode="auto">
          <a:xfrm>
            <a:off x="7661934" y="3518542"/>
            <a:ext cx="4312253" cy="147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李文根</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/Wengen Li </a:t>
            </a:r>
            <a:endParaRPr lang="en-GB"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助理教授</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/Assistant Professor</a:t>
            </a:r>
          </a:p>
          <a:p>
            <a:pPr algn="ctr">
              <a:buClr>
                <a:srgbClr val="800080"/>
              </a:buClr>
              <a:buSzPct val="90000"/>
            </a:pPr>
            <a:r>
              <a:rPr lang="en-GB" sz="2133" dirty="0">
                <a:latin typeface="Times New Roman" panose="02020603050405020304" pitchFamily="18" charset="0"/>
                <a:ea typeface="华文楷体" panose="02010600040101010101" pitchFamily="2" charset="-122"/>
                <a:cs typeface="Times New Roman" panose="02020603050405020304" pitchFamily="18" charset="0"/>
              </a:rPr>
              <a:t>Email: </a:t>
            </a:r>
            <a:r>
              <a:rPr lang="en-GB" sz="2133" dirty="0">
                <a:latin typeface="Times New Roman" panose="02020603050405020304" pitchFamily="18" charset="0"/>
                <a:ea typeface="华文楷体" panose="02010600040101010101" pitchFamily="2" charset="-122"/>
                <a:cs typeface="Times New Roman" panose="02020603050405020304" pitchFamily="18" charset="0"/>
                <a:hlinkClick r:id="rId6"/>
              </a:rPr>
              <a:t>lwengen@tongji.edu.cn</a:t>
            </a:r>
            <a:endParaRPr lang="de-CH"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3F403897-515D-419F-A71B-0A5E9A05B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1833" y="5118911"/>
            <a:ext cx="7555953" cy="806367"/>
          </a:xfrm>
          <a:prstGeom prst="rect">
            <a:avLst/>
          </a:prstGeom>
        </p:spPr>
      </p:pic>
      <p:sp>
        <p:nvSpPr>
          <p:cNvPr id="13" name="Subtitle 2">
            <a:extLst>
              <a:ext uri="{FF2B5EF4-FFF2-40B4-BE49-F238E27FC236}">
                <a16:creationId xmlns:a16="http://schemas.microsoft.com/office/drawing/2014/main" id="{827A77F0-9603-4F7C-9225-FA3693FBE49A}"/>
              </a:ext>
            </a:extLst>
          </p:cNvPr>
          <p:cNvSpPr txBox="1">
            <a:spLocks noChangeArrowheads="1"/>
          </p:cNvSpPr>
          <p:nvPr/>
        </p:nvSpPr>
        <p:spPr bwMode="auto">
          <a:xfrm>
            <a:off x="-89246" y="3518542"/>
            <a:ext cx="4025577" cy="147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关佶红</a:t>
            </a:r>
            <a:r>
              <a:rPr lang="en-US"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133"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Jihong</a:t>
            </a:r>
            <a:r>
              <a:rPr lang="en-US"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Guan</a:t>
            </a:r>
          </a:p>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教授</a:t>
            </a:r>
            <a:r>
              <a:rPr lang="en-US"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/Professor </a:t>
            </a:r>
          </a:p>
          <a:p>
            <a:pPr algn="ctr">
              <a:buClr>
                <a:srgbClr val="800080"/>
              </a:buClr>
              <a:buSzPct val="90000"/>
            </a:pP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Email: </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hlinkClick r:id="rId8"/>
              </a:rPr>
              <a:t>jhguan@tongji.edu.cn</a:t>
            </a:r>
            <a:endPar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4" name="Subtitle 2">
            <a:extLst>
              <a:ext uri="{FF2B5EF4-FFF2-40B4-BE49-F238E27FC236}">
                <a16:creationId xmlns:a16="http://schemas.microsoft.com/office/drawing/2014/main" id="{07C28EE7-A4D7-4836-B262-3451453E7047}"/>
              </a:ext>
            </a:extLst>
          </p:cNvPr>
          <p:cNvSpPr txBox="1">
            <a:spLocks noChangeArrowheads="1"/>
          </p:cNvSpPr>
          <p:nvPr/>
        </p:nvSpPr>
        <p:spPr bwMode="auto">
          <a:xfrm>
            <a:off x="3643006" y="3518542"/>
            <a:ext cx="4312253" cy="147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张毅超</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133"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Yichao</a:t>
            </a:r>
            <a:r>
              <a:rPr lang="en-US"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Zhang</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en-GB"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buClr>
                <a:srgbClr val="800080"/>
              </a:buClr>
              <a:buSzPct val="90000"/>
            </a:pPr>
            <a:r>
              <a:rPr lang="zh-CN" altLang="en-US"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副教授</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/Ass</a:t>
            </a:r>
            <a:r>
              <a:rPr lang="en-US" altLang="zh-CN" sz="2133"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ocite</a:t>
            </a:r>
            <a:r>
              <a:rPr lang="en-GB" altLang="zh-CN"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Professor</a:t>
            </a:r>
          </a:p>
          <a:p>
            <a:pPr algn="ctr">
              <a:buClr>
                <a:srgbClr val="800080"/>
              </a:buClr>
              <a:buSzPct val="90000"/>
            </a:pPr>
            <a:r>
              <a:rPr lang="en-GB" sz="2133" dirty="0">
                <a:latin typeface="Times New Roman" panose="02020603050405020304" pitchFamily="18" charset="0"/>
                <a:ea typeface="华文楷体" panose="02010600040101010101" pitchFamily="2" charset="-122"/>
                <a:cs typeface="Times New Roman" panose="02020603050405020304" pitchFamily="18" charset="0"/>
              </a:rPr>
              <a:t>Email: </a:t>
            </a:r>
            <a:r>
              <a:rPr lang="en-GB"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hlinkClick r:id="rId9"/>
              </a:rPr>
              <a:t>yichaozhang@tongji.edu.cn</a:t>
            </a:r>
            <a:endParaRPr lang="de-CH" sz="2133"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3CAFB8AD-047B-477F-C9B0-C0DCC0CE84C7}"/>
              </a:ext>
            </a:extLst>
          </p:cNvPr>
          <p:cNvSpPr txBox="1">
            <a:spLocks noChangeArrowheads="1"/>
          </p:cNvSpPr>
          <p:nvPr/>
        </p:nvSpPr>
        <p:spPr bwMode="auto">
          <a:xfrm>
            <a:off x="-16807" y="1868810"/>
            <a:ext cx="12208453" cy="1488475"/>
          </a:xfrm>
          <a:prstGeom prst="rect">
            <a:avLst/>
          </a:prstGeom>
          <a:noFill/>
          <a:ln>
            <a:noFill/>
          </a:ln>
        </p:spPr>
        <p:txBody>
          <a:bodyPr lIns="122767" tIns="61384" rIns="122767" bIns="61384" anchor="ctr"/>
          <a:lstStyle>
            <a:lvl1pPr>
              <a:defRPr kumimoji="1" sz="2400">
                <a:solidFill>
                  <a:schemeClr val="tx1"/>
                </a:solidFill>
                <a:latin typeface="Arial" charset="0"/>
                <a:ea typeface="MS PGothic" charset="0"/>
                <a:cs typeface="MS PGothic" charset="0"/>
              </a:defRPr>
            </a:lvl1pPr>
            <a:lvl2pPr marL="742950" indent="-285750">
              <a:defRPr kumimoji="1" sz="2400">
                <a:solidFill>
                  <a:schemeClr val="tx1"/>
                </a:solidFill>
                <a:latin typeface="Arial" charset="0"/>
                <a:ea typeface="MS PGothic" charset="0"/>
                <a:cs typeface="MS PGothic" charset="0"/>
              </a:defRPr>
            </a:lvl2pPr>
            <a:lvl3pPr marL="1143000" indent="-228600">
              <a:defRPr kumimoji="1" sz="2400">
                <a:solidFill>
                  <a:schemeClr val="tx1"/>
                </a:solidFill>
                <a:latin typeface="Arial" charset="0"/>
                <a:ea typeface="MS PGothic" charset="0"/>
                <a:cs typeface="MS PGothic" charset="0"/>
              </a:defRPr>
            </a:lvl3pPr>
            <a:lvl4pPr marL="1600200" indent="-228600">
              <a:defRPr kumimoji="1" sz="2400">
                <a:solidFill>
                  <a:schemeClr val="tx1"/>
                </a:solidFill>
                <a:latin typeface="Arial" charset="0"/>
                <a:ea typeface="MS PGothic" charset="0"/>
                <a:cs typeface="MS PGothic" charset="0"/>
              </a:defRPr>
            </a:lvl4pPr>
            <a:lvl5pPr marL="2057400" indent="-228600">
              <a:defRPr kumimoji="1"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9pPr>
          </a:lstStyle>
          <a:p>
            <a:pPr algn="ctr">
              <a:spcBef>
                <a:spcPts val="800"/>
              </a:spcBef>
              <a:defRPr/>
            </a:pPr>
            <a:r>
              <a:rPr lang="en-US" altLang="zh-CN" sz="3733" b="1" dirty="0" err="1">
                <a:solidFill>
                  <a:prstClr val="black"/>
                </a:solidFill>
                <a:latin typeface="Arial" panose="020B0604020202020204" pitchFamily="34" charset="0"/>
                <a:ea typeface="华文楷体" panose="02010600040101010101" pitchFamily="2" charset="-122"/>
                <a:cs typeface="Arial" panose="020B0604020202020204" pitchFamily="34" charset="0"/>
              </a:rPr>
              <a:t>OceanBase</a:t>
            </a:r>
            <a:r>
              <a:rPr lang="zh-CN" altLang="en-US" sz="3733" b="1" dirty="0">
                <a:solidFill>
                  <a:prstClr val="black"/>
                </a:solidFill>
                <a:latin typeface="Arial" panose="020B0604020202020204" pitchFamily="34" charset="0"/>
                <a:ea typeface="华文楷体" panose="02010600040101010101" pitchFamily="2" charset="-122"/>
                <a:cs typeface="Arial" panose="020B0604020202020204" pitchFamily="34" charset="0"/>
              </a:rPr>
              <a:t>基本原理</a:t>
            </a:r>
            <a:endParaRPr lang="en-US" altLang="zh-CN" sz="3733" b="1" dirty="0">
              <a:latin typeface="Arial" panose="020B0604020202020204" pitchFamily="34" charset="0"/>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142347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E813-CAB3-4584-82A5-AE3D4E7036A6}"/>
              </a:ext>
            </a:extLst>
          </p:cNvPr>
          <p:cNvSpPr>
            <a:spLocks noGrp="1"/>
          </p:cNvSpPr>
          <p:nvPr>
            <p:ph type="title"/>
          </p:nvPr>
        </p:nvSpPr>
        <p:spPr/>
        <p:txBody>
          <a:bodyPr/>
          <a:lstStyle/>
          <a:p>
            <a:pPr algn="ctr"/>
            <a:r>
              <a:rPr lang="en-US" altLang="zh-CN" dirty="0"/>
              <a:t>OB</a:t>
            </a:r>
            <a:r>
              <a:rPr lang="zh-CN" altLang="en-US" dirty="0"/>
              <a:t>：原生分布式关系型数据库架构</a:t>
            </a:r>
          </a:p>
        </p:txBody>
      </p:sp>
      <p:grpSp>
        <p:nvGrpSpPr>
          <p:cNvPr id="4" name="组合 3">
            <a:extLst>
              <a:ext uri="{FF2B5EF4-FFF2-40B4-BE49-F238E27FC236}">
                <a16:creationId xmlns:a16="http://schemas.microsoft.com/office/drawing/2014/main" id="{032FC4ED-0453-4CA9-89FA-EDD550B9795C}"/>
              </a:ext>
            </a:extLst>
          </p:cNvPr>
          <p:cNvGrpSpPr/>
          <p:nvPr/>
        </p:nvGrpSpPr>
        <p:grpSpPr>
          <a:xfrm>
            <a:off x="2138924" y="2881213"/>
            <a:ext cx="1208238" cy="1138649"/>
            <a:chOff x="1929534" y="2477009"/>
            <a:chExt cx="1208238" cy="1138649"/>
          </a:xfrm>
        </p:grpSpPr>
        <p:grpSp>
          <p:nvGrpSpPr>
            <p:cNvPr id="5" name="组合 4">
              <a:extLst>
                <a:ext uri="{FF2B5EF4-FFF2-40B4-BE49-F238E27FC236}">
                  <a16:creationId xmlns:a16="http://schemas.microsoft.com/office/drawing/2014/main" id="{8240DAC3-E259-4DFA-90F6-E55E24D39A0C}"/>
                </a:ext>
              </a:extLst>
            </p:cNvPr>
            <p:cNvGrpSpPr/>
            <p:nvPr/>
          </p:nvGrpSpPr>
          <p:grpSpPr>
            <a:xfrm>
              <a:off x="2214104" y="2718571"/>
              <a:ext cx="650576" cy="622880"/>
              <a:chOff x="2670758" y="1958068"/>
              <a:chExt cx="650576" cy="622880"/>
            </a:xfrm>
          </p:grpSpPr>
          <p:sp>
            <p:nvSpPr>
              <p:cNvPr id="10" name="左弧形箭头 1">
                <a:extLst>
                  <a:ext uri="{FF2B5EF4-FFF2-40B4-BE49-F238E27FC236}">
                    <a16:creationId xmlns:a16="http://schemas.microsoft.com/office/drawing/2014/main" id="{1E362451-A498-4AC4-8D2F-7BAA1511DBAE}"/>
                  </a:ext>
                </a:extLst>
              </p:cNvPr>
              <p:cNvSpPr/>
              <p:nvPr/>
            </p:nvSpPr>
            <p:spPr>
              <a:xfrm rot="10800000" flipH="1">
                <a:off x="3002099" y="1958068"/>
                <a:ext cx="319235" cy="57894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右弧形箭头 2">
                <a:extLst>
                  <a:ext uri="{FF2B5EF4-FFF2-40B4-BE49-F238E27FC236}">
                    <a16:creationId xmlns:a16="http://schemas.microsoft.com/office/drawing/2014/main" id="{F484B73A-3411-44BC-86B2-CC94AF5A0647}"/>
                  </a:ext>
                </a:extLst>
              </p:cNvPr>
              <p:cNvSpPr/>
              <p:nvPr/>
            </p:nvSpPr>
            <p:spPr>
              <a:xfrm>
                <a:off x="2670758" y="2002003"/>
                <a:ext cx="319237" cy="5789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6" name="图形 5" descr="数据库">
              <a:extLst>
                <a:ext uri="{FF2B5EF4-FFF2-40B4-BE49-F238E27FC236}">
                  <a16:creationId xmlns:a16="http://schemas.microsoft.com/office/drawing/2014/main" id="{8810066D-5E50-4C39-B9DD-92F1DA0270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534" y="2820444"/>
              <a:ext cx="456073" cy="456073"/>
            </a:xfrm>
            <a:prstGeom prst="rect">
              <a:avLst/>
            </a:prstGeom>
          </p:spPr>
        </p:pic>
        <p:pic>
          <p:nvPicPr>
            <p:cNvPr id="7" name="图形 6" descr="数据库">
              <a:extLst>
                <a:ext uri="{FF2B5EF4-FFF2-40B4-BE49-F238E27FC236}">
                  <a16:creationId xmlns:a16="http://schemas.microsoft.com/office/drawing/2014/main" id="{5B0A6201-3FE1-4460-AAA2-722B54B49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4591" y="2477009"/>
              <a:ext cx="456073" cy="456073"/>
            </a:xfrm>
            <a:prstGeom prst="rect">
              <a:avLst/>
            </a:prstGeom>
          </p:spPr>
        </p:pic>
        <p:pic>
          <p:nvPicPr>
            <p:cNvPr id="8" name="图形 7" descr="数据库">
              <a:extLst>
                <a:ext uri="{FF2B5EF4-FFF2-40B4-BE49-F238E27FC236}">
                  <a16:creationId xmlns:a16="http://schemas.microsoft.com/office/drawing/2014/main" id="{F1EF20C8-FFF9-4F6A-913F-C578862FC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890" y="3159585"/>
              <a:ext cx="456073" cy="456073"/>
            </a:xfrm>
            <a:prstGeom prst="rect">
              <a:avLst/>
            </a:prstGeom>
          </p:spPr>
        </p:pic>
        <p:pic>
          <p:nvPicPr>
            <p:cNvPr id="9" name="图形 8" descr="数据库">
              <a:extLst>
                <a:ext uri="{FF2B5EF4-FFF2-40B4-BE49-F238E27FC236}">
                  <a16:creationId xmlns:a16="http://schemas.microsoft.com/office/drawing/2014/main" id="{98D7FCF0-5319-4785-9AF2-FEE4767751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1699" y="2812145"/>
              <a:ext cx="456073" cy="456073"/>
            </a:xfrm>
            <a:prstGeom prst="rect">
              <a:avLst/>
            </a:prstGeom>
          </p:spPr>
        </p:pic>
      </p:grpSp>
      <p:grpSp>
        <p:nvGrpSpPr>
          <p:cNvPr id="12" name="组合 11">
            <a:extLst>
              <a:ext uri="{FF2B5EF4-FFF2-40B4-BE49-F238E27FC236}">
                <a16:creationId xmlns:a16="http://schemas.microsoft.com/office/drawing/2014/main" id="{89A020B8-E57C-4FFA-B0D4-88929EC61B8F}"/>
              </a:ext>
            </a:extLst>
          </p:cNvPr>
          <p:cNvGrpSpPr/>
          <p:nvPr/>
        </p:nvGrpSpPr>
        <p:grpSpPr>
          <a:xfrm>
            <a:off x="1082284" y="4403154"/>
            <a:ext cx="1208238" cy="1138649"/>
            <a:chOff x="1929534" y="2477009"/>
            <a:chExt cx="1208238" cy="1138649"/>
          </a:xfrm>
        </p:grpSpPr>
        <p:grpSp>
          <p:nvGrpSpPr>
            <p:cNvPr id="13" name="组合 12">
              <a:extLst>
                <a:ext uri="{FF2B5EF4-FFF2-40B4-BE49-F238E27FC236}">
                  <a16:creationId xmlns:a16="http://schemas.microsoft.com/office/drawing/2014/main" id="{D943897A-08DD-4459-9DAB-6F3C639319F8}"/>
                </a:ext>
              </a:extLst>
            </p:cNvPr>
            <p:cNvGrpSpPr/>
            <p:nvPr/>
          </p:nvGrpSpPr>
          <p:grpSpPr>
            <a:xfrm>
              <a:off x="2214104" y="2718571"/>
              <a:ext cx="650576" cy="622880"/>
              <a:chOff x="2670758" y="1958068"/>
              <a:chExt cx="650576" cy="622880"/>
            </a:xfrm>
          </p:grpSpPr>
          <p:sp>
            <p:nvSpPr>
              <p:cNvPr id="18" name="左弧形箭头 28">
                <a:extLst>
                  <a:ext uri="{FF2B5EF4-FFF2-40B4-BE49-F238E27FC236}">
                    <a16:creationId xmlns:a16="http://schemas.microsoft.com/office/drawing/2014/main" id="{43F2FE1E-4612-439E-A4E7-F97162B3C916}"/>
                  </a:ext>
                </a:extLst>
              </p:cNvPr>
              <p:cNvSpPr/>
              <p:nvPr/>
            </p:nvSpPr>
            <p:spPr>
              <a:xfrm rot="10800000" flipH="1">
                <a:off x="3002099" y="1958068"/>
                <a:ext cx="319235" cy="57894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右弧形箭头 29">
                <a:extLst>
                  <a:ext uri="{FF2B5EF4-FFF2-40B4-BE49-F238E27FC236}">
                    <a16:creationId xmlns:a16="http://schemas.microsoft.com/office/drawing/2014/main" id="{5B755BD9-C262-4223-B10A-CC2D9DFC5022}"/>
                  </a:ext>
                </a:extLst>
              </p:cNvPr>
              <p:cNvSpPr/>
              <p:nvPr/>
            </p:nvSpPr>
            <p:spPr>
              <a:xfrm>
                <a:off x="2670758" y="2002003"/>
                <a:ext cx="319237" cy="5789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14" name="图形 13" descr="数据库">
              <a:extLst>
                <a:ext uri="{FF2B5EF4-FFF2-40B4-BE49-F238E27FC236}">
                  <a16:creationId xmlns:a16="http://schemas.microsoft.com/office/drawing/2014/main" id="{90C9C596-44EC-4BDB-9A8F-1B4E3C560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534" y="2820444"/>
              <a:ext cx="456073" cy="456073"/>
            </a:xfrm>
            <a:prstGeom prst="rect">
              <a:avLst/>
            </a:prstGeom>
          </p:spPr>
        </p:pic>
        <p:pic>
          <p:nvPicPr>
            <p:cNvPr id="15" name="图形 14" descr="数据库">
              <a:extLst>
                <a:ext uri="{FF2B5EF4-FFF2-40B4-BE49-F238E27FC236}">
                  <a16:creationId xmlns:a16="http://schemas.microsoft.com/office/drawing/2014/main" id="{60553AD3-52A8-4688-8FFE-AA1AFCC5E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4591" y="2477009"/>
              <a:ext cx="456073" cy="456073"/>
            </a:xfrm>
            <a:prstGeom prst="rect">
              <a:avLst/>
            </a:prstGeom>
          </p:spPr>
        </p:pic>
        <p:pic>
          <p:nvPicPr>
            <p:cNvPr id="16" name="图形 15" descr="数据库">
              <a:extLst>
                <a:ext uri="{FF2B5EF4-FFF2-40B4-BE49-F238E27FC236}">
                  <a16:creationId xmlns:a16="http://schemas.microsoft.com/office/drawing/2014/main" id="{2407E84B-AAE4-46F7-AB0D-458DA5FF33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890" y="3159585"/>
              <a:ext cx="456073" cy="456073"/>
            </a:xfrm>
            <a:prstGeom prst="rect">
              <a:avLst/>
            </a:prstGeom>
          </p:spPr>
        </p:pic>
        <p:pic>
          <p:nvPicPr>
            <p:cNvPr id="17" name="图形 16" descr="数据库">
              <a:extLst>
                <a:ext uri="{FF2B5EF4-FFF2-40B4-BE49-F238E27FC236}">
                  <a16:creationId xmlns:a16="http://schemas.microsoft.com/office/drawing/2014/main" id="{25389E92-8E0F-4A17-B1C3-AFDB621DF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1699" y="2812145"/>
              <a:ext cx="456073" cy="456073"/>
            </a:xfrm>
            <a:prstGeom prst="rect">
              <a:avLst/>
            </a:prstGeom>
          </p:spPr>
        </p:pic>
      </p:grpSp>
      <p:grpSp>
        <p:nvGrpSpPr>
          <p:cNvPr id="20" name="组合 19">
            <a:extLst>
              <a:ext uri="{FF2B5EF4-FFF2-40B4-BE49-F238E27FC236}">
                <a16:creationId xmlns:a16="http://schemas.microsoft.com/office/drawing/2014/main" id="{583FE80F-F072-4BF8-AB2B-0099F67447F8}"/>
              </a:ext>
            </a:extLst>
          </p:cNvPr>
          <p:cNvGrpSpPr/>
          <p:nvPr/>
        </p:nvGrpSpPr>
        <p:grpSpPr>
          <a:xfrm>
            <a:off x="3347162" y="4364863"/>
            <a:ext cx="1208238" cy="1138649"/>
            <a:chOff x="1929534" y="2477009"/>
            <a:chExt cx="1208238" cy="1138649"/>
          </a:xfrm>
        </p:grpSpPr>
        <p:grpSp>
          <p:nvGrpSpPr>
            <p:cNvPr id="21" name="组合 20">
              <a:extLst>
                <a:ext uri="{FF2B5EF4-FFF2-40B4-BE49-F238E27FC236}">
                  <a16:creationId xmlns:a16="http://schemas.microsoft.com/office/drawing/2014/main" id="{6F842567-B79C-476E-AE5B-236B87D634E3}"/>
                </a:ext>
              </a:extLst>
            </p:cNvPr>
            <p:cNvGrpSpPr/>
            <p:nvPr/>
          </p:nvGrpSpPr>
          <p:grpSpPr>
            <a:xfrm>
              <a:off x="2214104" y="2718571"/>
              <a:ext cx="650576" cy="622880"/>
              <a:chOff x="2670758" y="1958068"/>
              <a:chExt cx="650576" cy="622880"/>
            </a:xfrm>
          </p:grpSpPr>
          <p:sp>
            <p:nvSpPr>
              <p:cNvPr id="26" name="左弧形箭头 36">
                <a:extLst>
                  <a:ext uri="{FF2B5EF4-FFF2-40B4-BE49-F238E27FC236}">
                    <a16:creationId xmlns:a16="http://schemas.microsoft.com/office/drawing/2014/main" id="{027FF283-F2A4-44D1-BC45-BFEDC887878B}"/>
                  </a:ext>
                </a:extLst>
              </p:cNvPr>
              <p:cNvSpPr/>
              <p:nvPr/>
            </p:nvSpPr>
            <p:spPr>
              <a:xfrm rot="10800000" flipH="1">
                <a:off x="3002099" y="1958068"/>
                <a:ext cx="319235" cy="57894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 name="右弧形箭头 37">
                <a:extLst>
                  <a:ext uri="{FF2B5EF4-FFF2-40B4-BE49-F238E27FC236}">
                    <a16:creationId xmlns:a16="http://schemas.microsoft.com/office/drawing/2014/main" id="{FAE6F2E8-9CA8-4394-A821-1FFD5BE06734}"/>
                  </a:ext>
                </a:extLst>
              </p:cNvPr>
              <p:cNvSpPr/>
              <p:nvPr/>
            </p:nvSpPr>
            <p:spPr>
              <a:xfrm>
                <a:off x="2670758" y="2002003"/>
                <a:ext cx="319237" cy="5789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22" name="图形 21" descr="数据库">
              <a:extLst>
                <a:ext uri="{FF2B5EF4-FFF2-40B4-BE49-F238E27FC236}">
                  <a16:creationId xmlns:a16="http://schemas.microsoft.com/office/drawing/2014/main" id="{194689F4-DF79-46EC-9C45-6FB7CEDE29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534" y="2820444"/>
              <a:ext cx="456073" cy="456073"/>
            </a:xfrm>
            <a:prstGeom prst="rect">
              <a:avLst/>
            </a:prstGeom>
          </p:spPr>
        </p:pic>
        <p:pic>
          <p:nvPicPr>
            <p:cNvPr id="23" name="图形 22" descr="数据库">
              <a:extLst>
                <a:ext uri="{FF2B5EF4-FFF2-40B4-BE49-F238E27FC236}">
                  <a16:creationId xmlns:a16="http://schemas.microsoft.com/office/drawing/2014/main" id="{CE7E5C0D-8418-4D40-9E97-5EE6CC381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4591" y="2477009"/>
              <a:ext cx="456073" cy="456073"/>
            </a:xfrm>
            <a:prstGeom prst="rect">
              <a:avLst/>
            </a:prstGeom>
          </p:spPr>
        </p:pic>
        <p:pic>
          <p:nvPicPr>
            <p:cNvPr id="24" name="图形 23" descr="数据库">
              <a:extLst>
                <a:ext uri="{FF2B5EF4-FFF2-40B4-BE49-F238E27FC236}">
                  <a16:creationId xmlns:a16="http://schemas.microsoft.com/office/drawing/2014/main" id="{72F71952-A54A-47D3-852E-AC96A4EE2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890" y="3159585"/>
              <a:ext cx="456073" cy="456073"/>
            </a:xfrm>
            <a:prstGeom prst="rect">
              <a:avLst/>
            </a:prstGeom>
          </p:spPr>
        </p:pic>
        <p:pic>
          <p:nvPicPr>
            <p:cNvPr id="25" name="图形 24" descr="数据库">
              <a:extLst>
                <a:ext uri="{FF2B5EF4-FFF2-40B4-BE49-F238E27FC236}">
                  <a16:creationId xmlns:a16="http://schemas.microsoft.com/office/drawing/2014/main" id="{2698D7A2-51A3-47AE-8096-EE326ED927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1699" y="2812145"/>
              <a:ext cx="456073" cy="456073"/>
            </a:xfrm>
            <a:prstGeom prst="rect">
              <a:avLst/>
            </a:prstGeom>
          </p:spPr>
        </p:pic>
      </p:grpSp>
      <p:sp>
        <p:nvSpPr>
          <p:cNvPr id="28" name="左右箭头 41">
            <a:extLst>
              <a:ext uri="{FF2B5EF4-FFF2-40B4-BE49-F238E27FC236}">
                <a16:creationId xmlns:a16="http://schemas.microsoft.com/office/drawing/2014/main" id="{A77DC27A-5210-4C0E-B731-2CC8915ECA74}"/>
              </a:ext>
            </a:extLst>
          </p:cNvPr>
          <p:cNvSpPr/>
          <p:nvPr/>
        </p:nvSpPr>
        <p:spPr>
          <a:xfrm>
            <a:off x="2501068" y="4856363"/>
            <a:ext cx="489719" cy="2065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左右箭头 42">
            <a:extLst>
              <a:ext uri="{FF2B5EF4-FFF2-40B4-BE49-F238E27FC236}">
                <a16:creationId xmlns:a16="http://schemas.microsoft.com/office/drawing/2014/main" id="{6A5221C3-CEA1-400D-9527-FEE9036E63C0}"/>
              </a:ext>
            </a:extLst>
          </p:cNvPr>
          <p:cNvSpPr/>
          <p:nvPr/>
        </p:nvSpPr>
        <p:spPr>
          <a:xfrm rot="19230861">
            <a:off x="1916507" y="4126154"/>
            <a:ext cx="489719" cy="2065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左右箭头 43">
            <a:extLst>
              <a:ext uri="{FF2B5EF4-FFF2-40B4-BE49-F238E27FC236}">
                <a16:creationId xmlns:a16="http://schemas.microsoft.com/office/drawing/2014/main" id="{123F0EC1-3BC8-4072-895F-8B62B8973280}"/>
              </a:ext>
            </a:extLst>
          </p:cNvPr>
          <p:cNvSpPr/>
          <p:nvPr/>
        </p:nvSpPr>
        <p:spPr>
          <a:xfrm rot="2769743">
            <a:off x="3127744" y="4079745"/>
            <a:ext cx="489719" cy="2065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9A7C0145-A533-4966-A259-F89FBC89D1E2}"/>
              </a:ext>
            </a:extLst>
          </p:cNvPr>
          <p:cNvSpPr/>
          <p:nvPr/>
        </p:nvSpPr>
        <p:spPr>
          <a:xfrm>
            <a:off x="2026464" y="2716933"/>
            <a:ext cx="1423966" cy="13375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60C11B9-4C0C-49D8-B970-57C81A101632}"/>
              </a:ext>
            </a:extLst>
          </p:cNvPr>
          <p:cNvSpPr txBox="1"/>
          <p:nvPr/>
        </p:nvSpPr>
        <p:spPr>
          <a:xfrm>
            <a:off x="2476960" y="3296477"/>
            <a:ext cx="550341" cy="307777"/>
          </a:xfrm>
          <a:prstGeom prst="rect">
            <a:avLst/>
          </a:prstGeom>
          <a:noFill/>
        </p:spPr>
        <p:txBody>
          <a:bodyPr wrap="square" rtlCol="0">
            <a:spAutoFit/>
          </a:bodyPr>
          <a:lstStyle/>
          <a:p>
            <a:r>
              <a:rPr kumimoji="1" lang="zh-CN" altLang="en-US" sz="1400" b="1" dirty="0">
                <a:latin typeface="Alibaba PuHuiTi R" pitchFamily="18" charset="-122"/>
                <a:ea typeface="Alibaba PuHuiTi R" pitchFamily="18" charset="-122"/>
                <a:cs typeface="Alibaba PuHuiTi R" pitchFamily="18" charset="-122"/>
              </a:rPr>
              <a:t>深圳</a:t>
            </a:r>
          </a:p>
        </p:txBody>
      </p:sp>
      <p:sp>
        <p:nvSpPr>
          <p:cNvPr id="33" name="文本框 32">
            <a:extLst>
              <a:ext uri="{FF2B5EF4-FFF2-40B4-BE49-F238E27FC236}">
                <a16:creationId xmlns:a16="http://schemas.microsoft.com/office/drawing/2014/main" id="{C5ABDAB0-6876-48B1-A7A2-40641B9BD612}"/>
              </a:ext>
            </a:extLst>
          </p:cNvPr>
          <p:cNvSpPr txBox="1"/>
          <p:nvPr/>
        </p:nvSpPr>
        <p:spPr>
          <a:xfrm>
            <a:off x="1431643" y="4839993"/>
            <a:ext cx="550341" cy="307777"/>
          </a:xfrm>
          <a:prstGeom prst="rect">
            <a:avLst/>
          </a:prstGeom>
          <a:noFill/>
        </p:spPr>
        <p:txBody>
          <a:bodyPr wrap="square" rtlCol="0">
            <a:spAutoFit/>
          </a:bodyPr>
          <a:lstStyle/>
          <a:p>
            <a:r>
              <a:rPr kumimoji="1" lang="zh-CN" altLang="en-US" sz="1400" b="1" dirty="0">
                <a:latin typeface="Alibaba PuHuiTi R" pitchFamily="18" charset="-122"/>
                <a:ea typeface="Alibaba PuHuiTi R" pitchFamily="18" charset="-122"/>
                <a:cs typeface="Alibaba PuHuiTi R" pitchFamily="18" charset="-122"/>
              </a:rPr>
              <a:t>杭州</a:t>
            </a:r>
          </a:p>
        </p:txBody>
      </p:sp>
      <p:sp>
        <p:nvSpPr>
          <p:cNvPr id="34" name="文本框 33">
            <a:extLst>
              <a:ext uri="{FF2B5EF4-FFF2-40B4-BE49-F238E27FC236}">
                <a16:creationId xmlns:a16="http://schemas.microsoft.com/office/drawing/2014/main" id="{767A29F1-FEFD-470B-8093-E4BF6BC9FA68}"/>
              </a:ext>
            </a:extLst>
          </p:cNvPr>
          <p:cNvSpPr txBox="1"/>
          <p:nvPr/>
        </p:nvSpPr>
        <p:spPr>
          <a:xfrm>
            <a:off x="3696811" y="4760621"/>
            <a:ext cx="550341" cy="307777"/>
          </a:xfrm>
          <a:prstGeom prst="rect">
            <a:avLst/>
          </a:prstGeom>
          <a:noFill/>
        </p:spPr>
        <p:txBody>
          <a:bodyPr wrap="square" rtlCol="0">
            <a:spAutoFit/>
          </a:bodyPr>
          <a:lstStyle/>
          <a:p>
            <a:r>
              <a:rPr kumimoji="1" lang="zh-CN" altLang="en-US" sz="1400" b="1" dirty="0">
                <a:latin typeface="Alibaba PuHuiTi R" pitchFamily="18" charset="-122"/>
                <a:ea typeface="Alibaba PuHuiTi R" pitchFamily="18" charset="-122"/>
                <a:cs typeface="Alibaba PuHuiTi R" pitchFamily="18" charset="-122"/>
              </a:rPr>
              <a:t>上海</a:t>
            </a:r>
          </a:p>
        </p:txBody>
      </p:sp>
      <p:sp>
        <p:nvSpPr>
          <p:cNvPr id="35" name="椭圆 34">
            <a:extLst>
              <a:ext uri="{FF2B5EF4-FFF2-40B4-BE49-F238E27FC236}">
                <a16:creationId xmlns:a16="http://schemas.microsoft.com/office/drawing/2014/main" id="{B82FC8BC-DD77-44A4-AF3D-D158715CF65A}"/>
              </a:ext>
            </a:extLst>
          </p:cNvPr>
          <p:cNvSpPr/>
          <p:nvPr/>
        </p:nvSpPr>
        <p:spPr>
          <a:xfrm>
            <a:off x="1000103" y="4325103"/>
            <a:ext cx="1423966" cy="13375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椭圆 35">
            <a:extLst>
              <a:ext uri="{FF2B5EF4-FFF2-40B4-BE49-F238E27FC236}">
                <a16:creationId xmlns:a16="http://schemas.microsoft.com/office/drawing/2014/main" id="{7DE98774-B460-4376-982D-8EA0C14CDA31}"/>
              </a:ext>
            </a:extLst>
          </p:cNvPr>
          <p:cNvSpPr/>
          <p:nvPr/>
        </p:nvSpPr>
        <p:spPr>
          <a:xfrm>
            <a:off x="3257194" y="4297548"/>
            <a:ext cx="1423966" cy="133755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89DC3119-1202-437F-985B-7A5770BD2429}"/>
              </a:ext>
            </a:extLst>
          </p:cNvPr>
          <p:cNvSpPr/>
          <p:nvPr/>
        </p:nvSpPr>
        <p:spPr>
          <a:xfrm>
            <a:off x="727550" y="2558124"/>
            <a:ext cx="4314082" cy="3230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形 37" descr="维恩图">
            <a:extLst>
              <a:ext uri="{FF2B5EF4-FFF2-40B4-BE49-F238E27FC236}">
                <a16:creationId xmlns:a16="http://schemas.microsoft.com/office/drawing/2014/main" id="{6965EA47-BCF4-46DF-B1C9-EDE6E7952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0522" y="1148194"/>
            <a:ext cx="914400" cy="914400"/>
          </a:xfrm>
          <a:prstGeom prst="rect">
            <a:avLst/>
          </a:prstGeom>
        </p:spPr>
      </p:pic>
      <p:sp>
        <p:nvSpPr>
          <p:cNvPr id="39" name="文本框 38">
            <a:extLst>
              <a:ext uri="{FF2B5EF4-FFF2-40B4-BE49-F238E27FC236}">
                <a16:creationId xmlns:a16="http://schemas.microsoft.com/office/drawing/2014/main" id="{5719BE86-63C0-49C5-8ED1-CB9F6E6F3B49}"/>
              </a:ext>
            </a:extLst>
          </p:cNvPr>
          <p:cNvSpPr txBox="1"/>
          <p:nvPr/>
        </p:nvSpPr>
        <p:spPr>
          <a:xfrm>
            <a:off x="2914452" y="1781233"/>
            <a:ext cx="721163"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业务</a:t>
            </a:r>
          </a:p>
        </p:txBody>
      </p:sp>
      <p:sp>
        <p:nvSpPr>
          <p:cNvPr id="40" name="下箭头 54">
            <a:extLst>
              <a:ext uri="{FF2B5EF4-FFF2-40B4-BE49-F238E27FC236}">
                <a16:creationId xmlns:a16="http://schemas.microsoft.com/office/drawing/2014/main" id="{3617A571-1F5C-43EA-BF72-194B16927EC8}"/>
              </a:ext>
            </a:extLst>
          </p:cNvPr>
          <p:cNvSpPr/>
          <p:nvPr/>
        </p:nvSpPr>
        <p:spPr>
          <a:xfrm>
            <a:off x="2610606" y="1964370"/>
            <a:ext cx="295284" cy="511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120EA99B-52DC-4AFC-BDA2-E562594072D2}"/>
              </a:ext>
            </a:extLst>
          </p:cNvPr>
          <p:cNvSpPr txBox="1"/>
          <p:nvPr/>
        </p:nvSpPr>
        <p:spPr>
          <a:xfrm>
            <a:off x="1067608" y="2066955"/>
            <a:ext cx="3974023"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对业务透明，像使用传统数据库一样使用分布式数据库</a:t>
            </a:r>
          </a:p>
        </p:txBody>
      </p:sp>
      <p:sp>
        <p:nvSpPr>
          <p:cNvPr id="42" name="文本框 41">
            <a:extLst>
              <a:ext uri="{FF2B5EF4-FFF2-40B4-BE49-F238E27FC236}">
                <a16:creationId xmlns:a16="http://schemas.microsoft.com/office/drawing/2014/main" id="{351FF3CF-7226-4BA0-ACD4-793228886918}"/>
              </a:ext>
            </a:extLst>
          </p:cNvPr>
          <p:cNvSpPr txBox="1"/>
          <p:nvPr/>
        </p:nvSpPr>
        <p:spPr>
          <a:xfrm>
            <a:off x="3307510" y="2604564"/>
            <a:ext cx="1734122" cy="276999"/>
          </a:xfrm>
          <a:prstGeom prst="rect">
            <a:avLst/>
          </a:prstGeom>
          <a:noFill/>
        </p:spPr>
        <p:txBody>
          <a:bodyPr wrap="square" rtlCol="0">
            <a:spAutoFit/>
          </a:bodyPr>
          <a:lstStyle/>
          <a:p>
            <a:r>
              <a:rPr kumimoji="1" lang="zh-CN" altLang="en-US" sz="1200" b="1" dirty="0"/>
              <a:t>集群内服务器线性扩容</a:t>
            </a:r>
          </a:p>
        </p:txBody>
      </p:sp>
      <p:sp>
        <p:nvSpPr>
          <p:cNvPr id="43" name="矩形 42">
            <a:extLst>
              <a:ext uri="{FF2B5EF4-FFF2-40B4-BE49-F238E27FC236}">
                <a16:creationId xmlns:a16="http://schemas.microsoft.com/office/drawing/2014/main" id="{07EB9264-A9A0-497F-862E-FD4C53AFD8C0}"/>
              </a:ext>
            </a:extLst>
          </p:cNvPr>
          <p:cNvSpPr/>
          <p:nvPr/>
        </p:nvSpPr>
        <p:spPr>
          <a:xfrm>
            <a:off x="5442025" y="3865787"/>
            <a:ext cx="543739" cy="307777"/>
          </a:xfrm>
          <a:prstGeom prst="rect">
            <a:avLst/>
          </a:prstGeom>
        </p:spPr>
        <p:txBody>
          <a:bodyPr wrap="none">
            <a:spAutoFit/>
          </a:bodyPr>
          <a:lstStyle/>
          <a:p>
            <a:r>
              <a:rPr lang="zh-CN" altLang="en-US" sz="1400" b="1" dirty="0">
                <a:latin typeface="Alibaba PuHuiTi R" pitchFamily="18" charset="-122"/>
                <a:ea typeface="Alibaba PuHuiTi R" pitchFamily="18" charset="-122"/>
                <a:cs typeface="Alibaba PuHuiTi R" pitchFamily="18" charset="-122"/>
              </a:rPr>
              <a:t>优势</a:t>
            </a:r>
          </a:p>
        </p:txBody>
      </p:sp>
      <p:pic>
        <p:nvPicPr>
          <p:cNvPr id="44" name="图形 43" descr="竖起的大拇指手势 ">
            <a:extLst>
              <a:ext uri="{FF2B5EF4-FFF2-40B4-BE49-F238E27FC236}">
                <a16:creationId xmlns:a16="http://schemas.microsoft.com/office/drawing/2014/main" id="{A8964504-717D-4F1E-A9A3-CAB4AB9AC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8564" y="3196224"/>
            <a:ext cx="613426" cy="613426"/>
          </a:xfrm>
          <a:prstGeom prst="rect">
            <a:avLst/>
          </a:prstGeom>
        </p:spPr>
      </p:pic>
      <p:sp>
        <p:nvSpPr>
          <p:cNvPr id="45" name="文本占位符 1">
            <a:extLst>
              <a:ext uri="{FF2B5EF4-FFF2-40B4-BE49-F238E27FC236}">
                <a16:creationId xmlns:a16="http://schemas.microsoft.com/office/drawing/2014/main" id="{7980A41C-D5C2-4478-BF0D-DAE2267A8288}"/>
              </a:ext>
            </a:extLst>
          </p:cNvPr>
          <p:cNvSpPr txBox="1">
            <a:spLocks/>
          </p:cNvSpPr>
          <p:nvPr/>
        </p:nvSpPr>
        <p:spPr>
          <a:xfrm>
            <a:off x="6459128" y="2041730"/>
            <a:ext cx="5199472" cy="3530133"/>
          </a:xfrm>
          <a:prstGeom prst="rect">
            <a:avLst/>
          </a:prstGeom>
        </p:spPr>
        <p:txBody>
          <a:bodyPr vert="horz" wrap="square" lIns="91440" tIns="45720" rIns="91440" bIns="4572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200" b="1" dirty="0">
                <a:solidFill>
                  <a:schemeClr val="tx1"/>
                </a:solidFill>
                <a:latin typeface="Alibaba PuHuiTi R" pitchFamily="18" charset="-122"/>
                <a:ea typeface="Alibaba PuHuiTi R" pitchFamily="18" charset="-122"/>
                <a:cs typeface="Alibaba PuHuiTi R" pitchFamily="18" charset="-122"/>
              </a:rPr>
              <a:t>数据高可靠</a:t>
            </a:r>
            <a:r>
              <a:rPr lang="en-US" altLang="zh-CN" sz="1200" b="1" dirty="0">
                <a:solidFill>
                  <a:schemeClr val="tx1"/>
                </a:solidFill>
                <a:latin typeface="Alibaba PuHuiTi R" pitchFamily="18" charset="-122"/>
                <a:ea typeface="Alibaba PuHuiTi R" pitchFamily="18" charset="-122"/>
                <a:cs typeface="Alibaba PuHuiTi R" pitchFamily="18" charset="-122"/>
              </a:rPr>
              <a:t>+</a:t>
            </a:r>
            <a:r>
              <a:rPr lang="zh-CN" altLang="en-US" sz="1200" b="1" dirty="0">
                <a:solidFill>
                  <a:schemeClr val="tx1"/>
                </a:solidFill>
                <a:latin typeface="Alibaba PuHuiTi R" pitchFamily="18" charset="-122"/>
                <a:ea typeface="Alibaba PuHuiTi R" pitchFamily="18" charset="-122"/>
                <a:cs typeface="Alibaba PuHuiTi R" pitchFamily="18" charset="-122"/>
              </a:rPr>
              <a:t>服务高可用：</a:t>
            </a:r>
            <a:r>
              <a:rPr lang="zh-CN" altLang="en-US" sz="1200" dirty="0">
                <a:solidFill>
                  <a:schemeClr val="tx1"/>
                </a:solidFill>
                <a:latin typeface="Alibaba PuHuiTi R" pitchFamily="18" charset="-122"/>
                <a:ea typeface="Alibaba PuHuiTi R" pitchFamily="18" charset="-122"/>
                <a:cs typeface="Alibaba PuHuiTi R" pitchFamily="18" charset="-122"/>
              </a:rPr>
              <a:t>多副本一致性协议</a:t>
            </a:r>
            <a:r>
              <a:rPr lang="en-US" altLang="zh-CN" sz="1200" dirty="0" err="1">
                <a:solidFill>
                  <a:schemeClr val="tx1"/>
                </a:solidFill>
                <a:latin typeface="Alibaba PuHuiTi R" pitchFamily="18" charset="-122"/>
                <a:ea typeface="Alibaba PuHuiTi R" pitchFamily="18" charset="-122"/>
                <a:cs typeface="Alibaba PuHuiTi R" pitchFamily="18" charset="-122"/>
              </a:rPr>
              <a:t>Paxos</a:t>
            </a:r>
            <a:r>
              <a:rPr lang="zh-CN" altLang="en-US" sz="1200" dirty="0">
                <a:solidFill>
                  <a:schemeClr val="tx1"/>
                </a:solidFill>
                <a:latin typeface="Alibaba PuHuiTi R" pitchFamily="18" charset="-122"/>
                <a:ea typeface="Alibaba PuHuiTi R" pitchFamily="18" charset="-122"/>
                <a:cs typeface="Alibaba PuHuiTi R" pitchFamily="18" charset="-122"/>
              </a:rPr>
              <a:t>的工业级实现，个别节点发生故障时保证数据零丢失</a:t>
            </a:r>
            <a:r>
              <a:rPr lang="en-US" altLang="zh-CN" sz="1200" dirty="0">
                <a:solidFill>
                  <a:schemeClr val="tx1"/>
                </a:solidFill>
                <a:latin typeface="Alibaba PuHuiTi R" pitchFamily="18" charset="-122"/>
                <a:ea typeface="Alibaba PuHuiTi R" pitchFamily="18" charset="-122"/>
                <a:cs typeface="Alibaba PuHuiTi R" pitchFamily="18" charset="-122"/>
              </a:rPr>
              <a:t>(RPO=0)</a:t>
            </a:r>
            <a:r>
              <a:rPr lang="zh-CN" altLang="en-US" sz="1200" dirty="0">
                <a:solidFill>
                  <a:schemeClr val="tx1"/>
                </a:solidFill>
                <a:latin typeface="Alibaba PuHuiTi R" pitchFamily="18" charset="-122"/>
                <a:ea typeface="Alibaba PuHuiTi R" pitchFamily="18" charset="-122"/>
                <a:cs typeface="Alibaba PuHuiTi R" pitchFamily="18" charset="-122"/>
              </a:rPr>
              <a:t>和服务快速恢复</a:t>
            </a:r>
            <a:r>
              <a:rPr lang="en-US" altLang="zh-CN" sz="1200" dirty="0">
                <a:solidFill>
                  <a:schemeClr val="tx1"/>
                </a:solidFill>
                <a:latin typeface="Alibaba PuHuiTi R" pitchFamily="18" charset="-122"/>
                <a:ea typeface="Alibaba PuHuiTi R" pitchFamily="18" charset="-122"/>
                <a:cs typeface="Alibaba PuHuiTi R" pitchFamily="18" charset="-122"/>
              </a:rPr>
              <a:t>(RTO&lt;30</a:t>
            </a:r>
            <a:r>
              <a:rPr lang="zh-CN" altLang="en-US" sz="1200" dirty="0">
                <a:solidFill>
                  <a:schemeClr val="tx1"/>
                </a:solidFill>
                <a:latin typeface="Alibaba PuHuiTi R" pitchFamily="18" charset="-122"/>
                <a:ea typeface="Alibaba PuHuiTi R" pitchFamily="18" charset="-122"/>
                <a:cs typeface="Alibaba PuHuiTi R" pitchFamily="18" charset="-122"/>
              </a:rPr>
              <a:t>秒</a:t>
            </a:r>
            <a:r>
              <a:rPr lang="en-US" altLang="zh-CN" sz="1200" dirty="0">
                <a:solidFill>
                  <a:schemeClr val="tx1"/>
                </a:solidFill>
                <a:latin typeface="Alibaba PuHuiTi R" pitchFamily="18" charset="-122"/>
                <a:ea typeface="Alibaba PuHuiTi R" pitchFamily="18" charset="-122"/>
                <a:cs typeface="Alibaba PuHuiTi R" pitchFamily="18" charset="-122"/>
              </a:rPr>
              <a:t>)</a:t>
            </a:r>
          </a:p>
          <a:p>
            <a:pPr algn="just"/>
            <a:r>
              <a:rPr lang="zh-CN" altLang="en-US" sz="1200" b="1" dirty="0">
                <a:solidFill>
                  <a:schemeClr val="tx1"/>
                </a:solidFill>
                <a:latin typeface="Alibaba PuHuiTi R" pitchFamily="18" charset="-122"/>
                <a:ea typeface="Alibaba PuHuiTi R" pitchFamily="18" charset="-122"/>
                <a:cs typeface="Alibaba PuHuiTi R" pitchFamily="18" charset="-122"/>
              </a:rPr>
              <a:t>线性扩容</a:t>
            </a:r>
            <a:r>
              <a:rPr lang="zh-CN" altLang="en-US" sz="1200" dirty="0">
                <a:solidFill>
                  <a:schemeClr val="tx1"/>
                </a:solidFill>
                <a:latin typeface="Alibaba PuHuiTi R" pitchFamily="18" charset="-122"/>
                <a:ea typeface="Alibaba PuHuiTi R" pitchFamily="18" charset="-122"/>
                <a:cs typeface="Alibaba PuHuiTi R" pitchFamily="18" charset="-122"/>
              </a:rPr>
              <a:t>：随着业务量增加进行扩容</a:t>
            </a:r>
            <a:r>
              <a:rPr lang="en-US" altLang="zh-CN" sz="1200" dirty="0">
                <a:solidFill>
                  <a:schemeClr val="tx1"/>
                </a:solidFill>
                <a:latin typeface="Alibaba PuHuiTi R" pitchFamily="18" charset="-122"/>
                <a:ea typeface="Alibaba PuHuiTi R" pitchFamily="18" charset="-122"/>
                <a:cs typeface="Alibaba PuHuiTi R" pitchFamily="18" charset="-122"/>
              </a:rPr>
              <a:t>(</a:t>
            </a:r>
            <a:r>
              <a:rPr lang="zh-CN" altLang="en-US" sz="1200" dirty="0">
                <a:solidFill>
                  <a:schemeClr val="tx1"/>
                </a:solidFill>
                <a:latin typeface="Alibaba PuHuiTi R" pitchFamily="18" charset="-122"/>
                <a:ea typeface="Alibaba PuHuiTi R" pitchFamily="18" charset="-122"/>
                <a:cs typeface="Alibaba PuHuiTi R" pitchFamily="18" charset="-122"/>
              </a:rPr>
              <a:t>比如线上促销期间</a:t>
            </a:r>
            <a:r>
              <a:rPr lang="en-US" altLang="zh-CN" sz="1200" dirty="0">
                <a:solidFill>
                  <a:schemeClr val="tx1"/>
                </a:solidFill>
                <a:latin typeface="Alibaba PuHuiTi R" pitchFamily="18" charset="-122"/>
                <a:ea typeface="Alibaba PuHuiTi R" pitchFamily="18" charset="-122"/>
                <a:cs typeface="Alibaba PuHuiTi R" pitchFamily="18" charset="-122"/>
              </a:rPr>
              <a:t>)</a:t>
            </a:r>
            <a:r>
              <a:rPr lang="zh-CN" altLang="en-US" sz="1200" dirty="0">
                <a:solidFill>
                  <a:schemeClr val="tx1"/>
                </a:solidFill>
                <a:latin typeface="Alibaba PuHuiTi R" pitchFamily="18" charset="-122"/>
                <a:ea typeface="Alibaba PuHuiTi R" pitchFamily="18" charset="-122"/>
                <a:cs typeface="Alibaba PuHuiTi R" pitchFamily="18" charset="-122"/>
              </a:rPr>
              <a:t>，随着业务量减少进行缩容</a:t>
            </a:r>
            <a:r>
              <a:rPr lang="en-US" altLang="zh-CN" sz="1200" dirty="0">
                <a:solidFill>
                  <a:schemeClr val="tx1"/>
                </a:solidFill>
                <a:latin typeface="Alibaba PuHuiTi R" pitchFamily="18" charset="-122"/>
                <a:ea typeface="Alibaba PuHuiTi R" pitchFamily="18" charset="-122"/>
                <a:cs typeface="Alibaba PuHuiTi R" pitchFamily="18" charset="-122"/>
              </a:rPr>
              <a:t>(</a:t>
            </a:r>
            <a:r>
              <a:rPr lang="zh-CN" altLang="en-US" sz="1200" dirty="0">
                <a:solidFill>
                  <a:schemeClr val="tx1"/>
                </a:solidFill>
                <a:latin typeface="Alibaba PuHuiTi R" pitchFamily="18" charset="-122"/>
                <a:ea typeface="Alibaba PuHuiTi R" pitchFamily="18" charset="-122"/>
                <a:cs typeface="Alibaba PuHuiTi R" pitchFamily="18" charset="-122"/>
              </a:rPr>
              <a:t>比如促销后</a:t>
            </a:r>
            <a:r>
              <a:rPr lang="en-US" altLang="zh-CN" sz="1200" dirty="0">
                <a:solidFill>
                  <a:schemeClr val="tx1"/>
                </a:solidFill>
                <a:latin typeface="Alibaba PuHuiTi R" pitchFamily="18" charset="-122"/>
                <a:ea typeface="Alibaba PuHuiTi R" pitchFamily="18" charset="-122"/>
                <a:cs typeface="Alibaba PuHuiTi R" pitchFamily="18" charset="-122"/>
              </a:rPr>
              <a:t>)</a:t>
            </a:r>
          </a:p>
          <a:p>
            <a:pPr algn="just"/>
            <a:r>
              <a:rPr lang="zh-CN" altLang="en-US" sz="1200" b="1" dirty="0">
                <a:solidFill>
                  <a:schemeClr val="tx1"/>
                </a:solidFill>
                <a:latin typeface="Alibaba PuHuiTi R" pitchFamily="18" charset="-122"/>
                <a:ea typeface="Alibaba PuHuiTi R" pitchFamily="18" charset="-122"/>
                <a:cs typeface="Alibaba PuHuiTi R" pitchFamily="18" charset="-122"/>
              </a:rPr>
              <a:t>低成本</a:t>
            </a:r>
            <a:r>
              <a:rPr lang="zh-CN" altLang="en-US" sz="1200" dirty="0">
                <a:solidFill>
                  <a:schemeClr val="tx1"/>
                </a:solidFill>
                <a:latin typeface="Alibaba PuHuiTi R" pitchFamily="18" charset="-122"/>
                <a:ea typeface="Alibaba PuHuiTi R" pitchFamily="18" charset="-122"/>
                <a:cs typeface="Alibaba PuHuiTi R" pitchFamily="18" charset="-122"/>
              </a:rPr>
              <a:t>：基于普通</a:t>
            </a:r>
            <a:r>
              <a:rPr lang="en-US" altLang="zh-CN" sz="1200" dirty="0">
                <a:solidFill>
                  <a:schemeClr val="tx1"/>
                </a:solidFill>
                <a:latin typeface="Alibaba PuHuiTi R" pitchFamily="18" charset="-122"/>
                <a:ea typeface="Alibaba PuHuiTi R" pitchFamily="18" charset="-122"/>
                <a:cs typeface="Alibaba PuHuiTi R" pitchFamily="18" charset="-122"/>
              </a:rPr>
              <a:t>X86</a:t>
            </a:r>
            <a:r>
              <a:rPr lang="zh-CN" altLang="en-US" sz="1200" dirty="0">
                <a:solidFill>
                  <a:schemeClr val="tx1"/>
                </a:solidFill>
                <a:latin typeface="Alibaba PuHuiTi R" pitchFamily="18" charset="-122"/>
                <a:ea typeface="Alibaba PuHuiTi R" pitchFamily="18" charset="-122"/>
                <a:cs typeface="Alibaba PuHuiTi R" pitchFamily="18" charset="-122"/>
              </a:rPr>
              <a:t>服务器保证高可用性，无需使用高端小型机和存储。</a:t>
            </a:r>
            <a:endParaRPr lang="en-US" altLang="zh-CN" sz="1200" dirty="0">
              <a:solidFill>
                <a:schemeClr val="tx1"/>
              </a:solidFill>
              <a:latin typeface="Alibaba PuHuiTi R" pitchFamily="18" charset="-122"/>
              <a:ea typeface="Alibaba PuHuiTi R" pitchFamily="18" charset="-122"/>
              <a:cs typeface="Alibaba PuHuiTi R" pitchFamily="18" charset="-122"/>
            </a:endParaRPr>
          </a:p>
          <a:p>
            <a:pPr algn="just"/>
            <a:r>
              <a:rPr lang="zh-CN" altLang="en-US" sz="1200" b="1" dirty="0">
                <a:solidFill>
                  <a:schemeClr val="tx1"/>
                </a:solidFill>
                <a:latin typeface="Alibaba PuHuiTi R" pitchFamily="18" charset="-122"/>
                <a:ea typeface="Alibaba PuHuiTi R" pitchFamily="18" charset="-122"/>
                <a:cs typeface="Alibaba PuHuiTi R" pitchFamily="18" charset="-122"/>
              </a:rPr>
              <a:t>全局一致性</a:t>
            </a:r>
            <a:r>
              <a:rPr lang="zh-CN" altLang="en-US" sz="1200" dirty="0">
                <a:solidFill>
                  <a:schemeClr val="tx1"/>
                </a:solidFill>
                <a:latin typeface="Alibaba PuHuiTi R" pitchFamily="18" charset="-122"/>
                <a:ea typeface="Alibaba PuHuiTi R" pitchFamily="18" charset="-122"/>
                <a:cs typeface="Alibaba PuHuiTi R" pitchFamily="18" charset="-122"/>
              </a:rPr>
              <a:t>：支持分布式事务，确保全局一致性，支持分布式复杂查询</a:t>
            </a:r>
            <a:endParaRPr lang="en-US" altLang="zh-CN" sz="1200" dirty="0">
              <a:solidFill>
                <a:schemeClr val="tx1"/>
              </a:solidFill>
              <a:latin typeface="Alibaba PuHuiTi R" pitchFamily="18" charset="-122"/>
              <a:ea typeface="Alibaba PuHuiTi R" pitchFamily="18" charset="-122"/>
              <a:cs typeface="Alibaba PuHuiTi R" pitchFamily="18" charset="-122"/>
            </a:endParaRPr>
          </a:p>
          <a:p>
            <a:pPr algn="just"/>
            <a:r>
              <a:rPr lang="zh-CN" altLang="en-US" sz="1200" b="1" dirty="0">
                <a:solidFill>
                  <a:schemeClr val="tx1"/>
                </a:solidFill>
                <a:latin typeface="Alibaba PuHuiTi R" pitchFamily="18" charset="-122"/>
                <a:ea typeface="Alibaba PuHuiTi R" pitchFamily="18" charset="-122"/>
                <a:cs typeface="Alibaba PuHuiTi R" pitchFamily="18" charset="-122"/>
              </a:rPr>
              <a:t>灵活的部署方式</a:t>
            </a:r>
            <a:r>
              <a:rPr lang="zh-CN" altLang="en-US" sz="1200" dirty="0">
                <a:solidFill>
                  <a:schemeClr val="tx1"/>
                </a:solidFill>
                <a:latin typeface="Alibaba PuHuiTi R" pitchFamily="18" charset="-122"/>
                <a:ea typeface="Alibaba PuHuiTi R" pitchFamily="18" charset="-122"/>
                <a:cs typeface="Alibaba PuHuiTi R" pitchFamily="18" charset="-122"/>
              </a:rPr>
              <a:t>：支持三中心、五中心、主备等多种部署模式</a:t>
            </a:r>
            <a:endParaRPr lang="en-US" altLang="zh-CN" sz="1200" dirty="0">
              <a:solidFill>
                <a:schemeClr val="tx1"/>
              </a:solidFill>
              <a:latin typeface="Alibaba PuHuiTi R" pitchFamily="18" charset="-122"/>
              <a:ea typeface="Alibaba PuHuiTi R" pitchFamily="18" charset="-122"/>
              <a:cs typeface="Alibaba PuHuiTi R" pitchFamily="18" charset="-122"/>
            </a:endParaRPr>
          </a:p>
          <a:p>
            <a:pPr algn="just"/>
            <a:r>
              <a:rPr lang="zh-CN" altLang="en-US" sz="1200" b="1" dirty="0">
                <a:solidFill>
                  <a:schemeClr val="tx1"/>
                </a:solidFill>
                <a:latin typeface="Alibaba PuHuiTi R" pitchFamily="18" charset="-122"/>
                <a:ea typeface="Alibaba PuHuiTi R" pitchFamily="18" charset="-122"/>
                <a:cs typeface="Alibaba PuHuiTi R" pitchFamily="18" charset="-122"/>
              </a:rPr>
              <a:t>对业务透明：</a:t>
            </a:r>
            <a:r>
              <a:rPr lang="zh-CN" altLang="en-US" sz="1200" dirty="0">
                <a:solidFill>
                  <a:schemeClr val="tx1"/>
                </a:solidFill>
                <a:latin typeface="Alibaba PuHuiTi R" pitchFamily="18" charset="-122"/>
                <a:ea typeface="Alibaba PuHuiTi R" pitchFamily="18" charset="-122"/>
                <a:cs typeface="Alibaba PuHuiTi R" pitchFamily="18" charset="-122"/>
              </a:rPr>
              <a:t>业务系统可以像使用单点数据库一样使用分布式数据库，业务迁移改造成本低</a:t>
            </a:r>
            <a:endParaRPr lang="en-US" altLang="zh-CN" sz="1200" dirty="0">
              <a:solidFill>
                <a:schemeClr val="tx1"/>
              </a:solidFill>
              <a:latin typeface="Alibaba PuHuiTi R" pitchFamily="18" charset="-122"/>
              <a:ea typeface="Alibaba PuHuiTi R" pitchFamily="18" charset="-122"/>
              <a:cs typeface="Alibaba PuHuiTi R" pitchFamily="18" charset="-122"/>
            </a:endParaRPr>
          </a:p>
        </p:txBody>
      </p:sp>
      <p:sp>
        <p:nvSpPr>
          <p:cNvPr id="46" name="线形标注 1 (带边框和强调线) 62">
            <a:extLst>
              <a:ext uri="{FF2B5EF4-FFF2-40B4-BE49-F238E27FC236}">
                <a16:creationId xmlns:a16="http://schemas.microsoft.com/office/drawing/2014/main" id="{3B55AFBB-8D08-4E52-A3DE-998F77B36CA5}"/>
              </a:ext>
            </a:extLst>
          </p:cNvPr>
          <p:cNvSpPr/>
          <p:nvPr/>
        </p:nvSpPr>
        <p:spPr>
          <a:xfrm>
            <a:off x="6386157" y="1904686"/>
            <a:ext cx="5331710" cy="3804222"/>
          </a:xfrm>
          <a:prstGeom prst="accentBorderCallout1">
            <a:avLst>
              <a:gd name="adj1" fmla="val 20430"/>
              <a:gd name="adj2" fmla="val -3328"/>
              <a:gd name="adj3" fmla="val 36885"/>
              <a:gd name="adj4" fmla="val -95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3645844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B663B-6374-41A1-BF38-A7201A574793}"/>
              </a:ext>
            </a:extLst>
          </p:cNvPr>
          <p:cNvSpPr>
            <a:spLocks noGrp="1"/>
          </p:cNvSpPr>
          <p:nvPr>
            <p:ph type="title"/>
          </p:nvPr>
        </p:nvSpPr>
        <p:spPr/>
        <p:txBody>
          <a:bodyPr/>
          <a:lstStyle/>
          <a:p>
            <a:pPr algn="ctr"/>
            <a:r>
              <a:rPr lang="zh-CN" altLang="en-US" dirty="0"/>
              <a:t>查看告警事件</a:t>
            </a:r>
          </a:p>
        </p:txBody>
      </p:sp>
      <p:sp>
        <p:nvSpPr>
          <p:cNvPr id="3" name="内容占位符 2">
            <a:extLst>
              <a:ext uri="{FF2B5EF4-FFF2-40B4-BE49-F238E27FC236}">
                <a16:creationId xmlns:a16="http://schemas.microsoft.com/office/drawing/2014/main" id="{61031256-EA0A-4963-8D96-D34F3ED912D6}"/>
              </a:ext>
            </a:extLst>
          </p:cNvPr>
          <p:cNvSpPr>
            <a:spLocks noGrp="1"/>
          </p:cNvSpPr>
          <p:nvPr>
            <p:ph idx="1"/>
          </p:nvPr>
        </p:nvSpPr>
        <p:spPr/>
        <p:txBody>
          <a:bodyPr/>
          <a:lstStyle/>
          <a:p>
            <a:r>
              <a:rPr lang="en-US" altLang="zh-CN" sz="2800" dirty="0" err="1"/>
              <a:t>OceanBase</a:t>
            </a:r>
            <a:r>
              <a:rPr lang="zh-CN" altLang="en-US" sz="2800" dirty="0"/>
              <a:t>告警级别</a:t>
            </a:r>
          </a:p>
        </p:txBody>
      </p:sp>
      <p:graphicFrame>
        <p:nvGraphicFramePr>
          <p:cNvPr id="4" name="表格 4">
            <a:extLst>
              <a:ext uri="{FF2B5EF4-FFF2-40B4-BE49-F238E27FC236}">
                <a16:creationId xmlns:a16="http://schemas.microsoft.com/office/drawing/2014/main" id="{5F840F9F-69FB-4ADA-9024-E145F9CC99FD}"/>
              </a:ext>
            </a:extLst>
          </p:cNvPr>
          <p:cNvGraphicFramePr>
            <a:graphicFrameLocks noGrp="1"/>
          </p:cNvGraphicFramePr>
          <p:nvPr>
            <p:extLst>
              <p:ext uri="{D42A27DB-BD31-4B8C-83A1-F6EECF244321}">
                <p14:modId xmlns:p14="http://schemas.microsoft.com/office/powerpoint/2010/main" val="143979394"/>
              </p:ext>
            </p:extLst>
          </p:nvPr>
        </p:nvGraphicFramePr>
        <p:xfrm>
          <a:off x="741095" y="1750027"/>
          <a:ext cx="9962583" cy="3493982"/>
        </p:xfrm>
        <a:graphic>
          <a:graphicData uri="http://schemas.openxmlformats.org/drawingml/2006/table">
            <a:tbl>
              <a:tblPr firstRow="1" bandRow="1"/>
              <a:tblGrid>
                <a:gridCol w="727070">
                  <a:extLst>
                    <a:ext uri="{9D8B030D-6E8A-4147-A177-3AD203B41FA5}">
                      <a16:colId xmlns:a16="http://schemas.microsoft.com/office/drawing/2014/main" val="82001554"/>
                    </a:ext>
                  </a:extLst>
                </a:gridCol>
                <a:gridCol w="1217083">
                  <a:extLst>
                    <a:ext uri="{9D8B030D-6E8A-4147-A177-3AD203B41FA5}">
                      <a16:colId xmlns:a16="http://schemas.microsoft.com/office/drawing/2014/main" val="3354870717"/>
                    </a:ext>
                  </a:extLst>
                </a:gridCol>
                <a:gridCol w="1174127">
                  <a:extLst>
                    <a:ext uri="{9D8B030D-6E8A-4147-A177-3AD203B41FA5}">
                      <a16:colId xmlns:a16="http://schemas.microsoft.com/office/drawing/2014/main" val="3394540555"/>
                    </a:ext>
                  </a:extLst>
                </a:gridCol>
                <a:gridCol w="959348">
                  <a:extLst>
                    <a:ext uri="{9D8B030D-6E8A-4147-A177-3AD203B41FA5}">
                      <a16:colId xmlns:a16="http://schemas.microsoft.com/office/drawing/2014/main" val="2938604985"/>
                    </a:ext>
                  </a:extLst>
                </a:gridCol>
                <a:gridCol w="5884955">
                  <a:extLst>
                    <a:ext uri="{9D8B030D-6E8A-4147-A177-3AD203B41FA5}">
                      <a16:colId xmlns:a16="http://schemas.microsoft.com/office/drawing/2014/main" val="1162197376"/>
                    </a:ext>
                  </a:extLst>
                </a:gridCol>
              </a:tblGrid>
              <a:tr h="33802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级别</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英文定义</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中文定义</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颜色</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说明</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extLst>
                  <a:ext uri="{0D108BD9-81ED-4DB2-BD59-A6C34878D82A}">
                    <a16:rowId xmlns:a16="http://schemas.microsoft.com/office/drawing/2014/main" val="3700421851"/>
                  </a:ext>
                </a:extLst>
              </a:tr>
              <a:tr h="490308">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1</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Down</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停服</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紫</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完全不可用，需要立即介入修复。</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extLst>
                  <a:ext uri="{0D108BD9-81ED-4DB2-BD59-A6C34878D82A}">
                    <a16:rowId xmlns:a16="http://schemas.microsoft.com/office/drawing/2014/main" val="4102873489"/>
                  </a:ext>
                </a:extLst>
              </a:tr>
              <a:tr h="748901">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2</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Critical</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严重</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红</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系统可用性下降，需要紧急修复，避免完全不可用，如内存使用率大于</a:t>
                      </a:r>
                      <a:r>
                        <a:rPr lang="en-US" altLang="zh-CN" sz="1400" b="0" i="0" dirty="0">
                          <a:latin typeface="Alibaba PuHuiTi" pitchFamily="18" charset="-122"/>
                          <a:ea typeface="Alibaba PuHuiTi" pitchFamily="18" charset="-122"/>
                          <a:cs typeface="Alibaba PuHuiTi" pitchFamily="18" charset="-122"/>
                        </a:rPr>
                        <a:t>90%</a:t>
                      </a:r>
                      <a:r>
                        <a:rPr lang="zh-CN" altLang="en-US" sz="1400" b="0" i="0" dirty="0">
                          <a:latin typeface="Alibaba PuHuiTi" pitchFamily="18" charset="-122"/>
                          <a:ea typeface="Alibaba PuHuiTi" pitchFamily="18" charset="-122"/>
                          <a:cs typeface="Alibaba PuHuiTi" pitchFamily="18" charset="-122"/>
                        </a:rPr>
                        <a:t>持续</a:t>
                      </a:r>
                      <a:r>
                        <a:rPr lang="en-US" altLang="zh-CN" sz="1400" b="0" i="0" dirty="0">
                          <a:latin typeface="Alibaba PuHuiTi" pitchFamily="18" charset="-122"/>
                          <a:ea typeface="Alibaba PuHuiTi" pitchFamily="18" charset="-122"/>
                          <a:cs typeface="Alibaba PuHuiTi" pitchFamily="18" charset="-122"/>
                        </a:rPr>
                        <a:t>3</a:t>
                      </a:r>
                      <a:r>
                        <a:rPr lang="zh-CN" altLang="en-US" sz="1400" b="0" i="0" dirty="0">
                          <a:latin typeface="Alibaba PuHuiTi" pitchFamily="18" charset="-122"/>
                          <a:ea typeface="Alibaba PuHuiTi" pitchFamily="18" charset="-122"/>
                          <a:cs typeface="Alibaba PuHuiTi" pitchFamily="18" charset="-122"/>
                        </a:rPr>
                        <a:t>分钟</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extLst>
                  <a:ext uri="{0D108BD9-81ED-4DB2-BD59-A6C34878D82A}">
                    <a16:rowId xmlns:a16="http://schemas.microsoft.com/office/drawing/2014/main" val="3843798771"/>
                  </a:ext>
                </a:extLst>
              </a:tr>
              <a:tr h="749031">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3</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Alert</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警告</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橙</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系统仍然可用，但是即将达到不可用状态，需要采取措施防止可用性下降，如</a:t>
                      </a:r>
                      <a:r>
                        <a:rPr lang="en-US" altLang="zh-CN" sz="1400" b="0" i="0" dirty="0">
                          <a:latin typeface="Alibaba PuHuiTi" pitchFamily="18" charset="-122"/>
                          <a:ea typeface="Alibaba PuHuiTi" pitchFamily="18" charset="-122"/>
                          <a:cs typeface="Alibaba PuHuiTi" pitchFamily="18" charset="-122"/>
                        </a:rPr>
                        <a:t>OB</a:t>
                      </a:r>
                      <a:r>
                        <a:rPr lang="zh-CN" altLang="en-US" sz="1400" b="0" i="0" dirty="0">
                          <a:latin typeface="Alibaba PuHuiTi" pitchFamily="18" charset="-122"/>
                          <a:ea typeface="Alibaba PuHuiTi" pitchFamily="18" charset="-122"/>
                          <a:cs typeface="Alibaba PuHuiTi" pitchFamily="18" charset="-122"/>
                        </a:rPr>
                        <a:t>租户连接数大于上限的</a:t>
                      </a:r>
                      <a:r>
                        <a:rPr lang="en-US" altLang="zh-CN" sz="1400" b="0" i="0" dirty="0">
                          <a:latin typeface="Alibaba PuHuiTi" pitchFamily="18" charset="-122"/>
                          <a:ea typeface="Alibaba PuHuiTi" pitchFamily="18" charset="-122"/>
                          <a:cs typeface="Alibaba PuHuiTi" pitchFamily="18" charset="-122"/>
                        </a:rPr>
                        <a:t>80%</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extLst>
                  <a:ext uri="{0D108BD9-81ED-4DB2-BD59-A6C34878D82A}">
                    <a16:rowId xmlns:a16="http://schemas.microsoft.com/office/drawing/2014/main" val="1624056620"/>
                  </a:ext>
                </a:extLst>
              </a:tr>
              <a:tr h="58385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4</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Caution</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注意</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蓝</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根据趋势判定，系统关键性能指标正在下降，但是还没达到触发警告的程度，此次可通过排查发现潜在的问题，避免警告产生；</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extLst>
                  <a:ext uri="{0D108BD9-81ED-4DB2-BD59-A6C34878D82A}">
                    <a16:rowId xmlns:a16="http://schemas.microsoft.com/office/drawing/2014/main" val="2519107048"/>
                  </a:ext>
                </a:extLst>
              </a:tr>
              <a:tr h="58385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5</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a:latin typeface="Alibaba PuHuiTi" pitchFamily="18" charset="-122"/>
                          <a:ea typeface="Alibaba PuHuiTi" pitchFamily="18" charset="-122"/>
                          <a:cs typeface="Alibaba PuHuiTi" pitchFamily="18" charset="-122"/>
                        </a:rPr>
                        <a:t>Info</a:t>
                      </a:r>
                      <a:endParaRPr lang="zh-CN" altLang="en-US" sz="1400" b="0" i="0" dirty="0">
                        <a:latin typeface="Alibaba PuHuiTi" pitchFamily="18" charset="-122"/>
                        <a:ea typeface="Alibaba PuHuiTi" pitchFamily="18" charset="-122"/>
                        <a:cs typeface="Alibaba PuHuiTi" pitchFamily="18"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提醒</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绿</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b="0" i="0" dirty="0">
                          <a:latin typeface="Alibaba PuHuiTi" pitchFamily="18" charset="-122"/>
                          <a:ea typeface="Alibaba PuHuiTi" pitchFamily="18" charset="-122"/>
                          <a:cs typeface="Alibaba PuHuiTi" pitchFamily="18" charset="-122"/>
                        </a:rPr>
                        <a:t>操作提醒，本质上不是告警，通常是管理员执行重要操作，如集群下线。</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extLst>
                  <a:ext uri="{0D108BD9-81ED-4DB2-BD59-A6C34878D82A}">
                    <a16:rowId xmlns:a16="http://schemas.microsoft.com/office/drawing/2014/main" val="843818789"/>
                  </a:ext>
                </a:extLst>
              </a:tr>
            </a:tbl>
          </a:graphicData>
        </a:graphic>
      </p:graphicFrame>
      <p:sp>
        <p:nvSpPr>
          <p:cNvPr id="5" name="矩形 4">
            <a:extLst>
              <a:ext uri="{FF2B5EF4-FFF2-40B4-BE49-F238E27FC236}">
                <a16:creationId xmlns:a16="http://schemas.microsoft.com/office/drawing/2014/main" id="{F194CF8D-3AD1-48CE-9B20-D9E676F4DADF}"/>
              </a:ext>
            </a:extLst>
          </p:cNvPr>
          <p:cNvSpPr/>
          <p:nvPr/>
        </p:nvSpPr>
        <p:spPr>
          <a:xfrm>
            <a:off x="741095" y="5488363"/>
            <a:ext cx="10079971" cy="79547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262626"/>
                </a:solidFill>
                <a:latin typeface="PingFangSC-Regular" panose="020B0400000000000000" pitchFamily="34" charset="-122"/>
                <a:ea typeface="PingFangSC-Regular" panose="020B0400000000000000" pitchFamily="34" charset="-122"/>
              </a:rPr>
              <a:t>告警范围包括</a:t>
            </a:r>
            <a:r>
              <a:rPr lang="en-US" altLang="zh-CN" sz="1600" dirty="0" err="1">
                <a:solidFill>
                  <a:srgbClr val="262626"/>
                </a:solidFill>
                <a:latin typeface="PingFangSC-Regular" panose="020B0400000000000000" pitchFamily="34" charset="-122"/>
                <a:ea typeface="PingFangSC-Regular" panose="020B0400000000000000" pitchFamily="34" charset="-122"/>
              </a:rPr>
              <a:t>OceanBase</a:t>
            </a:r>
            <a:r>
              <a:rPr lang="zh-CN" altLang="en-US" sz="1600" dirty="0">
                <a:solidFill>
                  <a:srgbClr val="262626"/>
                </a:solidFill>
                <a:latin typeface="PingFangSC-Regular" panose="020B0400000000000000" pitchFamily="34" charset="-122"/>
                <a:ea typeface="PingFangSC-Regular" panose="020B0400000000000000" pitchFamily="34" charset="-122"/>
              </a:rPr>
              <a:t>集群、</a:t>
            </a:r>
            <a:r>
              <a:rPr lang="en-US" altLang="zh-CN" sz="1600" dirty="0" err="1">
                <a:solidFill>
                  <a:srgbClr val="262626"/>
                </a:solidFill>
                <a:latin typeface="PingFangSC-Regular" panose="020B0400000000000000" pitchFamily="34" charset="-122"/>
                <a:ea typeface="PingFangSC-Regular" panose="020B0400000000000000" pitchFamily="34" charset="-122"/>
              </a:rPr>
              <a:t>OceanBase</a:t>
            </a:r>
            <a:r>
              <a:rPr lang="zh-CN" altLang="en-US" sz="1600" dirty="0">
                <a:solidFill>
                  <a:srgbClr val="262626"/>
                </a:solidFill>
                <a:latin typeface="PingFangSC-Regular" panose="020B0400000000000000" pitchFamily="34" charset="-122"/>
                <a:ea typeface="PingFangSC-Regular" panose="020B0400000000000000" pitchFamily="34" charset="-122"/>
              </a:rPr>
              <a:t>租户、服务、服务器主机等；</a:t>
            </a:r>
            <a:endParaRPr lang="en-US" altLang="zh-CN" sz="1600" dirty="0">
              <a:solidFill>
                <a:srgbClr val="262626"/>
              </a:solidFill>
              <a:latin typeface="PingFangSC-Regular" panose="020B0400000000000000" pitchFamily="34" charset="-122"/>
              <a:ea typeface="PingFangSC-Regular" panose="020B0400000000000000" pitchFamily="34" charset="-122"/>
            </a:endParaRPr>
          </a:p>
          <a:p>
            <a:pPr marL="285750" indent="-285750">
              <a:lnSpc>
                <a:spcPct val="150000"/>
              </a:lnSpc>
              <a:buFont typeface="Arial" panose="020B0604020202020204" pitchFamily="34" charset="0"/>
              <a:buChar char="•"/>
            </a:pPr>
            <a:r>
              <a:rPr lang="zh-CN" altLang="en-US" sz="1600" dirty="0">
                <a:solidFill>
                  <a:srgbClr val="262626"/>
                </a:solidFill>
                <a:latin typeface="PingFangSC-Regular" panose="020B0400000000000000" pitchFamily="34" charset="-122"/>
                <a:ea typeface="PingFangSC-Regular" panose="020B0400000000000000" pitchFamily="34" charset="-122"/>
              </a:rPr>
              <a:t>为避免告警数量过多导致的告警风暴，告警通道支持配置聚合；</a:t>
            </a:r>
            <a:endParaRPr lang="zh-CN" altLang="en-US" sz="1600" dirty="0">
              <a:solidFill>
                <a:srgbClr val="3A3636"/>
              </a:solidFill>
              <a:ea typeface="黑体" panose="02010609060101010101" pitchFamily="49" charset="-122"/>
            </a:endParaRPr>
          </a:p>
        </p:txBody>
      </p:sp>
    </p:spTree>
    <p:extLst>
      <p:ext uri="{BB962C8B-B14F-4D97-AF65-F5344CB8AC3E}">
        <p14:creationId xmlns:p14="http://schemas.microsoft.com/office/powerpoint/2010/main" val="286944306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B663B-6374-41A1-BF38-A7201A574793}"/>
              </a:ext>
            </a:extLst>
          </p:cNvPr>
          <p:cNvSpPr>
            <a:spLocks noGrp="1"/>
          </p:cNvSpPr>
          <p:nvPr>
            <p:ph type="title"/>
          </p:nvPr>
        </p:nvSpPr>
        <p:spPr/>
        <p:txBody>
          <a:bodyPr/>
          <a:lstStyle/>
          <a:p>
            <a:pPr algn="ctr"/>
            <a:r>
              <a:rPr lang="zh-CN" altLang="en-US" dirty="0"/>
              <a:t>集群管理</a:t>
            </a:r>
          </a:p>
        </p:txBody>
      </p:sp>
      <p:pic>
        <p:nvPicPr>
          <p:cNvPr id="4" name="Picture 2">
            <a:extLst>
              <a:ext uri="{FF2B5EF4-FFF2-40B4-BE49-F238E27FC236}">
                <a16:creationId xmlns:a16="http://schemas.microsoft.com/office/drawing/2014/main" id="{8D775853-3FD4-472C-A1E1-C66054EA14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9" t="16805" r="14623" b="1546"/>
          <a:stretch/>
        </p:blipFill>
        <p:spPr bwMode="auto">
          <a:xfrm>
            <a:off x="722197" y="1299695"/>
            <a:ext cx="5373803" cy="3479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8CB9E-22A0-4F66-A2FC-556DDEA94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836" b="-5608"/>
          <a:stretch/>
        </p:blipFill>
        <p:spPr bwMode="auto">
          <a:xfrm>
            <a:off x="6506460" y="1299695"/>
            <a:ext cx="3529547" cy="375307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077C234-7BEE-41FE-A000-9E5D98BF2F61}"/>
              </a:ext>
            </a:extLst>
          </p:cNvPr>
          <p:cNvSpPr txBox="1"/>
          <p:nvPr/>
        </p:nvSpPr>
        <p:spPr>
          <a:xfrm>
            <a:off x="722197" y="5052766"/>
            <a:ext cx="10086681" cy="235671"/>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配置告警的范围、触发条件、检测周期、告警等级等信息。</a:t>
            </a:r>
          </a:p>
        </p:txBody>
      </p:sp>
    </p:spTree>
    <p:extLst>
      <p:ext uri="{BB962C8B-B14F-4D97-AF65-F5344CB8AC3E}">
        <p14:creationId xmlns:p14="http://schemas.microsoft.com/office/powerpoint/2010/main" val="277072419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B663B-6374-41A1-BF38-A7201A574793}"/>
              </a:ext>
            </a:extLst>
          </p:cNvPr>
          <p:cNvSpPr>
            <a:spLocks noGrp="1"/>
          </p:cNvSpPr>
          <p:nvPr>
            <p:ph type="title"/>
          </p:nvPr>
        </p:nvSpPr>
        <p:spPr/>
        <p:txBody>
          <a:bodyPr/>
          <a:lstStyle/>
          <a:p>
            <a:pPr algn="ctr"/>
            <a:r>
              <a:rPr lang="zh-CN" altLang="en-US" dirty="0"/>
              <a:t>告警管理</a:t>
            </a:r>
          </a:p>
        </p:txBody>
      </p:sp>
      <p:sp>
        <p:nvSpPr>
          <p:cNvPr id="3" name="内容占位符 2">
            <a:extLst>
              <a:ext uri="{FF2B5EF4-FFF2-40B4-BE49-F238E27FC236}">
                <a16:creationId xmlns:a16="http://schemas.microsoft.com/office/drawing/2014/main" id="{61031256-EA0A-4963-8D96-D34F3ED912D6}"/>
              </a:ext>
            </a:extLst>
          </p:cNvPr>
          <p:cNvSpPr>
            <a:spLocks noGrp="1"/>
          </p:cNvSpPr>
          <p:nvPr>
            <p:ph idx="1"/>
          </p:nvPr>
        </p:nvSpPr>
        <p:spPr/>
        <p:txBody>
          <a:bodyPr/>
          <a:lstStyle/>
          <a:p>
            <a:r>
              <a:rPr lang="zh-CN" altLang="en-US" sz="2800" b="1" dirty="0"/>
              <a:t>查看告警事件</a:t>
            </a:r>
          </a:p>
        </p:txBody>
      </p:sp>
      <p:sp>
        <p:nvSpPr>
          <p:cNvPr id="4" name="矩形 3">
            <a:extLst>
              <a:ext uri="{FF2B5EF4-FFF2-40B4-BE49-F238E27FC236}">
                <a16:creationId xmlns:a16="http://schemas.microsoft.com/office/drawing/2014/main" id="{91DBB65A-C0D8-40FA-8B9A-259F05DE33AE}"/>
              </a:ext>
            </a:extLst>
          </p:cNvPr>
          <p:cNvSpPr/>
          <p:nvPr/>
        </p:nvSpPr>
        <p:spPr>
          <a:xfrm>
            <a:off x="617109" y="5962821"/>
            <a:ext cx="9502220" cy="584775"/>
          </a:xfrm>
          <a:prstGeom prst="rect">
            <a:avLst/>
          </a:prstGeom>
        </p:spPr>
        <p:txBody>
          <a:bodyPr wrap="square">
            <a:spAutoFit/>
          </a:bodyPr>
          <a:lstStyle/>
          <a:p>
            <a:r>
              <a:rPr lang="zh-CN" altLang="en-US" sz="1600" dirty="0">
                <a:solidFill>
                  <a:srgbClr val="262626"/>
                </a:solidFill>
                <a:latin typeface="Alibaba PuHuiTi" pitchFamily="18" charset="-122"/>
                <a:ea typeface="Alibaba PuHuiTi" pitchFamily="18" charset="-122"/>
                <a:cs typeface="Alibaba PuHuiTi" pitchFamily="18" charset="-122"/>
              </a:rPr>
              <a:t>控制台的告警事件列表用于查看和检索全部告警。告警事件列表支持丰富的搜索条件，其中关键字搜索会匹配告警概述、告警详情和所有标签的值。</a:t>
            </a:r>
          </a:p>
        </p:txBody>
      </p:sp>
      <p:pic>
        <p:nvPicPr>
          <p:cNvPr id="5" name="Picture 2">
            <a:extLst>
              <a:ext uri="{FF2B5EF4-FFF2-40B4-BE49-F238E27FC236}">
                <a16:creationId xmlns:a16="http://schemas.microsoft.com/office/drawing/2014/main" id="{33877608-2039-42B5-9AB9-ACD04F261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131" y="1736655"/>
            <a:ext cx="9389097" cy="406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20511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05368-F1BB-4113-974A-CA1EA412E7E8}"/>
              </a:ext>
            </a:extLst>
          </p:cNvPr>
          <p:cNvSpPr>
            <a:spLocks noGrp="1"/>
          </p:cNvSpPr>
          <p:nvPr>
            <p:ph type="title"/>
          </p:nvPr>
        </p:nvSpPr>
        <p:spPr/>
        <p:txBody>
          <a:bodyPr/>
          <a:lstStyle/>
          <a:p>
            <a:pPr algn="ctr"/>
            <a:r>
              <a:rPr lang="zh-CN" altLang="en-US" dirty="0"/>
              <a:t>告警管理</a:t>
            </a:r>
          </a:p>
        </p:txBody>
      </p:sp>
      <p:sp>
        <p:nvSpPr>
          <p:cNvPr id="3" name="内容占位符 2">
            <a:extLst>
              <a:ext uri="{FF2B5EF4-FFF2-40B4-BE49-F238E27FC236}">
                <a16:creationId xmlns:a16="http://schemas.microsoft.com/office/drawing/2014/main" id="{A0FE6657-22C4-4D36-962F-0ECB71F629C6}"/>
              </a:ext>
            </a:extLst>
          </p:cNvPr>
          <p:cNvSpPr>
            <a:spLocks noGrp="1"/>
          </p:cNvSpPr>
          <p:nvPr>
            <p:ph idx="1"/>
          </p:nvPr>
        </p:nvSpPr>
        <p:spPr/>
        <p:txBody>
          <a:bodyPr/>
          <a:lstStyle/>
          <a:p>
            <a:r>
              <a:rPr lang="zh-CN" altLang="en-US" sz="2800" b="1" dirty="0"/>
              <a:t>告警通道</a:t>
            </a:r>
          </a:p>
        </p:txBody>
      </p:sp>
      <p:pic>
        <p:nvPicPr>
          <p:cNvPr id="4" name="Picture 2">
            <a:extLst>
              <a:ext uri="{FF2B5EF4-FFF2-40B4-BE49-F238E27FC236}">
                <a16:creationId xmlns:a16="http://schemas.microsoft.com/office/drawing/2014/main" id="{75168EE6-50EC-4F19-97FD-FC7676AC22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52" t="23348" r="-52" b="4112"/>
          <a:stretch/>
        </p:blipFill>
        <p:spPr bwMode="auto">
          <a:xfrm>
            <a:off x="704891" y="1865626"/>
            <a:ext cx="7362334" cy="2723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8F08B8-3C06-4DFD-B1AA-8D90E9410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 b="7914"/>
          <a:stretch/>
        </p:blipFill>
        <p:spPr bwMode="auto">
          <a:xfrm>
            <a:off x="5419173" y="1181046"/>
            <a:ext cx="6063407" cy="488274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E6E0F44-0E96-4172-9FDB-B986B931D735}"/>
              </a:ext>
            </a:extLst>
          </p:cNvPr>
          <p:cNvSpPr/>
          <p:nvPr/>
        </p:nvSpPr>
        <p:spPr>
          <a:xfrm>
            <a:off x="704891" y="5771403"/>
            <a:ext cx="10174776" cy="584775"/>
          </a:xfrm>
          <a:prstGeom prst="rect">
            <a:avLst/>
          </a:prstGeom>
        </p:spPr>
        <p:txBody>
          <a:bodyPr wrap="square">
            <a:spAutoFit/>
          </a:bodyPr>
          <a:lstStyle/>
          <a:p>
            <a:r>
              <a:rPr lang="zh-CN" altLang="en-US" sz="1600" dirty="0">
                <a:solidFill>
                  <a:srgbClr val="262626"/>
                </a:solidFill>
                <a:latin typeface="Alibaba PuHuiTi" pitchFamily="18" charset="-122"/>
                <a:ea typeface="Alibaba PuHuiTi" pitchFamily="18" charset="-122"/>
                <a:cs typeface="Alibaba PuHuiTi" pitchFamily="18" charset="-122"/>
              </a:rPr>
              <a:t>告警本身是独立的功能，未配置通道和订阅时，只能通过控制台的告警事件页面查看告警。通过配置告警通道和告警订阅，用户可以接收告警通知消息。</a:t>
            </a:r>
          </a:p>
        </p:txBody>
      </p:sp>
    </p:spTree>
    <p:extLst>
      <p:ext uri="{BB962C8B-B14F-4D97-AF65-F5344CB8AC3E}">
        <p14:creationId xmlns:p14="http://schemas.microsoft.com/office/powerpoint/2010/main" val="226681085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CEF2-81BF-4D6D-A1D0-FB77796339CC}"/>
              </a:ext>
            </a:extLst>
          </p:cNvPr>
          <p:cNvSpPr>
            <a:spLocks noGrp="1"/>
          </p:cNvSpPr>
          <p:nvPr>
            <p:ph type="title"/>
          </p:nvPr>
        </p:nvSpPr>
        <p:spPr/>
        <p:txBody>
          <a:bodyPr/>
          <a:lstStyle/>
          <a:p>
            <a:pPr algn="ctr"/>
            <a:r>
              <a:rPr lang="zh-CN" altLang="en-US" dirty="0"/>
              <a:t>备份与恢复</a:t>
            </a:r>
          </a:p>
        </p:txBody>
      </p:sp>
      <p:pic>
        <p:nvPicPr>
          <p:cNvPr id="4" name="Picture 2">
            <a:extLst>
              <a:ext uri="{FF2B5EF4-FFF2-40B4-BE49-F238E27FC236}">
                <a16:creationId xmlns:a16="http://schemas.microsoft.com/office/drawing/2014/main" id="{DBCA1A64-2DAE-428C-871F-5604800F0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20" b="9483"/>
          <a:stretch/>
        </p:blipFill>
        <p:spPr bwMode="auto">
          <a:xfrm>
            <a:off x="3266843" y="1328697"/>
            <a:ext cx="4669999" cy="4741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09233F-87C7-40A2-9E27-B66CD853ED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02" r="1549" b="10143"/>
          <a:stretch/>
        </p:blipFill>
        <p:spPr bwMode="auto">
          <a:xfrm>
            <a:off x="7021852" y="1394684"/>
            <a:ext cx="4669999" cy="460970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2D522A8-B525-47D0-80B2-1525905E66AC}"/>
              </a:ext>
            </a:extLst>
          </p:cNvPr>
          <p:cNvSpPr/>
          <p:nvPr/>
        </p:nvSpPr>
        <p:spPr>
          <a:xfrm>
            <a:off x="402704" y="1328697"/>
            <a:ext cx="2952709" cy="4675694"/>
          </a:xfrm>
          <a:prstGeom prst="rect">
            <a:avLst/>
          </a:prstGeom>
          <a:solidFill>
            <a:srgbClr val="FFFFFF"/>
          </a:solidFill>
          <a:ln>
            <a:solidFill>
              <a:srgbClr val="3A3636"/>
            </a:solidFill>
          </a:ln>
        </p:spPr>
        <p:txBody>
          <a:bodyPr wrap="square">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OCP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备份恢复功能支持针对 </a:t>
            </a:r>
            <a:r>
              <a:rPr kumimoji="0" lang="en" altLang="zh-CN" sz="1400" b="0" i="0" u="none" strike="noStrike" kern="0" cap="none" spc="0" normalizeH="0" baseline="0" noProof="0" dirty="0" err="1">
                <a:ln>
                  <a:noFill/>
                </a:ln>
                <a:solidFill>
                  <a:srgbClr val="262626"/>
                </a:solidFill>
                <a:effectLst/>
                <a:uLnTx/>
                <a:uFillTx/>
                <a:latin typeface="Alibaba PuHuiTi" pitchFamily="18" charset="-122"/>
                <a:ea typeface="Alibaba PuHuiTi" pitchFamily="18" charset="-122"/>
                <a:cs typeface="Alibaba PuHuiTi" pitchFamily="18" charset="-122"/>
              </a:rPr>
              <a:t>OceanBase</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集群和租户级别进行全量备份、增量备份，支持</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Redo-Log</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备份、完全恢复和不完全恢复功能。主要操作步骤：</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新增备份与恢复配置。</a:t>
            </a: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上传并安装备份恢复组件。</a:t>
            </a: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创建集群备份调度。</a:t>
            </a: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观察调度发起的备份任务结果。</a:t>
            </a: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发起恢复任务。</a:t>
            </a: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连接恢复租户，查看恢复数据。</a:t>
            </a:r>
          </a:p>
        </p:txBody>
      </p:sp>
    </p:spTree>
    <p:extLst>
      <p:ext uri="{BB962C8B-B14F-4D97-AF65-F5344CB8AC3E}">
        <p14:creationId xmlns:p14="http://schemas.microsoft.com/office/powerpoint/2010/main" val="8929590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B52A4-AAE3-42B1-97E6-BB77F5BFD2BA}"/>
              </a:ext>
            </a:extLst>
          </p:cNvPr>
          <p:cNvSpPr>
            <a:spLocks noGrp="1"/>
          </p:cNvSpPr>
          <p:nvPr>
            <p:ph type="title"/>
          </p:nvPr>
        </p:nvSpPr>
        <p:spPr/>
        <p:txBody>
          <a:bodyPr/>
          <a:lstStyle/>
          <a:p>
            <a:pPr algn="ctr"/>
            <a:r>
              <a:rPr lang="en-US" altLang="zh-CN" dirty="0" err="1"/>
              <a:t>OceanBase</a:t>
            </a:r>
            <a:r>
              <a:rPr lang="zh-CN" altLang="en-US" dirty="0"/>
              <a:t>开发者中心（</a:t>
            </a:r>
            <a:r>
              <a:rPr lang="en-US" altLang="zh-CN" dirty="0"/>
              <a:t>ODC</a:t>
            </a:r>
            <a:r>
              <a:rPr lang="zh-CN" altLang="en-US" dirty="0"/>
              <a:t>）产品架构</a:t>
            </a:r>
          </a:p>
        </p:txBody>
      </p:sp>
      <p:pic>
        <p:nvPicPr>
          <p:cNvPr id="4" name="Picture 2">
            <a:extLst>
              <a:ext uri="{FF2B5EF4-FFF2-40B4-BE49-F238E27FC236}">
                <a16:creationId xmlns:a16="http://schemas.microsoft.com/office/drawing/2014/main" id="{E6678A79-A4E0-4E00-8950-0739497EA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154" y="1465844"/>
            <a:ext cx="6887426" cy="459445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7F66E5E-E107-4461-9EA3-06966E8FC279}"/>
              </a:ext>
            </a:extLst>
          </p:cNvPr>
          <p:cNvSpPr/>
          <p:nvPr/>
        </p:nvSpPr>
        <p:spPr>
          <a:xfrm>
            <a:off x="818013" y="1771658"/>
            <a:ext cx="3339208" cy="3616888"/>
          </a:xfrm>
          <a:prstGeom prst="rect">
            <a:avLst/>
          </a:prstGeom>
        </p:spPr>
        <p:txBody>
          <a:bodyPr wrap="square" anchor="ctr">
            <a:spAutoFit/>
          </a:bodyPr>
          <a:lstStyle/>
          <a:p>
            <a:pPr marL="285750" indent="-285750" algn="just">
              <a:lnSpc>
                <a:spcPct val="150000"/>
              </a:lnSpc>
              <a:buFont typeface="Arial" panose="020B0604020202020204" pitchFamily="34" charset="0"/>
              <a:buChar char="•"/>
            </a:pPr>
            <a:r>
              <a:rPr lang="en" altLang="zh-CN" sz="1400" dirty="0" err="1">
                <a:solidFill>
                  <a:srgbClr val="262626"/>
                </a:solidFill>
                <a:latin typeface="Alibaba PuHuiTi" pitchFamily="18" charset="-122"/>
                <a:ea typeface="Alibaba PuHuiTi" pitchFamily="18" charset="-122"/>
                <a:cs typeface="Alibaba PuHuiTi" pitchFamily="18" charset="-122"/>
              </a:rPr>
              <a:t>OceanBase</a:t>
            </a:r>
            <a:r>
              <a:rPr lang="en" altLang="zh-CN" sz="1400" dirty="0">
                <a:solidFill>
                  <a:srgbClr val="262626"/>
                </a:solidFill>
                <a:latin typeface="Alibaba PuHuiTi" pitchFamily="18" charset="-122"/>
                <a:ea typeface="Alibaba PuHuiTi" pitchFamily="18" charset="-122"/>
                <a:cs typeface="Alibaba PuHuiTi" pitchFamily="18" charset="-122"/>
              </a:rPr>
              <a:t> </a:t>
            </a:r>
            <a:r>
              <a:rPr lang="zh-CN" altLang="en-US" sz="1400" dirty="0">
                <a:solidFill>
                  <a:srgbClr val="262626"/>
                </a:solidFill>
                <a:latin typeface="Alibaba PuHuiTi" pitchFamily="18" charset="-122"/>
                <a:ea typeface="Alibaba PuHuiTi" pitchFamily="18" charset="-122"/>
                <a:cs typeface="Alibaba PuHuiTi" pitchFamily="18" charset="-122"/>
              </a:rPr>
              <a:t>开发者中心（</a:t>
            </a:r>
            <a:r>
              <a:rPr lang="en" altLang="zh-CN" sz="1400" dirty="0" err="1">
                <a:solidFill>
                  <a:srgbClr val="262626"/>
                </a:solidFill>
                <a:latin typeface="Alibaba PuHuiTi" pitchFamily="18" charset="-122"/>
                <a:ea typeface="Alibaba PuHuiTi" pitchFamily="18" charset="-122"/>
                <a:cs typeface="Alibaba PuHuiTi" pitchFamily="18" charset="-122"/>
              </a:rPr>
              <a:t>Oceanbase</a:t>
            </a:r>
            <a:r>
              <a:rPr lang="en" altLang="zh-CN" sz="1400" dirty="0">
                <a:solidFill>
                  <a:srgbClr val="262626"/>
                </a:solidFill>
                <a:latin typeface="Alibaba PuHuiTi" pitchFamily="18" charset="-122"/>
                <a:ea typeface="Alibaba PuHuiTi" pitchFamily="18" charset="-122"/>
                <a:cs typeface="Alibaba PuHuiTi" pitchFamily="18" charset="-122"/>
              </a:rPr>
              <a:t> Developer Center</a:t>
            </a:r>
            <a:r>
              <a:rPr lang="zh-CN" altLang="en" sz="1400" dirty="0">
                <a:solidFill>
                  <a:srgbClr val="262626"/>
                </a:solidFill>
                <a:latin typeface="Alibaba PuHuiTi" pitchFamily="18" charset="-122"/>
                <a:ea typeface="Alibaba PuHuiTi" pitchFamily="18" charset="-122"/>
                <a:cs typeface="Alibaba PuHuiTi" pitchFamily="18" charset="-122"/>
              </a:rPr>
              <a:t>，</a:t>
            </a:r>
            <a:r>
              <a:rPr lang="en" altLang="zh-CN" sz="1400" dirty="0">
                <a:solidFill>
                  <a:srgbClr val="262626"/>
                </a:solidFill>
                <a:latin typeface="Alibaba PuHuiTi" pitchFamily="18" charset="-122"/>
                <a:ea typeface="Alibaba PuHuiTi" pitchFamily="18" charset="-122"/>
                <a:cs typeface="Alibaba PuHuiTi" pitchFamily="18" charset="-122"/>
              </a:rPr>
              <a:t>ODC</a:t>
            </a:r>
            <a:r>
              <a:rPr lang="zh-CN" altLang="en" sz="1400" dirty="0">
                <a:solidFill>
                  <a:srgbClr val="262626"/>
                </a:solidFill>
                <a:latin typeface="Alibaba PuHuiTi" pitchFamily="18" charset="-122"/>
                <a:ea typeface="Alibaba PuHuiTi" pitchFamily="18" charset="-122"/>
                <a:cs typeface="Alibaba PuHuiTi" pitchFamily="18" charset="-122"/>
              </a:rPr>
              <a:t>）</a:t>
            </a:r>
            <a:r>
              <a:rPr lang="zh-CN" altLang="en-US" sz="1400" dirty="0">
                <a:solidFill>
                  <a:srgbClr val="000000"/>
                </a:solidFill>
                <a:latin typeface="Alibaba PuHuiTi" pitchFamily="18" charset="-122"/>
                <a:ea typeface="Alibaba PuHuiTi" pitchFamily="18" charset="-122"/>
                <a:cs typeface="Alibaba PuHuiTi" pitchFamily="18" charset="-122"/>
              </a:rPr>
              <a:t>是为 </a:t>
            </a:r>
            <a:r>
              <a:rPr lang="en" altLang="zh-CN" sz="1400" dirty="0" err="1">
                <a:solidFill>
                  <a:srgbClr val="000000"/>
                </a:solidFill>
                <a:latin typeface="Alibaba PuHuiTi" pitchFamily="18" charset="-122"/>
                <a:ea typeface="Alibaba PuHuiTi" pitchFamily="18" charset="-122"/>
                <a:cs typeface="Alibaba PuHuiTi" pitchFamily="18" charset="-122"/>
              </a:rPr>
              <a:t>OceanBase</a:t>
            </a:r>
            <a:r>
              <a:rPr lang="en" altLang="zh-CN" sz="1400" dirty="0">
                <a:solidFill>
                  <a:srgbClr val="000000"/>
                </a:solidFill>
                <a:latin typeface="Alibaba PuHuiTi" pitchFamily="18" charset="-122"/>
                <a:ea typeface="Alibaba PuHuiTi" pitchFamily="18" charset="-122"/>
                <a:cs typeface="Alibaba PuHuiTi" pitchFamily="18" charset="-122"/>
              </a:rPr>
              <a:t> </a:t>
            </a:r>
            <a:r>
              <a:rPr lang="zh-CN" altLang="en-US" sz="1400" dirty="0">
                <a:solidFill>
                  <a:srgbClr val="000000"/>
                </a:solidFill>
                <a:latin typeface="Alibaba PuHuiTi" pitchFamily="18" charset="-122"/>
                <a:ea typeface="Alibaba PuHuiTi" pitchFamily="18" charset="-122"/>
                <a:cs typeface="Alibaba PuHuiTi" pitchFamily="18" charset="-122"/>
              </a:rPr>
              <a:t>数据库量身打造的企业级数据库开发平台；</a:t>
            </a:r>
            <a:endParaRPr lang="en-US" altLang="zh-CN" sz="1400" dirty="0">
              <a:solidFill>
                <a:srgbClr val="262626"/>
              </a:solidFill>
              <a:latin typeface="Alibaba PuHuiTi" pitchFamily="18" charset="-122"/>
              <a:ea typeface="Alibaba PuHuiTi" pitchFamily="18" charset="-122"/>
              <a:cs typeface="Alibaba PuHuiTi" pitchFamily="18" charset="-122"/>
            </a:endParaRPr>
          </a:p>
          <a:p>
            <a:pPr marL="285750" indent="-285750" algn="just">
              <a:lnSpc>
                <a:spcPct val="150000"/>
              </a:lnSpc>
              <a:buFont typeface="Arial" panose="020B0604020202020204" pitchFamily="34" charset="0"/>
              <a:buChar char="•"/>
            </a:pPr>
            <a:r>
              <a:rPr lang="en" altLang="zh-CN" sz="1400" dirty="0">
                <a:solidFill>
                  <a:srgbClr val="000000"/>
                </a:solidFill>
                <a:latin typeface="Alibaba PuHuiTi" pitchFamily="18" charset="-122"/>
                <a:ea typeface="Alibaba PuHuiTi" pitchFamily="18" charset="-122"/>
                <a:cs typeface="Alibaba PuHuiTi" pitchFamily="18" charset="-122"/>
              </a:rPr>
              <a:t>ODC </a:t>
            </a:r>
            <a:r>
              <a:rPr lang="zh-CN" altLang="en-US" sz="1400" dirty="0">
                <a:solidFill>
                  <a:srgbClr val="000000"/>
                </a:solidFill>
                <a:latin typeface="Alibaba PuHuiTi" pitchFamily="18" charset="-122"/>
                <a:ea typeface="Alibaba PuHuiTi" pitchFamily="18" charset="-122"/>
                <a:cs typeface="Alibaba PuHuiTi" pitchFamily="18" charset="-122"/>
              </a:rPr>
              <a:t>支持连接 </a:t>
            </a:r>
            <a:r>
              <a:rPr lang="en" altLang="zh-CN" sz="1400" dirty="0" err="1">
                <a:solidFill>
                  <a:srgbClr val="000000"/>
                </a:solidFill>
                <a:latin typeface="Alibaba PuHuiTi" pitchFamily="18" charset="-122"/>
                <a:ea typeface="Alibaba PuHuiTi" pitchFamily="18" charset="-122"/>
                <a:cs typeface="Alibaba PuHuiTi" pitchFamily="18" charset="-122"/>
              </a:rPr>
              <a:t>OceanBase</a:t>
            </a:r>
            <a:r>
              <a:rPr lang="en" altLang="zh-CN" sz="1400" dirty="0">
                <a:solidFill>
                  <a:srgbClr val="000000"/>
                </a:solidFill>
                <a:latin typeface="Alibaba PuHuiTi" pitchFamily="18" charset="-122"/>
                <a:ea typeface="Alibaba PuHuiTi" pitchFamily="18" charset="-122"/>
                <a:cs typeface="Alibaba PuHuiTi" pitchFamily="18" charset="-122"/>
              </a:rPr>
              <a:t> </a:t>
            </a:r>
            <a:r>
              <a:rPr lang="zh-CN" altLang="en-US" sz="1400" dirty="0">
                <a:solidFill>
                  <a:srgbClr val="000000"/>
                </a:solidFill>
                <a:latin typeface="Alibaba PuHuiTi" pitchFamily="18" charset="-122"/>
                <a:ea typeface="Alibaba PuHuiTi" pitchFamily="18" charset="-122"/>
                <a:cs typeface="Alibaba PuHuiTi" pitchFamily="18" charset="-122"/>
              </a:rPr>
              <a:t>中 </a:t>
            </a:r>
            <a:r>
              <a:rPr lang="en" altLang="zh-CN" sz="1400" dirty="0">
                <a:solidFill>
                  <a:srgbClr val="000000"/>
                </a:solidFill>
                <a:latin typeface="Alibaba PuHuiTi" pitchFamily="18" charset="-122"/>
                <a:ea typeface="Alibaba PuHuiTi" pitchFamily="18" charset="-122"/>
                <a:cs typeface="Alibaba PuHuiTi" pitchFamily="18" charset="-122"/>
              </a:rPr>
              <a:t>MySQL </a:t>
            </a:r>
            <a:r>
              <a:rPr lang="zh-CN" altLang="en-US" sz="1400" dirty="0">
                <a:solidFill>
                  <a:srgbClr val="000000"/>
                </a:solidFill>
                <a:latin typeface="Alibaba PuHuiTi" pitchFamily="18" charset="-122"/>
                <a:ea typeface="Alibaba PuHuiTi" pitchFamily="18" charset="-122"/>
                <a:cs typeface="Alibaba PuHuiTi" pitchFamily="18" charset="-122"/>
              </a:rPr>
              <a:t>和 </a:t>
            </a:r>
            <a:r>
              <a:rPr lang="en" altLang="zh-CN" sz="1400" dirty="0">
                <a:solidFill>
                  <a:srgbClr val="000000"/>
                </a:solidFill>
                <a:latin typeface="Alibaba PuHuiTi" pitchFamily="18" charset="-122"/>
                <a:ea typeface="Alibaba PuHuiTi" pitchFamily="18" charset="-122"/>
                <a:cs typeface="Alibaba PuHuiTi" pitchFamily="18" charset="-122"/>
              </a:rPr>
              <a:t>Oracle </a:t>
            </a:r>
            <a:r>
              <a:rPr lang="zh-CN" altLang="en-US" sz="1400" dirty="0">
                <a:solidFill>
                  <a:srgbClr val="000000"/>
                </a:solidFill>
                <a:latin typeface="Alibaba PuHuiTi" pitchFamily="18" charset="-122"/>
                <a:ea typeface="Alibaba PuHuiTi" pitchFamily="18" charset="-122"/>
                <a:cs typeface="Alibaba PuHuiTi" pitchFamily="18" charset="-122"/>
              </a:rPr>
              <a:t>模式下的数据库，同时为数据库开发者提供了数据库日常开发操作、</a:t>
            </a:r>
            <a:r>
              <a:rPr lang="en" altLang="zh-CN" sz="1400" dirty="0" err="1">
                <a:solidFill>
                  <a:srgbClr val="000000"/>
                </a:solidFill>
                <a:latin typeface="Alibaba PuHuiTi" pitchFamily="18" charset="-122"/>
                <a:ea typeface="Alibaba PuHuiTi" pitchFamily="18" charset="-122"/>
                <a:cs typeface="Alibaba PuHuiTi" pitchFamily="18" charset="-122"/>
              </a:rPr>
              <a:t>WebSQL</a:t>
            </a:r>
            <a:r>
              <a:rPr lang="zh-CN" altLang="en" sz="1400" dirty="0">
                <a:solidFill>
                  <a:srgbClr val="000000"/>
                </a:solidFill>
                <a:latin typeface="Alibaba PuHuiTi" pitchFamily="18" charset="-122"/>
                <a:ea typeface="Alibaba PuHuiTi" pitchFamily="18" charset="-122"/>
                <a:cs typeface="Alibaba PuHuiTi" pitchFamily="18" charset="-122"/>
              </a:rPr>
              <a:t>、</a:t>
            </a:r>
            <a:r>
              <a:rPr lang="en" altLang="zh-CN" sz="1400" dirty="0">
                <a:solidFill>
                  <a:srgbClr val="000000"/>
                </a:solidFill>
                <a:latin typeface="Alibaba PuHuiTi" pitchFamily="18" charset="-122"/>
                <a:ea typeface="Alibaba PuHuiTi" pitchFamily="18" charset="-122"/>
                <a:cs typeface="Alibaba PuHuiTi" pitchFamily="18" charset="-122"/>
              </a:rPr>
              <a:t>SQL </a:t>
            </a:r>
            <a:r>
              <a:rPr lang="zh-CN" altLang="en-US" sz="1400" dirty="0">
                <a:solidFill>
                  <a:srgbClr val="000000"/>
                </a:solidFill>
                <a:latin typeface="Alibaba PuHuiTi" pitchFamily="18" charset="-122"/>
                <a:ea typeface="Alibaba PuHuiTi" pitchFamily="18" charset="-122"/>
                <a:cs typeface="Alibaba PuHuiTi" pitchFamily="18" charset="-122"/>
              </a:rPr>
              <a:t>诊断、会话管理和数据导入导出等功能。</a:t>
            </a:r>
            <a:endParaRPr lang="en-US" altLang="zh-CN" sz="1400" dirty="0">
              <a:solidFill>
                <a:srgbClr val="000000"/>
              </a:solidFill>
              <a:latin typeface="Alibaba PuHuiTi" pitchFamily="18" charset="-122"/>
              <a:ea typeface="Alibaba PuHuiTi" pitchFamily="18" charset="-122"/>
              <a:cs typeface="Alibaba PuHuiTi" pitchFamily="18" charset="-122"/>
            </a:endParaRPr>
          </a:p>
          <a:p>
            <a:pPr marL="285750" indent="-285750" algn="just">
              <a:lnSpc>
                <a:spcPct val="150000"/>
              </a:lnSpc>
              <a:buFont typeface="Arial" panose="020B0604020202020204" pitchFamily="34" charset="0"/>
              <a:buChar char="•"/>
            </a:pPr>
            <a:r>
              <a:rPr lang="zh-CN" altLang="en-US" sz="1400" dirty="0">
                <a:solidFill>
                  <a:srgbClr val="000000"/>
                </a:solidFill>
                <a:latin typeface="Alibaba PuHuiTi" pitchFamily="18" charset="-122"/>
                <a:ea typeface="Alibaba PuHuiTi" pitchFamily="18" charset="-122"/>
                <a:cs typeface="Alibaba PuHuiTi" pitchFamily="18" charset="-122"/>
              </a:rPr>
              <a:t>可以下载专门的客户端，也可以使用浏览器直接登录；</a:t>
            </a:r>
            <a:endParaRPr lang="zh-CN" altLang="en-US" sz="1400" dirty="0">
              <a:solidFill>
                <a:srgbClr val="3A3636"/>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350320702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00D2C-FA15-41F4-A40D-B86C0986AED8}"/>
              </a:ext>
            </a:extLst>
          </p:cNvPr>
          <p:cNvSpPr>
            <a:spLocks noGrp="1"/>
          </p:cNvSpPr>
          <p:nvPr>
            <p:ph type="title"/>
          </p:nvPr>
        </p:nvSpPr>
        <p:spPr/>
        <p:txBody>
          <a:bodyPr/>
          <a:lstStyle/>
          <a:p>
            <a:pPr algn="ctr"/>
            <a:r>
              <a:rPr lang="en-US" altLang="zh-CN" dirty="0"/>
              <a:t>ODC</a:t>
            </a:r>
            <a:endParaRPr lang="zh-CN" altLang="en-US" dirty="0"/>
          </a:p>
        </p:txBody>
      </p:sp>
      <p:sp>
        <p:nvSpPr>
          <p:cNvPr id="3" name="内容占位符 2">
            <a:extLst>
              <a:ext uri="{FF2B5EF4-FFF2-40B4-BE49-F238E27FC236}">
                <a16:creationId xmlns:a16="http://schemas.microsoft.com/office/drawing/2014/main" id="{2435A22E-BA23-430D-9EF8-338C554C218E}"/>
              </a:ext>
            </a:extLst>
          </p:cNvPr>
          <p:cNvSpPr>
            <a:spLocks noGrp="1"/>
          </p:cNvSpPr>
          <p:nvPr>
            <p:ph idx="1"/>
          </p:nvPr>
        </p:nvSpPr>
        <p:spPr/>
        <p:txBody>
          <a:bodyPr/>
          <a:lstStyle/>
          <a:p>
            <a:r>
              <a:rPr lang="zh-CN" altLang="en-US" sz="2400" b="1" dirty="0"/>
              <a:t>六大核心功能，帮助开发者迅速上手</a:t>
            </a:r>
            <a:r>
              <a:rPr lang="en-US" altLang="zh-CN" sz="2400" b="1" dirty="0" err="1"/>
              <a:t>OceanBase</a:t>
            </a:r>
            <a:endParaRPr lang="zh-CN" altLang="en-US" sz="2400" b="1" dirty="0"/>
          </a:p>
        </p:txBody>
      </p:sp>
      <p:graphicFrame>
        <p:nvGraphicFramePr>
          <p:cNvPr id="4" name="图示 3">
            <a:extLst>
              <a:ext uri="{FF2B5EF4-FFF2-40B4-BE49-F238E27FC236}">
                <a16:creationId xmlns:a16="http://schemas.microsoft.com/office/drawing/2014/main" id="{9C078A9B-4395-442A-980F-55BC2BBAEF33}"/>
              </a:ext>
            </a:extLst>
          </p:cNvPr>
          <p:cNvGraphicFramePr/>
          <p:nvPr>
            <p:extLst>
              <p:ext uri="{D42A27DB-BD31-4B8C-83A1-F6EECF244321}">
                <p14:modId xmlns:p14="http://schemas.microsoft.com/office/powerpoint/2010/main" val="542520788"/>
              </p:ext>
            </p:extLst>
          </p:nvPr>
        </p:nvGraphicFramePr>
        <p:xfrm>
          <a:off x="2182925" y="2119827"/>
          <a:ext cx="7314130" cy="4006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6E44E51C-C969-48C4-B257-EF495FF5B1A6}"/>
              </a:ext>
            </a:extLst>
          </p:cNvPr>
          <p:cNvSpPr txBox="1"/>
          <p:nvPr/>
        </p:nvSpPr>
        <p:spPr>
          <a:xfrm>
            <a:off x="7831885" y="3012392"/>
            <a:ext cx="2502568" cy="827773"/>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提供引导式创建和可视化修改各类数据库对象的服务</a:t>
            </a:r>
          </a:p>
        </p:txBody>
      </p:sp>
      <p:sp>
        <p:nvSpPr>
          <p:cNvPr id="6" name="文本框 5">
            <a:extLst>
              <a:ext uri="{FF2B5EF4-FFF2-40B4-BE49-F238E27FC236}">
                <a16:creationId xmlns:a16="http://schemas.microsoft.com/office/drawing/2014/main" id="{526D0005-30E6-4E54-9D9C-69D756217A73}"/>
              </a:ext>
            </a:extLst>
          </p:cNvPr>
          <p:cNvSpPr txBox="1"/>
          <p:nvPr/>
        </p:nvSpPr>
        <p:spPr>
          <a:xfrm>
            <a:off x="4434843" y="1512836"/>
            <a:ext cx="2849612" cy="684581"/>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支持</a:t>
            </a:r>
            <a:r>
              <a:rPr kumimoji="1" lang="en-US" altLang="zh-CN" sz="1400" dirty="0" err="1">
                <a:solidFill>
                  <a:srgbClr val="3A3636"/>
                </a:solidFill>
                <a:latin typeface="Alibaba PuHuiTi R" pitchFamily="18" charset="-122"/>
                <a:ea typeface="Alibaba PuHuiTi R" pitchFamily="18" charset="-122"/>
                <a:cs typeface="Alibaba PuHuiTi R" pitchFamily="18" charset="-122"/>
              </a:rPr>
              <a:t>OceanBase</a:t>
            </a:r>
            <a:r>
              <a:rPr kumimoji="1" lang="zh-CN" altLang="en-US" sz="1400" dirty="0">
                <a:solidFill>
                  <a:srgbClr val="3A3636"/>
                </a:solidFill>
                <a:latin typeface="Alibaba PuHuiTi R" pitchFamily="18" charset="-122"/>
                <a:ea typeface="Alibaba PuHuiTi R" pitchFamily="18" charset="-122"/>
                <a:cs typeface="Alibaba PuHuiTi R" pitchFamily="18" charset="-122"/>
              </a:rPr>
              <a:t> </a:t>
            </a:r>
            <a:r>
              <a:rPr kumimoji="1" lang="en-US" altLang="zh-CN" sz="1400" dirty="0">
                <a:solidFill>
                  <a:srgbClr val="3A3636"/>
                </a:solidFill>
                <a:latin typeface="Alibaba PuHuiTi R" pitchFamily="18" charset="-122"/>
                <a:ea typeface="Alibaba PuHuiTi R" pitchFamily="18" charset="-122"/>
                <a:cs typeface="Alibaba PuHuiTi R" pitchFamily="18" charset="-122"/>
              </a:rPr>
              <a:t>MySQL</a:t>
            </a:r>
            <a:r>
              <a:rPr kumimoji="1" lang="zh-CN" altLang="en-US" sz="1400" dirty="0">
                <a:solidFill>
                  <a:srgbClr val="3A3636"/>
                </a:solidFill>
                <a:latin typeface="Alibaba PuHuiTi R" pitchFamily="18" charset="-122"/>
                <a:ea typeface="Alibaba PuHuiTi R" pitchFamily="18" charset="-122"/>
                <a:cs typeface="Alibaba PuHuiTi R" pitchFamily="18" charset="-122"/>
              </a:rPr>
              <a:t>和 </a:t>
            </a:r>
            <a:r>
              <a:rPr kumimoji="1" lang="en-US" altLang="zh-CN" sz="1400" dirty="0">
                <a:solidFill>
                  <a:srgbClr val="3A3636"/>
                </a:solidFill>
                <a:latin typeface="Alibaba PuHuiTi R" pitchFamily="18" charset="-122"/>
                <a:ea typeface="Alibaba PuHuiTi R" pitchFamily="18" charset="-122"/>
                <a:cs typeface="Alibaba PuHuiTi R" pitchFamily="18" charset="-122"/>
              </a:rPr>
              <a:t>Oracle</a:t>
            </a:r>
            <a:r>
              <a:rPr kumimoji="1" lang="zh-CN" altLang="en-US" sz="1400" dirty="0">
                <a:solidFill>
                  <a:srgbClr val="3A3636"/>
                </a:solidFill>
                <a:latin typeface="Alibaba PuHuiTi R" pitchFamily="18" charset="-122"/>
                <a:ea typeface="Alibaba PuHuiTi R" pitchFamily="18" charset="-122"/>
                <a:cs typeface="Alibaba PuHuiTi R" pitchFamily="18" charset="-122"/>
              </a:rPr>
              <a:t>模式下完整的分区类型</a:t>
            </a:r>
          </a:p>
        </p:txBody>
      </p:sp>
      <p:sp>
        <p:nvSpPr>
          <p:cNvPr id="7" name="文本框 6">
            <a:extLst>
              <a:ext uri="{FF2B5EF4-FFF2-40B4-BE49-F238E27FC236}">
                <a16:creationId xmlns:a16="http://schemas.microsoft.com/office/drawing/2014/main" id="{6FC4EDEC-D04D-47E7-94D1-AC1B94113475}"/>
              </a:ext>
            </a:extLst>
          </p:cNvPr>
          <p:cNvSpPr txBox="1"/>
          <p:nvPr/>
        </p:nvSpPr>
        <p:spPr>
          <a:xfrm>
            <a:off x="574436" y="4553637"/>
            <a:ext cx="3442637" cy="827773"/>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通过</a:t>
            </a:r>
            <a:r>
              <a:rPr kumimoji="1" lang="en-US" altLang="zh-CN" sz="1400" dirty="0" err="1">
                <a:solidFill>
                  <a:srgbClr val="3A3636"/>
                </a:solidFill>
                <a:latin typeface="Alibaba PuHuiTi R" pitchFamily="18" charset="-122"/>
                <a:ea typeface="Alibaba PuHuiTi R" pitchFamily="18" charset="-122"/>
                <a:cs typeface="Alibaba PuHuiTi R" pitchFamily="18" charset="-122"/>
              </a:rPr>
              <a:t>WebSQL</a:t>
            </a:r>
            <a:r>
              <a:rPr kumimoji="1" lang="zh-CN" altLang="en-US" sz="1400" dirty="0">
                <a:solidFill>
                  <a:srgbClr val="3A3636"/>
                </a:solidFill>
                <a:latin typeface="Alibaba PuHuiTi R" pitchFamily="18" charset="-122"/>
                <a:ea typeface="Alibaba PuHuiTi R" pitchFamily="18" charset="-122"/>
                <a:cs typeface="Alibaba PuHuiTi R" pitchFamily="18" charset="-122"/>
              </a:rPr>
              <a:t>技术为开发人员提供</a:t>
            </a:r>
            <a:r>
              <a:rPr kumimoji="1" lang="en-US" altLang="zh-CN" sz="1400" dirty="0">
                <a:solidFill>
                  <a:srgbClr val="3A3636"/>
                </a:solidFill>
                <a:latin typeface="Alibaba PuHuiTi R" pitchFamily="18" charset="-122"/>
                <a:ea typeface="Alibaba PuHuiTi R" pitchFamily="18" charset="-122"/>
                <a:cs typeface="Alibaba PuHuiTi R" pitchFamily="18" charset="-122"/>
              </a:rPr>
              <a:t>SQL</a:t>
            </a:r>
            <a:r>
              <a:rPr kumimoji="1" lang="zh-CN" altLang="en-US" sz="1400" dirty="0">
                <a:solidFill>
                  <a:srgbClr val="3A3636"/>
                </a:solidFill>
                <a:latin typeface="Alibaba PuHuiTi R" pitchFamily="18" charset="-122"/>
                <a:ea typeface="Alibaba PuHuiTi R" pitchFamily="18" charset="-122"/>
                <a:cs typeface="Alibaba PuHuiTi R" pitchFamily="18" charset="-122"/>
              </a:rPr>
              <a:t>语法高亮、格式化、智能提示等贴心特性，支持</a:t>
            </a:r>
            <a:r>
              <a:rPr kumimoji="1" lang="en-US" altLang="zh-CN" sz="1400" dirty="0">
                <a:solidFill>
                  <a:srgbClr val="3A3636"/>
                </a:solidFill>
                <a:latin typeface="Alibaba PuHuiTi R" pitchFamily="18" charset="-122"/>
                <a:ea typeface="Alibaba PuHuiTi R" pitchFamily="18" charset="-122"/>
                <a:cs typeface="Alibaba PuHuiTi R" pitchFamily="18" charset="-122"/>
              </a:rPr>
              <a:t>PL</a:t>
            </a:r>
            <a:r>
              <a:rPr kumimoji="1" lang="zh-CN" altLang="en-US" sz="1400" dirty="0">
                <a:solidFill>
                  <a:srgbClr val="3A3636"/>
                </a:solidFill>
                <a:latin typeface="Alibaba PuHuiTi R" pitchFamily="18" charset="-122"/>
                <a:ea typeface="Alibaba PuHuiTi R" pitchFamily="18" charset="-122"/>
                <a:cs typeface="Alibaba PuHuiTi R" pitchFamily="18" charset="-122"/>
              </a:rPr>
              <a:t>对象及匿名块的编译、运行、调试</a:t>
            </a:r>
          </a:p>
        </p:txBody>
      </p:sp>
      <p:sp>
        <p:nvSpPr>
          <p:cNvPr id="8" name="文本框 7">
            <a:extLst>
              <a:ext uri="{FF2B5EF4-FFF2-40B4-BE49-F238E27FC236}">
                <a16:creationId xmlns:a16="http://schemas.microsoft.com/office/drawing/2014/main" id="{67260115-209E-4570-8E30-947F6C115D40}"/>
              </a:ext>
            </a:extLst>
          </p:cNvPr>
          <p:cNvSpPr txBox="1"/>
          <p:nvPr/>
        </p:nvSpPr>
        <p:spPr>
          <a:xfrm>
            <a:off x="1795241" y="2922846"/>
            <a:ext cx="1790299" cy="827773"/>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支持多种文件格式的导入和导出</a:t>
            </a:r>
          </a:p>
        </p:txBody>
      </p:sp>
      <p:sp>
        <p:nvSpPr>
          <p:cNvPr id="9" name="文本框 8">
            <a:extLst>
              <a:ext uri="{FF2B5EF4-FFF2-40B4-BE49-F238E27FC236}">
                <a16:creationId xmlns:a16="http://schemas.microsoft.com/office/drawing/2014/main" id="{9BFCD80C-CFC5-4F82-B175-09FDC976AC92}"/>
              </a:ext>
            </a:extLst>
          </p:cNvPr>
          <p:cNvSpPr txBox="1"/>
          <p:nvPr/>
        </p:nvSpPr>
        <p:spPr>
          <a:xfrm>
            <a:off x="4300482" y="6141943"/>
            <a:ext cx="3079016" cy="681907"/>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支持会话变量和系统全局变量的可视化修改，降低用户记忆变量的难度</a:t>
            </a:r>
          </a:p>
        </p:txBody>
      </p:sp>
      <p:sp>
        <p:nvSpPr>
          <p:cNvPr id="10" name="文本框 9">
            <a:extLst>
              <a:ext uri="{FF2B5EF4-FFF2-40B4-BE49-F238E27FC236}">
                <a16:creationId xmlns:a16="http://schemas.microsoft.com/office/drawing/2014/main" id="{B5A46520-7AFF-4FA6-A4A9-772113D1ADFC}"/>
              </a:ext>
            </a:extLst>
          </p:cNvPr>
          <p:cNvSpPr txBox="1"/>
          <p:nvPr/>
        </p:nvSpPr>
        <p:spPr>
          <a:xfrm>
            <a:off x="7848463" y="4569278"/>
            <a:ext cx="2813249" cy="827773"/>
          </a:xfrm>
          <a:prstGeom prst="rect">
            <a:avLst/>
          </a:prstGeom>
          <a:noFill/>
          <a:ln>
            <a:noFill/>
          </a:ln>
        </p:spPr>
        <p:txBody>
          <a:bodyPr wrap="square" rtlCol="0" anchor="ctr">
            <a:noAutofit/>
          </a:bodyPr>
          <a:lstStyle/>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实时管控数据库会话访问，支持查看和终止会话，且提供</a:t>
            </a:r>
            <a:r>
              <a:rPr kumimoji="1" lang="en-US" altLang="zh-CN" sz="1400" dirty="0">
                <a:solidFill>
                  <a:srgbClr val="3A3636"/>
                </a:solidFill>
                <a:latin typeface="Alibaba PuHuiTi R" pitchFamily="18" charset="-122"/>
                <a:ea typeface="Alibaba PuHuiTi R" pitchFamily="18" charset="-122"/>
                <a:cs typeface="Alibaba PuHuiTi R" pitchFamily="18" charset="-122"/>
              </a:rPr>
              <a:t>SQL</a:t>
            </a:r>
            <a:r>
              <a:rPr kumimoji="1" lang="zh-CN" altLang="en-US" sz="1400" dirty="0">
                <a:solidFill>
                  <a:srgbClr val="3A3636"/>
                </a:solidFill>
                <a:latin typeface="Alibaba PuHuiTi R" pitchFamily="18" charset="-122"/>
                <a:ea typeface="Alibaba PuHuiTi R" pitchFamily="18" charset="-122"/>
                <a:cs typeface="Alibaba PuHuiTi R" pitchFamily="18" charset="-122"/>
              </a:rPr>
              <a:t>执行计划分析和</a:t>
            </a:r>
            <a:r>
              <a:rPr kumimoji="1" lang="en-US" altLang="zh-CN" sz="1400" dirty="0">
                <a:solidFill>
                  <a:srgbClr val="3A3636"/>
                </a:solidFill>
                <a:latin typeface="Alibaba PuHuiTi R" pitchFamily="18" charset="-122"/>
                <a:ea typeface="Alibaba PuHuiTi R" pitchFamily="18" charset="-122"/>
                <a:cs typeface="Alibaba PuHuiTi R" pitchFamily="18" charset="-122"/>
              </a:rPr>
              <a:t>SQL</a:t>
            </a:r>
            <a:r>
              <a:rPr kumimoji="1" lang="zh-CN" altLang="en-US" sz="1400" dirty="0">
                <a:solidFill>
                  <a:srgbClr val="3A3636"/>
                </a:solidFill>
                <a:latin typeface="Alibaba PuHuiTi R" pitchFamily="18" charset="-122"/>
                <a:ea typeface="Alibaba PuHuiTi R" pitchFamily="18" charset="-122"/>
                <a:cs typeface="Alibaba PuHuiTi R" pitchFamily="18" charset="-122"/>
              </a:rPr>
              <a:t>调优指导服务</a:t>
            </a:r>
          </a:p>
        </p:txBody>
      </p:sp>
    </p:spTree>
    <p:extLst>
      <p:ext uri="{BB962C8B-B14F-4D97-AF65-F5344CB8AC3E}">
        <p14:creationId xmlns:p14="http://schemas.microsoft.com/office/powerpoint/2010/main" val="47519408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69A32-9FA1-4195-83B0-5DBEEF3C166A}"/>
              </a:ext>
            </a:extLst>
          </p:cNvPr>
          <p:cNvSpPr>
            <a:spLocks noGrp="1"/>
          </p:cNvSpPr>
          <p:nvPr>
            <p:ph type="title"/>
          </p:nvPr>
        </p:nvSpPr>
        <p:spPr/>
        <p:txBody>
          <a:bodyPr/>
          <a:lstStyle/>
          <a:p>
            <a:pPr algn="ctr"/>
            <a:r>
              <a:rPr lang="en-US" altLang="zh-CN" dirty="0"/>
              <a:t>ODC</a:t>
            </a:r>
            <a:endParaRPr lang="zh-CN" altLang="en-US" dirty="0"/>
          </a:p>
        </p:txBody>
      </p:sp>
      <p:sp>
        <p:nvSpPr>
          <p:cNvPr id="3" name="内容占位符 2">
            <a:extLst>
              <a:ext uri="{FF2B5EF4-FFF2-40B4-BE49-F238E27FC236}">
                <a16:creationId xmlns:a16="http://schemas.microsoft.com/office/drawing/2014/main" id="{D9B084E6-FCCD-43BB-9445-5BAE0CB1B7FC}"/>
              </a:ext>
            </a:extLst>
          </p:cNvPr>
          <p:cNvSpPr>
            <a:spLocks noGrp="1"/>
          </p:cNvSpPr>
          <p:nvPr>
            <p:ph idx="1"/>
          </p:nvPr>
        </p:nvSpPr>
        <p:spPr/>
        <p:txBody>
          <a:bodyPr/>
          <a:lstStyle/>
          <a:p>
            <a:r>
              <a:rPr lang="zh-CN" altLang="en-US" sz="2800" b="1" dirty="0"/>
              <a:t>工作台是数据库开发者编辑</a:t>
            </a:r>
            <a:r>
              <a:rPr lang="en-US" altLang="zh-CN" sz="2800" b="1" dirty="0"/>
              <a:t>SQL</a:t>
            </a:r>
            <a:r>
              <a:rPr lang="zh-CN" altLang="en-US" sz="2800" b="1" dirty="0"/>
              <a:t>或</a:t>
            </a:r>
            <a:r>
              <a:rPr lang="en-US" altLang="zh-CN" sz="2800" b="1" dirty="0"/>
              <a:t>PL</a:t>
            </a:r>
            <a:r>
              <a:rPr lang="zh-CN" altLang="en-US" sz="2800" b="1" dirty="0"/>
              <a:t>语句的工作区</a:t>
            </a:r>
          </a:p>
        </p:txBody>
      </p:sp>
      <p:pic>
        <p:nvPicPr>
          <p:cNvPr id="4" name="Picture 4">
            <a:extLst>
              <a:ext uri="{FF2B5EF4-FFF2-40B4-BE49-F238E27FC236}">
                <a16:creationId xmlns:a16="http://schemas.microsoft.com/office/drawing/2014/main" id="{323AFA10-E5C1-49C2-B8B8-470155BEB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1" y="1765284"/>
            <a:ext cx="10310019" cy="470394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1D32FEC-EAB5-4B2C-9845-FD7383B0020E}"/>
              </a:ext>
            </a:extLst>
          </p:cNvPr>
          <p:cNvSpPr/>
          <p:nvPr/>
        </p:nvSpPr>
        <p:spPr>
          <a:xfrm>
            <a:off x="7856284" y="2417191"/>
            <a:ext cx="3742159" cy="2418354"/>
          </a:xfrm>
          <a:prstGeom prst="rect">
            <a:avLst/>
          </a:prstGeom>
          <a:solidFill>
            <a:srgbClr val="FFFFFF"/>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 sz="16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工作台</a:t>
            </a:r>
            <a:r>
              <a:rPr kumimoji="0" lang="zh-CN" altLang="en-US" sz="16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主要提供以下功能：</a:t>
            </a:r>
            <a:endParaRPr kumimoji="0" lang="en" altLang="zh-CN" sz="16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en" altLang="zh-CN"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SQL </a:t>
            </a: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窗口：数据库开发者编辑 </a:t>
            </a:r>
            <a:r>
              <a:rPr kumimoji="0" lang="en" altLang="zh-CN"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SQL </a:t>
            </a: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和 </a:t>
            </a:r>
            <a:r>
              <a:rPr kumimoji="0" lang="en" altLang="zh-CN"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PL </a:t>
            </a: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语句的工作区。</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匿名块窗口：数据库开发者编辑</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匿名块脚本</a:t>
            </a: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的工作区。</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已保存的脚本：数据库开发者可以在这里打开之前在 </a:t>
            </a:r>
            <a:r>
              <a:rPr kumimoji="0" lang="en" altLang="zh-CN"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ODC </a:t>
            </a:r>
            <a:r>
              <a:rPr kumimoji="0" lang="zh-CN" altLang="en-US" sz="14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中保存过的脚本。</a:t>
            </a:r>
          </a:p>
        </p:txBody>
      </p:sp>
    </p:spTree>
    <p:extLst>
      <p:ext uri="{BB962C8B-B14F-4D97-AF65-F5344CB8AC3E}">
        <p14:creationId xmlns:p14="http://schemas.microsoft.com/office/powerpoint/2010/main" val="111113877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CFF43-9FD4-4899-B043-BEEAF4ACA17F}"/>
              </a:ext>
            </a:extLst>
          </p:cNvPr>
          <p:cNvSpPr>
            <a:spLocks noGrp="1"/>
          </p:cNvSpPr>
          <p:nvPr>
            <p:ph type="title"/>
          </p:nvPr>
        </p:nvSpPr>
        <p:spPr/>
        <p:txBody>
          <a:bodyPr/>
          <a:lstStyle/>
          <a:p>
            <a:pPr algn="ctr"/>
            <a:r>
              <a:rPr lang="zh-CN" altLang="en-US" dirty="0"/>
              <a:t>数据导入导出</a:t>
            </a:r>
          </a:p>
        </p:txBody>
      </p:sp>
      <p:pic>
        <p:nvPicPr>
          <p:cNvPr id="6" name="Picture 2" descr="image">
            <a:extLst>
              <a:ext uri="{FF2B5EF4-FFF2-40B4-BE49-F238E27FC236}">
                <a16:creationId xmlns:a16="http://schemas.microsoft.com/office/drawing/2014/main" id="{234D70CC-EB6F-4635-8BB2-B4E7E1ADF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56" y="1222827"/>
            <a:ext cx="9951579" cy="508463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339F819B-CA89-4403-8957-9E62EA40362D}"/>
              </a:ext>
            </a:extLst>
          </p:cNvPr>
          <p:cNvSpPr/>
          <p:nvPr/>
        </p:nvSpPr>
        <p:spPr>
          <a:xfrm>
            <a:off x="1975361" y="2652587"/>
            <a:ext cx="5239351" cy="2324226"/>
          </a:xfrm>
          <a:prstGeom prst="rect">
            <a:avLst/>
          </a:prstGeom>
          <a:solidFill>
            <a:srgbClr val="5898FE">
              <a:lumMod val="40000"/>
              <a:lumOff val="60000"/>
            </a:srgbClr>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为了让数据库开发者更方便的维护数据库内的数据，</a:t>
            </a:r>
            <a:r>
              <a:rPr kumimoji="0" lang="en" altLang="zh-CN" sz="1400" b="1" i="0" u="none" strike="noStrike" kern="0" cap="none" spc="0" normalizeH="0" baseline="0" noProof="0" dirty="0" err="1">
                <a:ln>
                  <a:noFill/>
                </a:ln>
                <a:solidFill>
                  <a:srgbClr val="262626"/>
                </a:solidFill>
                <a:effectLst/>
                <a:uLnTx/>
                <a:uFillTx/>
                <a:latin typeface="Alibaba PuHuiTi" pitchFamily="18" charset="-122"/>
                <a:ea typeface="Alibaba PuHuiTi" pitchFamily="18" charset="-122"/>
                <a:cs typeface="Alibaba PuHuiTi" pitchFamily="18" charset="-122"/>
              </a:rPr>
              <a:t>OceanBase</a:t>
            </a:r>
            <a:r>
              <a:rPr kumimoji="0" lang="en" altLang="zh-C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 </a:t>
            </a:r>
            <a:r>
              <a:rPr kumimoji="0" lang="zh-CN" altLang="en-US"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开发者中心（</a:t>
            </a:r>
            <a:r>
              <a:rPr kumimoji="0" lang="en" altLang="zh-CN" sz="1400" b="1" i="0" u="none" strike="noStrike" kern="0" cap="none" spc="0" normalizeH="0" baseline="0" noProof="0" dirty="0" err="1">
                <a:ln>
                  <a:noFill/>
                </a:ln>
                <a:solidFill>
                  <a:srgbClr val="262626"/>
                </a:solidFill>
                <a:effectLst/>
                <a:uLnTx/>
                <a:uFillTx/>
                <a:latin typeface="Alibaba PuHuiTi" pitchFamily="18" charset="-122"/>
                <a:ea typeface="Alibaba PuHuiTi" pitchFamily="18" charset="-122"/>
                <a:cs typeface="Alibaba PuHuiTi" pitchFamily="18" charset="-122"/>
              </a:rPr>
              <a:t>OceanBase</a:t>
            </a:r>
            <a:r>
              <a:rPr kumimoji="0" lang="en" altLang="zh-C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 Developer Center</a:t>
            </a:r>
            <a:r>
              <a:rPr kumimoji="0" lang="zh-CN" altLang="e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a:t>
            </a:r>
            <a:r>
              <a:rPr kumimoji="0" lang="en" altLang="zh-C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ODC</a:t>
            </a:r>
            <a:r>
              <a:rPr kumimoji="0" lang="zh-CN" altLang="e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a:t>
            </a:r>
            <a:r>
              <a:rPr kumimoji="0" lang="zh-CN" altLang="en-US"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提供整库导入导出和单表导出功能。</a:t>
            </a:r>
            <a:endParaRPr kumimoji="0" lang="en-US" altLang="zh-CN" sz="1400" b="1"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通过整库导入导出用户可以批量选择数据库中的表以导入或导出其中的数据；</a:t>
            </a:r>
            <a:endPar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通过单表导出，用户可以导出目标表中的数据；</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支持导入导出 </a:t>
            </a:r>
            <a:r>
              <a:rPr kumimoji="0" lang="en"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SQL </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文本和 </a:t>
            </a:r>
            <a:r>
              <a:rPr kumimoji="0" lang="en"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ODC </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格式的文件。</a:t>
            </a:r>
          </a:p>
        </p:txBody>
      </p:sp>
    </p:spTree>
    <p:extLst>
      <p:ext uri="{BB962C8B-B14F-4D97-AF65-F5344CB8AC3E}">
        <p14:creationId xmlns:p14="http://schemas.microsoft.com/office/powerpoint/2010/main" val="390088770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8E67D-19B6-4C0D-A7A6-8C4ED175C2C5}"/>
              </a:ext>
            </a:extLst>
          </p:cNvPr>
          <p:cNvSpPr>
            <a:spLocks noGrp="1"/>
          </p:cNvSpPr>
          <p:nvPr>
            <p:ph type="title"/>
          </p:nvPr>
        </p:nvSpPr>
        <p:spPr/>
        <p:txBody>
          <a:bodyPr/>
          <a:lstStyle/>
          <a:p>
            <a:pPr algn="ctr"/>
            <a:r>
              <a:rPr lang="zh-CN" altLang="en-US" dirty="0"/>
              <a:t>数据库迁移</a:t>
            </a:r>
          </a:p>
        </p:txBody>
      </p:sp>
      <p:sp>
        <p:nvSpPr>
          <p:cNvPr id="3" name="内容占位符 2">
            <a:extLst>
              <a:ext uri="{FF2B5EF4-FFF2-40B4-BE49-F238E27FC236}">
                <a16:creationId xmlns:a16="http://schemas.microsoft.com/office/drawing/2014/main" id="{33171062-E5C3-46D9-AD15-75A43A4B32A1}"/>
              </a:ext>
            </a:extLst>
          </p:cNvPr>
          <p:cNvSpPr>
            <a:spLocks noGrp="1"/>
          </p:cNvSpPr>
          <p:nvPr>
            <p:ph idx="1"/>
          </p:nvPr>
        </p:nvSpPr>
        <p:spPr/>
        <p:txBody>
          <a:bodyPr/>
          <a:lstStyle/>
          <a:p>
            <a:r>
              <a:rPr lang="zh-CN" altLang="en-US" sz="2800" b="1" dirty="0"/>
              <a:t>数据库迁移工具，实时同步工具</a:t>
            </a:r>
            <a:r>
              <a:rPr lang="en-US" altLang="zh-CN" sz="2800" b="1" dirty="0"/>
              <a:t>OMS</a:t>
            </a:r>
            <a:endParaRPr lang="zh-CN" altLang="en-US" sz="2800" b="1" dirty="0"/>
          </a:p>
        </p:txBody>
      </p:sp>
      <p:pic>
        <p:nvPicPr>
          <p:cNvPr id="4" name="图片 3">
            <a:extLst>
              <a:ext uri="{FF2B5EF4-FFF2-40B4-BE49-F238E27FC236}">
                <a16:creationId xmlns:a16="http://schemas.microsoft.com/office/drawing/2014/main" id="{9CAEF5C0-0E21-4242-A8B5-A297966E93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6342" y="1977131"/>
            <a:ext cx="9379139" cy="4540944"/>
          </a:xfrm>
          <a:prstGeom prst="rect">
            <a:avLst/>
          </a:prstGeom>
        </p:spPr>
      </p:pic>
    </p:spTree>
    <p:extLst>
      <p:ext uri="{BB962C8B-B14F-4D97-AF65-F5344CB8AC3E}">
        <p14:creationId xmlns:p14="http://schemas.microsoft.com/office/powerpoint/2010/main" val="28802374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1AC6F-1AA8-40DB-98F7-BEAC1C1F673B}"/>
              </a:ext>
            </a:extLst>
          </p:cNvPr>
          <p:cNvSpPr>
            <a:spLocks noGrp="1"/>
          </p:cNvSpPr>
          <p:nvPr>
            <p:ph type="title"/>
          </p:nvPr>
        </p:nvSpPr>
        <p:spPr/>
        <p:txBody>
          <a:bodyPr/>
          <a:lstStyle/>
          <a:p>
            <a:pPr algn="ctr"/>
            <a:r>
              <a:rPr lang="en-US" altLang="zh-CN" dirty="0"/>
              <a:t>OB</a:t>
            </a:r>
            <a:r>
              <a:rPr lang="zh-CN" altLang="en-US" dirty="0"/>
              <a:t>核心特性</a:t>
            </a:r>
          </a:p>
        </p:txBody>
      </p:sp>
      <p:sp>
        <p:nvSpPr>
          <p:cNvPr id="4" name="矩形 3">
            <a:extLst>
              <a:ext uri="{FF2B5EF4-FFF2-40B4-BE49-F238E27FC236}">
                <a16:creationId xmlns:a16="http://schemas.microsoft.com/office/drawing/2014/main" id="{3E76CCFA-DEC7-47E9-8D69-02784D064494}"/>
              </a:ext>
            </a:extLst>
          </p:cNvPr>
          <p:cNvSpPr/>
          <p:nvPr/>
        </p:nvSpPr>
        <p:spPr>
          <a:xfrm>
            <a:off x="7959280" y="4546069"/>
            <a:ext cx="3376998" cy="11199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73F8F82-15A1-45A6-AE52-3B6766717C6F}"/>
              </a:ext>
            </a:extLst>
          </p:cNvPr>
          <p:cNvSpPr/>
          <p:nvPr/>
        </p:nvSpPr>
        <p:spPr>
          <a:xfrm>
            <a:off x="6586539" y="4540272"/>
            <a:ext cx="1525685" cy="11257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 name="可扩展">
            <a:extLst>
              <a:ext uri="{FF2B5EF4-FFF2-40B4-BE49-F238E27FC236}">
                <a16:creationId xmlns:a16="http://schemas.microsoft.com/office/drawing/2014/main" id="{03C99E28-757E-4EDA-AF9E-6AE962E400F9}"/>
              </a:ext>
            </a:extLst>
          </p:cNvPr>
          <p:cNvSpPr txBox="1"/>
          <p:nvPr/>
        </p:nvSpPr>
        <p:spPr>
          <a:xfrm>
            <a:off x="6675510" y="4944649"/>
            <a:ext cx="1347741" cy="356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高透明</a:t>
            </a:r>
            <a:endParaRPr b="1" dirty="0">
              <a:latin typeface="微软雅黑" panose="020B0503020204020204" pitchFamily="34" charset="-122"/>
              <a:ea typeface="微软雅黑" panose="020B0503020204020204" pitchFamily="34" charset="-122"/>
              <a:cs typeface="Alibaba PuHuiTi R" pitchFamily="18" charset="-122"/>
            </a:endParaRPr>
          </a:p>
        </p:txBody>
      </p:sp>
      <p:sp>
        <p:nvSpPr>
          <p:cNvPr id="7" name="矩形 6">
            <a:extLst>
              <a:ext uri="{FF2B5EF4-FFF2-40B4-BE49-F238E27FC236}">
                <a16:creationId xmlns:a16="http://schemas.microsoft.com/office/drawing/2014/main" id="{B1057A32-CB46-4F5B-A12E-3DB0009750E2}"/>
              </a:ext>
            </a:extLst>
          </p:cNvPr>
          <p:cNvSpPr/>
          <p:nvPr/>
        </p:nvSpPr>
        <p:spPr>
          <a:xfrm>
            <a:off x="7959280" y="3042942"/>
            <a:ext cx="3376998" cy="11199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E86C9E5-1312-4E06-BDEF-1F02504C947F}"/>
              </a:ext>
            </a:extLst>
          </p:cNvPr>
          <p:cNvSpPr/>
          <p:nvPr/>
        </p:nvSpPr>
        <p:spPr>
          <a:xfrm>
            <a:off x="6586539" y="3037145"/>
            <a:ext cx="1525685" cy="11257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9" name="可扩展">
            <a:extLst>
              <a:ext uri="{FF2B5EF4-FFF2-40B4-BE49-F238E27FC236}">
                <a16:creationId xmlns:a16="http://schemas.microsoft.com/office/drawing/2014/main" id="{8BA8A0C5-5838-4B45-8336-3F4BF49007D5}"/>
              </a:ext>
            </a:extLst>
          </p:cNvPr>
          <p:cNvSpPr txBox="1"/>
          <p:nvPr/>
        </p:nvSpPr>
        <p:spPr>
          <a:xfrm>
            <a:off x="6675510" y="3441522"/>
            <a:ext cx="1347741" cy="356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高兼容</a:t>
            </a:r>
            <a:endParaRPr b="1" dirty="0">
              <a:latin typeface="微软雅黑" panose="020B0503020204020204" pitchFamily="34" charset="-122"/>
              <a:ea typeface="微软雅黑" panose="020B0503020204020204" pitchFamily="34" charset="-122"/>
              <a:cs typeface="Alibaba PuHuiTi R" pitchFamily="18" charset="-122"/>
            </a:endParaRPr>
          </a:p>
        </p:txBody>
      </p:sp>
      <p:sp>
        <p:nvSpPr>
          <p:cNvPr id="10" name="矩形 9">
            <a:extLst>
              <a:ext uri="{FF2B5EF4-FFF2-40B4-BE49-F238E27FC236}">
                <a16:creationId xmlns:a16="http://schemas.microsoft.com/office/drawing/2014/main" id="{958EC925-BF51-4CA5-8524-B2437C4FAD67}"/>
              </a:ext>
            </a:extLst>
          </p:cNvPr>
          <p:cNvSpPr/>
          <p:nvPr/>
        </p:nvSpPr>
        <p:spPr>
          <a:xfrm>
            <a:off x="7959280" y="1459969"/>
            <a:ext cx="3376998" cy="11199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5F0C9C7-2037-402A-8ED9-A843CDA1F4C7}"/>
              </a:ext>
            </a:extLst>
          </p:cNvPr>
          <p:cNvSpPr/>
          <p:nvPr/>
        </p:nvSpPr>
        <p:spPr>
          <a:xfrm>
            <a:off x="2290000" y="4591789"/>
            <a:ext cx="3376998" cy="1119946"/>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1F6DFAE9-C126-4F72-994D-B0FE2744052C}"/>
              </a:ext>
            </a:extLst>
          </p:cNvPr>
          <p:cNvSpPr/>
          <p:nvPr/>
        </p:nvSpPr>
        <p:spPr>
          <a:xfrm>
            <a:off x="2290000" y="1459969"/>
            <a:ext cx="3376998" cy="11199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CDA6FC3D-D9ED-4CE9-9B5F-2695BF8BAA55}"/>
              </a:ext>
            </a:extLst>
          </p:cNvPr>
          <p:cNvSpPr/>
          <p:nvPr/>
        </p:nvSpPr>
        <p:spPr>
          <a:xfrm>
            <a:off x="904888" y="1454172"/>
            <a:ext cx="1525685" cy="1125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4" name="水平扩展…">
            <a:extLst>
              <a:ext uri="{FF2B5EF4-FFF2-40B4-BE49-F238E27FC236}">
                <a16:creationId xmlns:a16="http://schemas.microsoft.com/office/drawing/2014/main" id="{7C9B631A-E411-4ACD-B2B1-4B106676D968}"/>
              </a:ext>
            </a:extLst>
          </p:cNvPr>
          <p:cNvSpPr txBox="1"/>
          <p:nvPr/>
        </p:nvSpPr>
        <p:spPr>
          <a:xfrm>
            <a:off x="2408400" y="1358572"/>
            <a:ext cx="2922164" cy="1232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sz="1400" dirty="0" err="1">
                <a:latin typeface="微软雅黑" panose="020B0503020204020204" pitchFamily="34" charset="-122"/>
                <a:ea typeface="微软雅黑" panose="020B0503020204020204" pitchFamily="34" charset="-122"/>
                <a:cs typeface="Alibaba PuHuiTi B" pitchFamily="18" charset="-122"/>
              </a:rPr>
              <a:t>水平扩展</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sz="1400" dirty="0" err="1">
                <a:latin typeface="微软雅黑" panose="020B0503020204020204" pitchFamily="34" charset="-122"/>
                <a:ea typeface="微软雅黑" panose="020B0503020204020204" pitchFamily="34" charset="-122"/>
                <a:cs typeface="Alibaba PuHuiTi B" pitchFamily="18" charset="-122"/>
              </a:rPr>
              <a:t>按需在线扩容，缩容，不停服务</a:t>
            </a:r>
            <a:endParaRPr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sz="1400" dirty="0">
                <a:latin typeface="微软雅黑" panose="020B0503020204020204" pitchFamily="34" charset="-122"/>
                <a:ea typeface="微软雅黑" panose="020B0503020204020204" pitchFamily="34" charset="-122"/>
                <a:cs typeface="Alibaba PuHuiTi B" pitchFamily="18" charset="-122"/>
              </a:rPr>
              <a:t>单集群突破100台服务器</a:t>
            </a:r>
          </a:p>
        </p:txBody>
      </p:sp>
      <p:sp>
        <p:nvSpPr>
          <p:cNvPr id="15" name="可扩展">
            <a:extLst>
              <a:ext uri="{FF2B5EF4-FFF2-40B4-BE49-F238E27FC236}">
                <a16:creationId xmlns:a16="http://schemas.microsoft.com/office/drawing/2014/main" id="{0EEC1FC5-DC4F-4BE9-9A94-FD5D4A7E8B78}"/>
              </a:ext>
            </a:extLst>
          </p:cNvPr>
          <p:cNvSpPr txBox="1"/>
          <p:nvPr/>
        </p:nvSpPr>
        <p:spPr>
          <a:xfrm>
            <a:off x="993859" y="1860056"/>
            <a:ext cx="1347741" cy="3539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高</a:t>
            </a:r>
            <a:r>
              <a:rPr b="1" dirty="0" err="1">
                <a:latin typeface="微软雅黑" panose="020B0503020204020204" pitchFamily="34" charset="-122"/>
                <a:ea typeface="微软雅黑" panose="020B0503020204020204" pitchFamily="34" charset="-122"/>
                <a:cs typeface="Alibaba PuHuiTi R" pitchFamily="18" charset="-122"/>
              </a:rPr>
              <a:t>扩展</a:t>
            </a:r>
            <a:endParaRPr b="1" dirty="0">
              <a:latin typeface="微软雅黑" panose="020B0503020204020204" pitchFamily="34" charset="-122"/>
              <a:ea typeface="微软雅黑" panose="020B0503020204020204" pitchFamily="34" charset="-122"/>
              <a:cs typeface="Alibaba PuHuiTi R" pitchFamily="18" charset="-122"/>
            </a:endParaRPr>
          </a:p>
        </p:txBody>
      </p:sp>
      <p:sp>
        <p:nvSpPr>
          <p:cNvPr id="16" name="25.6万笔/秒交易支付…">
            <a:extLst>
              <a:ext uri="{FF2B5EF4-FFF2-40B4-BE49-F238E27FC236}">
                <a16:creationId xmlns:a16="http://schemas.microsoft.com/office/drawing/2014/main" id="{C1C20845-6601-480C-89C6-EC41818CBB9B}"/>
              </a:ext>
            </a:extLst>
          </p:cNvPr>
          <p:cNvSpPr txBox="1"/>
          <p:nvPr/>
        </p:nvSpPr>
        <p:spPr>
          <a:xfrm>
            <a:off x="8112223" y="1364611"/>
            <a:ext cx="3185726" cy="12405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峰值</a:t>
            </a:r>
            <a:r>
              <a:rPr lang="en-US" altLang="zh-CN" sz="1400" dirty="0">
                <a:latin typeface="微软雅黑" panose="020B0503020204020204" pitchFamily="34" charset="-122"/>
                <a:ea typeface="微软雅黑" panose="020B0503020204020204" pitchFamily="34" charset="-122"/>
                <a:cs typeface="Alibaba PuHuiTi B" pitchFamily="18" charset="-122"/>
              </a:rPr>
              <a:t>6,100</a:t>
            </a:r>
            <a:r>
              <a:rPr lang="zh-CN" altLang="en-US" sz="1400" dirty="0">
                <a:latin typeface="微软雅黑" panose="020B0503020204020204" pitchFamily="34" charset="-122"/>
                <a:ea typeface="微软雅黑" panose="020B0503020204020204" pitchFamily="34" charset="-122"/>
                <a:cs typeface="Alibaba PuHuiTi B" pitchFamily="18" charset="-122"/>
              </a:rPr>
              <a:t>万次</a:t>
            </a:r>
            <a:r>
              <a:rPr lang="en-US" altLang="zh-CN" sz="1400" dirty="0">
                <a:latin typeface="微软雅黑" panose="020B0503020204020204" pitchFamily="34" charset="-122"/>
                <a:ea typeface="微软雅黑" panose="020B0503020204020204" pitchFamily="34" charset="-122"/>
                <a:cs typeface="Alibaba PuHuiTi B" pitchFamily="18" charset="-122"/>
              </a:rPr>
              <a:t>/</a:t>
            </a:r>
            <a:r>
              <a:rPr lang="zh-CN" altLang="en-US" sz="1400" dirty="0">
                <a:latin typeface="微软雅黑" panose="020B0503020204020204" pitchFamily="34" charset="-122"/>
                <a:ea typeface="微软雅黑" panose="020B0503020204020204" pitchFamily="34" charset="-122"/>
                <a:cs typeface="Alibaba PuHuiTi B" pitchFamily="18" charset="-122"/>
              </a:rPr>
              <a:t>秒（真实业务系统）</a:t>
            </a: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单表最大</a:t>
            </a:r>
            <a:r>
              <a:rPr lang="en-US" altLang="zh-CN" sz="1400" dirty="0">
                <a:latin typeface="微软雅黑" panose="020B0503020204020204" pitchFamily="34" charset="-122"/>
                <a:ea typeface="微软雅黑" panose="020B0503020204020204" pitchFamily="34" charset="-122"/>
                <a:cs typeface="Alibaba PuHuiTi B" pitchFamily="18" charset="-122"/>
              </a:rPr>
              <a:t>3,200</a:t>
            </a:r>
            <a:r>
              <a:rPr lang="zh-CN" altLang="en-US" sz="1400" dirty="0">
                <a:latin typeface="微软雅黑" panose="020B0503020204020204" pitchFamily="34" charset="-122"/>
                <a:ea typeface="微软雅黑" panose="020B0503020204020204" pitchFamily="34" charset="-122"/>
                <a:cs typeface="Alibaba PuHuiTi B" pitchFamily="18" charset="-122"/>
              </a:rPr>
              <a:t>亿行（真实业务系统）</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准内存处理性能</a:t>
            </a:r>
          </a:p>
        </p:txBody>
      </p:sp>
      <p:sp>
        <p:nvSpPr>
          <p:cNvPr id="17" name="DBaas架构…">
            <a:extLst>
              <a:ext uri="{FF2B5EF4-FFF2-40B4-BE49-F238E27FC236}">
                <a16:creationId xmlns:a16="http://schemas.microsoft.com/office/drawing/2014/main" id="{1B9AA2CA-CDD6-4421-B1C4-1797211BD022}"/>
              </a:ext>
            </a:extLst>
          </p:cNvPr>
          <p:cNvSpPr txBox="1"/>
          <p:nvPr/>
        </p:nvSpPr>
        <p:spPr>
          <a:xfrm>
            <a:off x="8112222" y="3118067"/>
            <a:ext cx="2783213" cy="8839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en-US" altLang="zh-CN" sz="1400" dirty="0">
                <a:latin typeface="微软雅黑" panose="020B0503020204020204" pitchFamily="34" charset="-122"/>
                <a:ea typeface="微软雅黑" panose="020B0503020204020204" pitchFamily="34" charset="-122"/>
                <a:cs typeface="Alibaba PuHuiTi B" pitchFamily="18" charset="-122"/>
              </a:rPr>
              <a:t>Oracle/MySQL</a:t>
            </a:r>
            <a:r>
              <a:rPr lang="zh-CN" altLang="en-US" sz="1400" dirty="0">
                <a:latin typeface="微软雅黑" panose="020B0503020204020204" pitchFamily="34" charset="-122"/>
                <a:ea typeface="微软雅黑" panose="020B0503020204020204" pitchFamily="34" charset="-122"/>
                <a:cs typeface="Alibaba PuHuiTi B" pitchFamily="18" charset="-122"/>
              </a:rPr>
              <a:t>两种兼容模式</a:t>
            </a: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降低业务迁移改造成本</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p:txBody>
      </p:sp>
      <p:sp>
        <p:nvSpPr>
          <p:cNvPr id="18" name="MySQL5.6语法兼容…">
            <a:extLst>
              <a:ext uri="{FF2B5EF4-FFF2-40B4-BE49-F238E27FC236}">
                <a16:creationId xmlns:a16="http://schemas.microsoft.com/office/drawing/2014/main" id="{09D587CB-61C0-4DF7-B603-D1482D841DE7}"/>
              </a:ext>
            </a:extLst>
          </p:cNvPr>
          <p:cNvSpPr txBox="1"/>
          <p:nvPr/>
        </p:nvSpPr>
        <p:spPr>
          <a:xfrm>
            <a:off x="2430123" y="4524459"/>
            <a:ext cx="2466101" cy="1232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en-US" altLang="zh-CN" sz="1400" dirty="0">
                <a:latin typeface="微软雅黑" panose="020B0503020204020204" pitchFamily="34" charset="-122"/>
                <a:ea typeface="微软雅黑" panose="020B0503020204020204" pitchFamily="34" charset="-122"/>
                <a:cs typeface="Alibaba PuHuiTi B" pitchFamily="18" charset="-122"/>
              </a:rPr>
              <a:t>DBaaS</a:t>
            </a:r>
            <a:r>
              <a:rPr lang="zh-CN" altLang="en-US" sz="1400" dirty="0">
                <a:latin typeface="微软雅黑" panose="020B0503020204020204" pitchFamily="34" charset="-122"/>
                <a:ea typeface="微软雅黑" panose="020B0503020204020204" pitchFamily="34" charset="-122"/>
                <a:cs typeface="Alibaba PuHuiTi B" pitchFamily="18" charset="-122"/>
              </a:rPr>
              <a:t>架构</a:t>
            </a: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资源隔离</a:t>
            </a: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自动负载均衡</a:t>
            </a:r>
          </a:p>
        </p:txBody>
      </p:sp>
      <p:sp>
        <p:nvSpPr>
          <p:cNvPr id="19" name="DBaas架构…">
            <a:extLst>
              <a:ext uri="{FF2B5EF4-FFF2-40B4-BE49-F238E27FC236}">
                <a16:creationId xmlns:a16="http://schemas.microsoft.com/office/drawing/2014/main" id="{9335B9AA-CE8C-48AA-A94C-4CE8E75B56F8}"/>
              </a:ext>
            </a:extLst>
          </p:cNvPr>
          <p:cNvSpPr txBox="1"/>
          <p:nvPr/>
        </p:nvSpPr>
        <p:spPr>
          <a:xfrm>
            <a:off x="8086099" y="4478962"/>
            <a:ext cx="2577473" cy="1232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全局一致性快照</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全局索引</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自动事务两阶段提交</a:t>
            </a:r>
            <a:endParaRPr lang="en-US" altLang="zh-CN" sz="1400" dirty="0">
              <a:latin typeface="微软雅黑" panose="020B0503020204020204" pitchFamily="34" charset="-122"/>
              <a:ea typeface="微软雅黑" panose="020B0503020204020204" pitchFamily="34" charset="-122"/>
              <a:cs typeface="Alibaba PuHuiTi B" pitchFamily="18" charset="-122"/>
            </a:endParaRPr>
          </a:p>
        </p:txBody>
      </p:sp>
      <p:sp>
        <p:nvSpPr>
          <p:cNvPr id="20" name="矩形 19">
            <a:extLst>
              <a:ext uri="{FF2B5EF4-FFF2-40B4-BE49-F238E27FC236}">
                <a16:creationId xmlns:a16="http://schemas.microsoft.com/office/drawing/2014/main" id="{D88FD409-0DFB-4AF0-8745-C5CB0D9786C5}"/>
              </a:ext>
            </a:extLst>
          </p:cNvPr>
          <p:cNvSpPr/>
          <p:nvPr/>
        </p:nvSpPr>
        <p:spPr>
          <a:xfrm>
            <a:off x="2290000" y="3048739"/>
            <a:ext cx="3376998" cy="11199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C1DE11E2-7562-4033-A7BA-5CB115BFB3CD}"/>
              </a:ext>
            </a:extLst>
          </p:cNvPr>
          <p:cNvSpPr/>
          <p:nvPr/>
        </p:nvSpPr>
        <p:spPr>
          <a:xfrm>
            <a:off x="904888" y="3042942"/>
            <a:ext cx="1525685" cy="11257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2" name="可扩展">
            <a:extLst>
              <a:ext uri="{FF2B5EF4-FFF2-40B4-BE49-F238E27FC236}">
                <a16:creationId xmlns:a16="http://schemas.microsoft.com/office/drawing/2014/main" id="{FF08C334-7C77-4DC9-B78D-6C9DAB05D72A}"/>
              </a:ext>
            </a:extLst>
          </p:cNvPr>
          <p:cNvSpPr txBox="1"/>
          <p:nvPr/>
        </p:nvSpPr>
        <p:spPr>
          <a:xfrm>
            <a:off x="993859" y="3447319"/>
            <a:ext cx="1347741" cy="356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高可用</a:t>
            </a:r>
            <a:endParaRPr b="1" dirty="0">
              <a:latin typeface="微软雅黑" panose="020B0503020204020204" pitchFamily="34" charset="-122"/>
              <a:ea typeface="微软雅黑" panose="020B0503020204020204" pitchFamily="34" charset="-122"/>
              <a:cs typeface="Alibaba PuHuiTi R" pitchFamily="18" charset="-122"/>
            </a:endParaRPr>
          </a:p>
        </p:txBody>
      </p:sp>
      <p:sp>
        <p:nvSpPr>
          <p:cNvPr id="23" name="基于Paxos协议，强一致性…">
            <a:extLst>
              <a:ext uri="{FF2B5EF4-FFF2-40B4-BE49-F238E27FC236}">
                <a16:creationId xmlns:a16="http://schemas.microsoft.com/office/drawing/2014/main" id="{C7A2C326-FA74-489B-BEEE-7457C95E886C}"/>
              </a:ext>
            </a:extLst>
          </p:cNvPr>
          <p:cNvSpPr txBox="1"/>
          <p:nvPr/>
        </p:nvSpPr>
        <p:spPr>
          <a:xfrm>
            <a:off x="2430123" y="3001523"/>
            <a:ext cx="3236875" cy="12405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3825" tIns="123825" rIns="123825" bIns="123825" numCol="1" anchor="ctr">
            <a:spAutoFit/>
          </a:bodyPr>
          <a:lstStyle/>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基于</a:t>
            </a:r>
            <a:r>
              <a:rPr sz="1400" dirty="0" err="1">
                <a:latin typeface="微软雅黑" panose="020B0503020204020204" pitchFamily="34" charset="-122"/>
                <a:ea typeface="微软雅黑" panose="020B0503020204020204" pitchFamily="34" charset="-122"/>
                <a:cs typeface="Alibaba PuHuiTi B" pitchFamily="18" charset="-122"/>
              </a:rPr>
              <a:t>Paxos协议，强一致性</a:t>
            </a:r>
            <a:endParaRPr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lang="zh-CN" altLang="en-US" sz="1400" dirty="0">
                <a:latin typeface="微软雅黑" panose="020B0503020204020204" pitchFamily="34" charset="-122"/>
                <a:ea typeface="微软雅黑" panose="020B0503020204020204" pitchFamily="34" charset="-122"/>
                <a:cs typeface="Alibaba PuHuiTi B" pitchFamily="18" charset="-122"/>
              </a:rPr>
              <a:t>少数副本</a:t>
            </a:r>
            <a:r>
              <a:rPr sz="1400" dirty="0" err="1">
                <a:latin typeface="微软雅黑" panose="020B0503020204020204" pitchFamily="34" charset="-122"/>
                <a:ea typeface="微软雅黑" panose="020B0503020204020204" pitchFamily="34" charset="-122"/>
                <a:cs typeface="Alibaba PuHuiTi B" pitchFamily="18" charset="-122"/>
              </a:rPr>
              <a:t>故障，数据不丢，服务不停</a:t>
            </a:r>
            <a:endParaRPr sz="1400" dirty="0">
              <a:latin typeface="微软雅黑" panose="020B0503020204020204" pitchFamily="34" charset="-122"/>
              <a:ea typeface="微软雅黑" panose="020B0503020204020204" pitchFamily="34" charset="-122"/>
              <a:cs typeface="Alibaba PuHuiTi B" pitchFamily="18" charset="-122"/>
            </a:endParaRPr>
          </a:p>
          <a:p>
            <a:pPr marL="114300" lvl="1" indent="-114300" defTabSz="622300">
              <a:lnSpc>
                <a:spcPct val="150000"/>
              </a:lnSpc>
              <a:spcBef>
                <a:spcPts val="200"/>
              </a:spcBef>
              <a:buSzPct val="100000"/>
              <a:buChar char="•"/>
              <a:defRPr sz="1400">
                <a:latin typeface="Microsoft YaHei"/>
                <a:ea typeface="Microsoft YaHei"/>
                <a:cs typeface="Microsoft YaHei"/>
                <a:sym typeface="Microsoft YaHei"/>
              </a:defRPr>
            </a:pPr>
            <a:r>
              <a:rPr sz="1400" dirty="0">
                <a:latin typeface="微软雅黑" panose="020B0503020204020204" pitchFamily="34" charset="-122"/>
                <a:ea typeface="微软雅黑" panose="020B0503020204020204" pitchFamily="34" charset="-122"/>
                <a:cs typeface="Alibaba PuHuiTi B" pitchFamily="18" charset="-122"/>
              </a:rPr>
              <a:t>RPO=0</a:t>
            </a:r>
            <a:r>
              <a:rPr lang="zh-CN" altLang="en-US" sz="1400" dirty="0">
                <a:latin typeface="微软雅黑" panose="020B0503020204020204" pitchFamily="34" charset="-122"/>
                <a:ea typeface="微软雅黑" panose="020B0503020204020204" pitchFamily="34" charset="-122"/>
                <a:cs typeface="Alibaba PuHuiTi B" pitchFamily="18" charset="-122"/>
              </a:rPr>
              <a:t>，</a:t>
            </a:r>
            <a:r>
              <a:rPr sz="1400" dirty="0">
                <a:latin typeface="微软雅黑" panose="020B0503020204020204" pitchFamily="34" charset="-122"/>
                <a:ea typeface="微软雅黑" panose="020B0503020204020204" pitchFamily="34" charset="-122"/>
                <a:cs typeface="Alibaba PuHuiTi B" pitchFamily="18" charset="-122"/>
              </a:rPr>
              <a:t>RTO</a:t>
            </a:r>
            <a:r>
              <a:rPr lang="en-US" altLang="zh-CN" sz="1400" dirty="0">
                <a:latin typeface="微软雅黑" panose="020B0503020204020204" pitchFamily="34" charset="-122"/>
                <a:ea typeface="微软雅黑" panose="020B0503020204020204" pitchFamily="34" charset="-122"/>
                <a:cs typeface="Alibaba PuHuiTi B" pitchFamily="18" charset="-122"/>
              </a:rPr>
              <a:t>&lt;</a:t>
            </a:r>
            <a:r>
              <a:rPr sz="1400" dirty="0">
                <a:latin typeface="微软雅黑" panose="020B0503020204020204" pitchFamily="34" charset="-122"/>
                <a:ea typeface="微软雅黑" panose="020B0503020204020204" pitchFamily="34" charset="-122"/>
                <a:cs typeface="Alibaba PuHuiTi B" pitchFamily="18" charset="-122"/>
              </a:rPr>
              <a:t>30s</a:t>
            </a:r>
          </a:p>
        </p:txBody>
      </p:sp>
      <p:sp>
        <p:nvSpPr>
          <p:cNvPr id="24" name="矩形 23">
            <a:extLst>
              <a:ext uri="{FF2B5EF4-FFF2-40B4-BE49-F238E27FC236}">
                <a16:creationId xmlns:a16="http://schemas.microsoft.com/office/drawing/2014/main" id="{ED620ACD-0FB7-4B35-9FFC-749F57E405E8}"/>
              </a:ext>
            </a:extLst>
          </p:cNvPr>
          <p:cNvSpPr/>
          <p:nvPr/>
        </p:nvSpPr>
        <p:spPr>
          <a:xfrm>
            <a:off x="904888" y="4597422"/>
            <a:ext cx="1525685" cy="11257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5" name="可扩展">
            <a:extLst>
              <a:ext uri="{FF2B5EF4-FFF2-40B4-BE49-F238E27FC236}">
                <a16:creationId xmlns:a16="http://schemas.microsoft.com/office/drawing/2014/main" id="{8A5E7F20-D346-4CEB-800B-E24ABDD12805}"/>
              </a:ext>
            </a:extLst>
          </p:cNvPr>
          <p:cNvSpPr txBox="1"/>
          <p:nvPr/>
        </p:nvSpPr>
        <p:spPr>
          <a:xfrm>
            <a:off x="993859" y="5001799"/>
            <a:ext cx="1347741" cy="356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多租户</a:t>
            </a:r>
            <a:endParaRPr b="1" dirty="0">
              <a:latin typeface="微软雅黑" panose="020B0503020204020204" pitchFamily="34" charset="-122"/>
              <a:ea typeface="微软雅黑" panose="020B0503020204020204" pitchFamily="34" charset="-122"/>
              <a:cs typeface="Alibaba PuHuiTi R" pitchFamily="18" charset="-122"/>
            </a:endParaRPr>
          </a:p>
        </p:txBody>
      </p:sp>
      <p:sp>
        <p:nvSpPr>
          <p:cNvPr id="26" name="矩形 25">
            <a:extLst>
              <a:ext uri="{FF2B5EF4-FFF2-40B4-BE49-F238E27FC236}">
                <a16:creationId xmlns:a16="http://schemas.microsoft.com/office/drawing/2014/main" id="{5022C3AE-23FB-40F1-B3F9-5D0D2FA5BA04}"/>
              </a:ext>
            </a:extLst>
          </p:cNvPr>
          <p:cNvSpPr/>
          <p:nvPr/>
        </p:nvSpPr>
        <p:spPr>
          <a:xfrm>
            <a:off x="6586539" y="1454172"/>
            <a:ext cx="1525685" cy="11257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7" name="可扩展">
            <a:extLst>
              <a:ext uri="{FF2B5EF4-FFF2-40B4-BE49-F238E27FC236}">
                <a16:creationId xmlns:a16="http://schemas.microsoft.com/office/drawing/2014/main" id="{46E22D2F-F56F-4C6F-935D-8321A7962A6D}"/>
              </a:ext>
            </a:extLst>
          </p:cNvPr>
          <p:cNvSpPr txBox="1"/>
          <p:nvPr/>
        </p:nvSpPr>
        <p:spPr>
          <a:xfrm>
            <a:off x="6675510" y="1858549"/>
            <a:ext cx="1347741" cy="3569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ctr" defTabSz="889000">
              <a:lnSpc>
                <a:spcPct val="90000"/>
              </a:lnSpc>
              <a:spcBef>
                <a:spcPts val="800"/>
              </a:spcBef>
              <a:defRPr sz="2000">
                <a:solidFill>
                  <a:srgbClr val="FFFFFF"/>
                </a:solidFill>
                <a:latin typeface="Microsoft YaHei"/>
                <a:ea typeface="Microsoft YaHei"/>
                <a:cs typeface="Microsoft YaHei"/>
                <a:sym typeface="Microsoft YaHei"/>
              </a:defRPr>
            </a:lvl1pPr>
          </a:lstStyle>
          <a:p>
            <a:r>
              <a:rPr lang="zh-CN" altLang="en-US" b="1" dirty="0">
                <a:latin typeface="微软雅黑" panose="020B0503020204020204" pitchFamily="34" charset="-122"/>
                <a:ea typeface="微软雅黑" panose="020B0503020204020204" pitchFamily="34" charset="-122"/>
                <a:cs typeface="Alibaba PuHuiTi R" pitchFamily="18" charset="-122"/>
              </a:rPr>
              <a:t>高性能</a:t>
            </a:r>
            <a:endParaRPr b="1" dirty="0">
              <a:latin typeface="微软雅黑" panose="020B0503020204020204" pitchFamily="34" charset="-122"/>
              <a:ea typeface="微软雅黑" panose="020B0503020204020204" pitchFamily="34" charset="-122"/>
              <a:cs typeface="Alibaba PuHuiTi R" pitchFamily="18" charset="-122"/>
            </a:endParaRPr>
          </a:p>
        </p:txBody>
      </p:sp>
    </p:spTree>
    <p:extLst>
      <p:ext uri="{BB962C8B-B14F-4D97-AF65-F5344CB8AC3E}">
        <p14:creationId xmlns:p14="http://schemas.microsoft.com/office/powerpoint/2010/main" val="51954686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D3EA4-CF2F-4843-9D09-04B5E4E80859}"/>
              </a:ext>
            </a:extLst>
          </p:cNvPr>
          <p:cNvSpPr>
            <a:spLocks noGrp="1"/>
          </p:cNvSpPr>
          <p:nvPr>
            <p:ph type="title"/>
          </p:nvPr>
        </p:nvSpPr>
        <p:spPr/>
        <p:txBody>
          <a:bodyPr/>
          <a:lstStyle/>
          <a:p>
            <a:pPr algn="ctr"/>
            <a:r>
              <a:rPr lang="zh-CN" altLang="en-US" dirty="0"/>
              <a:t>数据库迁移</a:t>
            </a:r>
          </a:p>
        </p:txBody>
      </p:sp>
      <p:sp>
        <p:nvSpPr>
          <p:cNvPr id="3" name="内容占位符 2">
            <a:extLst>
              <a:ext uri="{FF2B5EF4-FFF2-40B4-BE49-F238E27FC236}">
                <a16:creationId xmlns:a16="http://schemas.microsoft.com/office/drawing/2014/main" id="{CFF52111-F258-4061-9422-1834DBA65B55}"/>
              </a:ext>
            </a:extLst>
          </p:cNvPr>
          <p:cNvSpPr>
            <a:spLocks noGrp="1"/>
          </p:cNvSpPr>
          <p:nvPr>
            <p:ph idx="1"/>
          </p:nvPr>
        </p:nvSpPr>
        <p:spPr/>
        <p:txBody>
          <a:bodyPr/>
          <a:lstStyle/>
          <a:p>
            <a:r>
              <a:rPr lang="zh-CN" altLang="en-US" sz="2400" b="1" dirty="0"/>
              <a:t>利用</a:t>
            </a:r>
            <a:r>
              <a:rPr lang="en-US" altLang="zh-CN" sz="2400" b="1" dirty="0"/>
              <a:t>OMS</a:t>
            </a:r>
            <a:r>
              <a:rPr lang="zh-CN" altLang="en-US" sz="2400" b="1" dirty="0"/>
              <a:t>实现平滑去</a:t>
            </a:r>
            <a:r>
              <a:rPr lang="en-US" altLang="zh-CN" sz="2400" b="1" dirty="0"/>
              <a:t>O</a:t>
            </a:r>
            <a:r>
              <a:rPr lang="zh-CN" altLang="en-US" sz="2400" b="1" dirty="0"/>
              <a:t>迁移方案：数据实时同步 </a:t>
            </a:r>
            <a:r>
              <a:rPr lang="en-US" altLang="zh-CN" sz="2400" b="1" dirty="0"/>
              <a:t>+ </a:t>
            </a:r>
            <a:r>
              <a:rPr lang="zh-CN" altLang="en-US" sz="2400" b="1" dirty="0"/>
              <a:t>快速切换 </a:t>
            </a:r>
            <a:r>
              <a:rPr lang="en-US" altLang="zh-CN" sz="2400" b="1" dirty="0"/>
              <a:t>+ </a:t>
            </a:r>
            <a:r>
              <a:rPr lang="zh-CN" altLang="en-US" sz="2400" b="1" dirty="0"/>
              <a:t>回滚预案</a:t>
            </a:r>
          </a:p>
        </p:txBody>
      </p:sp>
      <p:sp>
        <p:nvSpPr>
          <p:cNvPr id="4" name="文本框 3">
            <a:extLst>
              <a:ext uri="{FF2B5EF4-FFF2-40B4-BE49-F238E27FC236}">
                <a16:creationId xmlns:a16="http://schemas.microsoft.com/office/drawing/2014/main" id="{019D73F2-F221-4F42-9C96-8BDE4ECB9B75}"/>
              </a:ext>
            </a:extLst>
          </p:cNvPr>
          <p:cNvSpPr txBox="1"/>
          <p:nvPr/>
        </p:nvSpPr>
        <p:spPr>
          <a:xfrm>
            <a:off x="7183073" y="4812233"/>
            <a:ext cx="800219" cy="553998"/>
          </a:xfrm>
          <a:prstGeom prst="rect">
            <a:avLst/>
          </a:prstGeom>
          <a:solidFill>
            <a:srgbClr val="FFFFFF"/>
          </a:solidFill>
        </p:spPr>
        <p:txBody>
          <a:bodyPr wrap="none" rtlCol="0">
            <a:spAutoFit/>
          </a:bodyPr>
          <a:lstStyle/>
          <a:p>
            <a:r>
              <a:rPr kumimoji="1" lang="en-US" altLang="zh-CN" dirty="0">
                <a:solidFill>
                  <a:srgbClr val="00B0F0"/>
                </a:solidFill>
                <a:latin typeface="Alibaba PuHuiTi" pitchFamily="18" charset="-122"/>
                <a:ea typeface="Alibaba PuHuiTi" pitchFamily="18" charset="-122"/>
                <a:cs typeface="Alibaba PuHuiTi" pitchFamily="18" charset="-122"/>
              </a:rPr>
              <a:t>OMS</a:t>
            </a:r>
          </a:p>
          <a:p>
            <a:r>
              <a:rPr kumimoji="1" lang="zh-CN" altLang="en-US" sz="1200" dirty="0">
                <a:solidFill>
                  <a:srgbClr val="00B0F0"/>
                </a:solidFill>
                <a:latin typeface="Alibaba PuHuiTi" pitchFamily="18" charset="-122"/>
                <a:ea typeface="Alibaba PuHuiTi" pitchFamily="18" charset="-122"/>
                <a:cs typeface="Alibaba PuHuiTi" pitchFamily="18" charset="-122"/>
              </a:rPr>
              <a:t>实时同步</a:t>
            </a:r>
          </a:p>
        </p:txBody>
      </p:sp>
      <p:sp>
        <p:nvSpPr>
          <p:cNvPr id="5" name="文本框 4">
            <a:extLst>
              <a:ext uri="{FF2B5EF4-FFF2-40B4-BE49-F238E27FC236}">
                <a16:creationId xmlns:a16="http://schemas.microsoft.com/office/drawing/2014/main" id="{04BBCD47-362D-4121-9C8F-64D250E77402}"/>
              </a:ext>
            </a:extLst>
          </p:cNvPr>
          <p:cNvSpPr txBox="1"/>
          <p:nvPr/>
        </p:nvSpPr>
        <p:spPr>
          <a:xfrm>
            <a:off x="740390" y="2266610"/>
            <a:ext cx="3616696" cy="2031325"/>
          </a:xfrm>
          <a:prstGeom prst="rect">
            <a:avLst/>
          </a:prstGeom>
          <a:noFill/>
          <a:ln>
            <a:solidFill>
              <a:srgbClr val="00B050"/>
            </a:solidFill>
            <a:prstDash val="sysDot"/>
          </a:ln>
        </p:spPr>
        <p:txBody>
          <a:bodyPr wrap="none" rtlCol="0">
            <a:spAutoFit/>
          </a:bodyPr>
          <a:lstStyle/>
          <a:p>
            <a:pPr marL="285750" indent="-285750">
              <a:lnSpc>
                <a:spcPct val="150000"/>
              </a:lnSpc>
              <a:buFont typeface="Wingdings" pitchFamily="2" charset="2"/>
              <a:buChar char="Ø"/>
            </a:pPr>
            <a:r>
              <a:rPr kumimoji="1" lang="zh-CN" altLang="en-US" sz="1400" dirty="0">
                <a:solidFill>
                  <a:srgbClr val="C00000"/>
                </a:solidFill>
                <a:latin typeface="Alibaba PuHuiTi" pitchFamily="18" charset="-122"/>
                <a:ea typeface="Alibaba PuHuiTi" pitchFamily="18" charset="-122"/>
                <a:cs typeface="Alibaba PuHuiTi" pitchFamily="18" charset="-122"/>
              </a:rPr>
              <a:t>应用读写</a:t>
            </a:r>
            <a:r>
              <a:rPr kumimoji="1" lang="en-US" altLang="zh-CN" sz="1400" dirty="0">
                <a:solidFill>
                  <a:srgbClr val="C00000"/>
                </a:solidFill>
                <a:latin typeface="Alibaba PuHuiTi" pitchFamily="18" charset="-122"/>
                <a:ea typeface="Alibaba PuHuiTi" pitchFamily="18" charset="-122"/>
                <a:cs typeface="Alibaba PuHuiTi" pitchFamily="18" charset="-122"/>
              </a:rPr>
              <a:t>ORACLE/MySQL</a:t>
            </a:r>
          </a:p>
          <a:p>
            <a:pPr marL="285750" indent="-285750">
              <a:lnSpc>
                <a:spcPct val="150000"/>
              </a:lnSpc>
              <a:buFont typeface="Wingdings" pitchFamily="2" charset="2"/>
              <a:buChar char="Ø"/>
            </a:pPr>
            <a:r>
              <a:rPr kumimoji="1" lang="en-US" altLang="zh-CN" sz="1400" dirty="0">
                <a:solidFill>
                  <a:srgbClr val="00B0F0"/>
                </a:solidFill>
                <a:latin typeface="Alibaba PuHuiTi" pitchFamily="18" charset="-122"/>
                <a:ea typeface="Alibaba PuHuiTi" pitchFamily="18" charset="-122"/>
                <a:cs typeface="Alibaba PuHuiTi" pitchFamily="18" charset="-122"/>
              </a:rPr>
              <a:t>OMS</a:t>
            </a:r>
            <a:r>
              <a:rPr kumimoji="1" lang="zh-CN" altLang="en-US" sz="1400" dirty="0">
                <a:solidFill>
                  <a:srgbClr val="00B0F0"/>
                </a:solidFill>
                <a:latin typeface="Alibaba PuHuiTi" pitchFamily="18" charset="-122"/>
                <a:ea typeface="Alibaba PuHuiTi" pitchFamily="18" charset="-122"/>
                <a:cs typeface="Alibaba PuHuiTi" pitchFamily="18" charset="-122"/>
              </a:rPr>
              <a:t>实时同步：</a:t>
            </a:r>
            <a:r>
              <a:rPr kumimoji="1" lang="en-US" altLang="zh-CN" sz="1400" dirty="0">
                <a:solidFill>
                  <a:srgbClr val="00B0F0"/>
                </a:solidFill>
                <a:latin typeface="Alibaba PuHuiTi" pitchFamily="18" charset="-122"/>
                <a:ea typeface="Alibaba PuHuiTi" pitchFamily="18" charset="-122"/>
                <a:cs typeface="Alibaba PuHuiTi" pitchFamily="18" charset="-122"/>
              </a:rPr>
              <a:t>ORACLE/MySQL</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-&gt;</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OB</a:t>
            </a:r>
          </a:p>
          <a:p>
            <a:pPr marL="285750" indent="-285750">
              <a:lnSpc>
                <a:spcPct val="150000"/>
              </a:lnSpc>
              <a:buFont typeface="Wingdings" pitchFamily="2" charset="2"/>
              <a:buChar char="Ø"/>
            </a:pPr>
            <a:r>
              <a:rPr kumimoji="1" lang="zh-CN" altLang="en-US" sz="1400" dirty="0">
                <a:solidFill>
                  <a:srgbClr val="C00000"/>
                </a:solidFill>
                <a:latin typeface="Alibaba PuHuiTi" pitchFamily="18" charset="-122"/>
                <a:ea typeface="Alibaba PuHuiTi" pitchFamily="18" charset="-122"/>
                <a:cs typeface="Alibaba PuHuiTi" pitchFamily="18" charset="-122"/>
              </a:rPr>
              <a:t>应用停写</a:t>
            </a:r>
            <a:r>
              <a:rPr kumimoji="1" lang="en-US" altLang="zh-CN" sz="1400" dirty="0">
                <a:solidFill>
                  <a:srgbClr val="C00000"/>
                </a:solidFill>
                <a:latin typeface="Alibaba PuHuiTi" pitchFamily="18" charset="-122"/>
                <a:ea typeface="Alibaba PuHuiTi" pitchFamily="18" charset="-122"/>
                <a:cs typeface="Alibaba PuHuiTi" pitchFamily="18" charset="-122"/>
              </a:rPr>
              <a:t>ORACLE/MySQL</a:t>
            </a:r>
          </a:p>
          <a:p>
            <a:pPr marL="285750" indent="-285750">
              <a:lnSpc>
                <a:spcPct val="150000"/>
              </a:lnSpc>
              <a:buFont typeface="Wingdings" pitchFamily="2" charset="2"/>
              <a:buChar char="Ø"/>
            </a:pPr>
            <a:r>
              <a:rPr kumimoji="1" lang="en-US" altLang="zh-CN" sz="1400" dirty="0">
                <a:solidFill>
                  <a:srgbClr val="00B0F0"/>
                </a:solidFill>
                <a:latin typeface="Alibaba PuHuiTi" pitchFamily="18" charset="-122"/>
                <a:ea typeface="Alibaba PuHuiTi" pitchFamily="18" charset="-122"/>
                <a:cs typeface="Alibaba PuHuiTi" pitchFamily="18" charset="-122"/>
              </a:rPr>
              <a:t>OMS</a:t>
            </a:r>
            <a:r>
              <a:rPr kumimoji="1" lang="zh-CN" altLang="en-US" sz="1400" dirty="0">
                <a:solidFill>
                  <a:srgbClr val="00B0F0"/>
                </a:solidFill>
                <a:latin typeface="Alibaba PuHuiTi" pitchFamily="18" charset="-122"/>
                <a:ea typeface="Alibaba PuHuiTi" pitchFamily="18" charset="-122"/>
                <a:cs typeface="Alibaba PuHuiTi" pitchFamily="18" charset="-122"/>
              </a:rPr>
              <a:t>全量校验：</a:t>
            </a:r>
            <a:r>
              <a:rPr kumimoji="1" lang="en-US" altLang="zh-CN" sz="1400" dirty="0">
                <a:solidFill>
                  <a:srgbClr val="00B0F0"/>
                </a:solidFill>
                <a:latin typeface="Alibaba PuHuiTi" pitchFamily="18" charset="-122"/>
                <a:ea typeface="Alibaba PuHuiTi" pitchFamily="18" charset="-122"/>
                <a:cs typeface="Alibaba PuHuiTi" pitchFamily="18" charset="-122"/>
              </a:rPr>
              <a:t>OB vs</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ORACLE/MySQL</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buFont typeface="Wingdings" pitchFamily="2" charset="2"/>
              <a:buChar char="Ø"/>
            </a:pPr>
            <a:r>
              <a:rPr kumimoji="1" lang="en-US" altLang="zh-CN" sz="1400" dirty="0">
                <a:solidFill>
                  <a:srgbClr val="00B0F0"/>
                </a:solidFill>
                <a:latin typeface="Alibaba PuHuiTi" pitchFamily="18" charset="-122"/>
                <a:ea typeface="Alibaba PuHuiTi" pitchFamily="18" charset="-122"/>
                <a:cs typeface="Alibaba PuHuiTi" pitchFamily="18" charset="-122"/>
              </a:rPr>
              <a:t>OMS</a:t>
            </a:r>
            <a:r>
              <a:rPr kumimoji="1" lang="zh-CN" altLang="en-US" sz="1400" dirty="0">
                <a:solidFill>
                  <a:srgbClr val="00B0F0"/>
                </a:solidFill>
                <a:latin typeface="Alibaba PuHuiTi" pitchFamily="18" charset="-122"/>
                <a:ea typeface="Alibaba PuHuiTi" pitchFamily="18" charset="-122"/>
                <a:cs typeface="Alibaba PuHuiTi" pitchFamily="18" charset="-122"/>
              </a:rPr>
              <a:t>实时同步：</a:t>
            </a:r>
            <a:r>
              <a:rPr kumimoji="1" lang="en-US" altLang="zh-CN" sz="1400" dirty="0">
                <a:solidFill>
                  <a:srgbClr val="00B0F0"/>
                </a:solidFill>
                <a:latin typeface="Alibaba PuHuiTi" pitchFamily="18" charset="-122"/>
                <a:ea typeface="Alibaba PuHuiTi" pitchFamily="18" charset="-122"/>
                <a:cs typeface="Alibaba PuHuiTi" pitchFamily="18" charset="-122"/>
              </a:rPr>
              <a:t>OB</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-&gt;</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ORACLE/MySQL</a:t>
            </a:r>
            <a:endParaRPr kumimoji="1" lang="en-US" altLang="zh-CN" sz="1400" dirty="0">
              <a:solidFill>
                <a:srgbClr val="C00000"/>
              </a:solidFill>
              <a:latin typeface="Alibaba PuHuiTi" pitchFamily="18" charset="-122"/>
              <a:ea typeface="Alibaba PuHuiTi" pitchFamily="18" charset="-122"/>
              <a:cs typeface="Alibaba PuHuiTi" pitchFamily="18" charset="-122"/>
            </a:endParaRPr>
          </a:p>
          <a:p>
            <a:pPr marL="285750" indent="-285750">
              <a:lnSpc>
                <a:spcPct val="150000"/>
              </a:lnSpc>
              <a:buFont typeface="Wingdings" pitchFamily="2" charset="2"/>
              <a:buChar char="Ø"/>
            </a:pPr>
            <a:r>
              <a:rPr kumimoji="1" lang="zh-CN" altLang="en-US" sz="1400" dirty="0">
                <a:solidFill>
                  <a:srgbClr val="C00000"/>
                </a:solidFill>
                <a:latin typeface="Alibaba PuHuiTi" pitchFamily="18" charset="-122"/>
                <a:ea typeface="Alibaba PuHuiTi" pitchFamily="18" charset="-122"/>
                <a:cs typeface="Alibaba PuHuiTi" pitchFamily="18" charset="-122"/>
              </a:rPr>
              <a:t>应用切换读写</a:t>
            </a:r>
            <a:r>
              <a:rPr kumimoji="1" lang="en-US" altLang="zh-CN" sz="1400" dirty="0">
                <a:solidFill>
                  <a:srgbClr val="C00000"/>
                </a:solidFill>
                <a:latin typeface="Alibaba PuHuiTi" pitchFamily="18" charset="-122"/>
                <a:ea typeface="Alibaba PuHuiTi" pitchFamily="18" charset="-122"/>
                <a:cs typeface="Alibaba PuHuiTi" pitchFamily="18" charset="-122"/>
              </a:rPr>
              <a:t>OB</a:t>
            </a:r>
          </a:p>
        </p:txBody>
      </p:sp>
      <p:sp>
        <p:nvSpPr>
          <p:cNvPr id="6" name="圆柱体 3">
            <a:extLst>
              <a:ext uri="{FF2B5EF4-FFF2-40B4-BE49-F238E27FC236}">
                <a16:creationId xmlns:a16="http://schemas.microsoft.com/office/drawing/2014/main" id="{7CE04893-A121-463B-B75F-92DD29E3BEC8}"/>
              </a:ext>
            </a:extLst>
          </p:cNvPr>
          <p:cNvSpPr/>
          <p:nvPr/>
        </p:nvSpPr>
        <p:spPr bwMode="auto">
          <a:xfrm>
            <a:off x="5022833" y="2865538"/>
            <a:ext cx="1800200" cy="1345880"/>
          </a:xfrm>
          <a:prstGeom prst="can">
            <a:avLst/>
          </a:prstGeom>
          <a:solidFill>
            <a:srgbClr val="FF0000">
              <a:alpha val="60000"/>
            </a:srgbClr>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algn="ctr" fontAlgn="base" hangingPunct="0">
              <a:spcBef>
                <a:spcPct val="0"/>
              </a:spcBef>
              <a:spcAft>
                <a:spcPct val="0"/>
              </a:spcAft>
              <a:buClr>
                <a:srgbClr val="000000"/>
              </a:buClr>
            </a:pPr>
            <a:r>
              <a:rPr lang="en-US" altLang="zh-CN" dirty="0">
                <a:solidFill>
                  <a:srgbClr val="002060"/>
                </a:solidFill>
                <a:latin typeface="Alibaba PuHuiTi" pitchFamily="18" charset="-122"/>
                <a:ea typeface="Alibaba PuHuiTi" pitchFamily="18" charset="-122"/>
                <a:cs typeface="Alibaba PuHuiTi" pitchFamily="18" charset="-122"/>
                <a:sym typeface="Microsoft YaHei" charset="0"/>
              </a:rPr>
              <a:t>ORACLE</a:t>
            </a:r>
            <a:endParaRPr lang="zh-CN" altLang="en-US" dirty="0">
              <a:solidFill>
                <a:srgbClr val="002060"/>
              </a:solidFill>
              <a:latin typeface="Alibaba PuHuiTi" pitchFamily="18" charset="-122"/>
              <a:ea typeface="Alibaba PuHuiTi" pitchFamily="18" charset="-122"/>
              <a:cs typeface="Alibaba PuHuiTi" pitchFamily="18" charset="-122"/>
              <a:sym typeface="Microsoft YaHei" charset="0"/>
            </a:endParaRPr>
          </a:p>
        </p:txBody>
      </p:sp>
      <p:sp>
        <p:nvSpPr>
          <p:cNvPr id="7" name="圆柱体 49">
            <a:extLst>
              <a:ext uri="{FF2B5EF4-FFF2-40B4-BE49-F238E27FC236}">
                <a16:creationId xmlns:a16="http://schemas.microsoft.com/office/drawing/2014/main" id="{BAA77D12-1F17-4864-8E51-B94613854602}"/>
              </a:ext>
            </a:extLst>
          </p:cNvPr>
          <p:cNvSpPr/>
          <p:nvPr/>
        </p:nvSpPr>
        <p:spPr bwMode="auto">
          <a:xfrm>
            <a:off x="5022833" y="4470992"/>
            <a:ext cx="1800200" cy="1345880"/>
          </a:xfrm>
          <a:prstGeom prst="can">
            <a:avLst/>
          </a:prstGeom>
          <a:solidFill>
            <a:srgbClr val="363D62">
              <a:lumMod val="60000"/>
              <a:lumOff val="40000"/>
              <a:alpha val="60000"/>
            </a:srgbClr>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lvl="0" indent="0" algn="ctr" defTabSz="914400" eaLnBrk="1" fontAlgn="base" latinLnBrk="0" hangingPunct="0">
              <a:lnSpc>
                <a:spcPct val="100000"/>
              </a:lnSpc>
              <a:spcBef>
                <a:spcPct val="0"/>
              </a:spcBef>
              <a:spcAft>
                <a:spcPct val="0"/>
              </a:spcAft>
              <a:buClr>
                <a:srgbClr val="0000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rPr>
              <a:t>MySQL</a:t>
            </a:r>
            <a:endParaRPr kumimoji="0" lang="zh-CN" altLang="en-US"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endParaRPr>
          </a:p>
        </p:txBody>
      </p:sp>
      <p:sp>
        <p:nvSpPr>
          <p:cNvPr id="8" name="矩形 7">
            <a:extLst>
              <a:ext uri="{FF2B5EF4-FFF2-40B4-BE49-F238E27FC236}">
                <a16:creationId xmlns:a16="http://schemas.microsoft.com/office/drawing/2014/main" id="{69B9A96D-772A-4839-8DFC-8679E9EC2091}"/>
              </a:ext>
            </a:extLst>
          </p:cNvPr>
          <p:cNvSpPr/>
          <p:nvPr/>
        </p:nvSpPr>
        <p:spPr bwMode="auto">
          <a:xfrm>
            <a:off x="8469852" y="2485912"/>
            <a:ext cx="2961693" cy="3367436"/>
          </a:xfrm>
          <a:prstGeom prst="rect">
            <a:avLst/>
          </a:prstGeom>
          <a:solidFill>
            <a:srgbClr val="0B6DFE">
              <a:lumMod val="20000"/>
              <a:lumOff val="80000"/>
            </a:srgbClr>
          </a:solidFill>
          <a:ln w="12700" cap="flat" cmpd="sng" algn="ctr">
            <a:solidFill>
              <a:srgbClr val="000000"/>
            </a:solidFill>
            <a:prstDash val="sysDash"/>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lvl="0" indent="0" defTabSz="914400" eaLnBrk="1" fontAlgn="base" latinLnBrk="0" hangingPunct="0">
              <a:lnSpc>
                <a:spcPct val="100000"/>
              </a:lnSpc>
              <a:spcBef>
                <a:spcPct val="0"/>
              </a:spcBef>
              <a:spcAft>
                <a:spcPct val="0"/>
              </a:spcAft>
              <a:buClr>
                <a:srgbClr val="000000"/>
              </a:buClr>
              <a:buSzTx/>
              <a:buFontTx/>
              <a:buNone/>
              <a:tabLst/>
              <a:defRPr/>
            </a:pPr>
            <a:r>
              <a:rPr kumimoji="0" lang="en-US" altLang="zh-CN" sz="1800" b="0" i="0" u="none" strike="noStrike" kern="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sym typeface="Microsoft YaHei" charset="0"/>
              </a:rPr>
              <a:t>OceanBase</a:t>
            </a:r>
            <a:r>
              <a:rPr kumimoji="0" lang="zh-CN" altLang="en-US" sz="1800" b="0" i="0" u="none" strike="noStrike" kern="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sym typeface="Microsoft YaHei" charset="0"/>
              </a:rPr>
              <a:t> 集群</a:t>
            </a:r>
          </a:p>
        </p:txBody>
      </p:sp>
      <p:sp>
        <p:nvSpPr>
          <p:cNvPr id="9" name="圆柱体 50">
            <a:extLst>
              <a:ext uri="{FF2B5EF4-FFF2-40B4-BE49-F238E27FC236}">
                <a16:creationId xmlns:a16="http://schemas.microsoft.com/office/drawing/2014/main" id="{80DA75B6-D665-4094-98AF-0B272B76E74D}"/>
              </a:ext>
            </a:extLst>
          </p:cNvPr>
          <p:cNvSpPr/>
          <p:nvPr/>
        </p:nvSpPr>
        <p:spPr bwMode="auto">
          <a:xfrm>
            <a:off x="8551226" y="2845951"/>
            <a:ext cx="2808311" cy="1345880"/>
          </a:xfrm>
          <a:prstGeom prst="can">
            <a:avLst/>
          </a:prstGeom>
          <a:solidFill>
            <a:srgbClr val="0B6DFE">
              <a:lumMod val="60000"/>
              <a:lumOff val="40000"/>
              <a:alpha val="60000"/>
            </a:srgbClr>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lvl="0" indent="0" algn="ctr" defTabSz="914400" eaLnBrk="1" fontAlgn="base" latinLnBrk="0" hangingPunct="0">
              <a:lnSpc>
                <a:spcPct val="100000"/>
              </a:lnSpc>
              <a:spcBef>
                <a:spcPct val="0"/>
              </a:spcBef>
              <a:spcAft>
                <a:spcPct val="0"/>
              </a:spcAft>
              <a:buClr>
                <a:srgbClr val="0000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rPr>
              <a:t>ORACLE</a:t>
            </a:r>
            <a:r>
              <a:rPr kumimoji="0" lang="zh-CN" altLang="en-US"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rPr>
              <a:t> 租户</a:t>
            </a:r>
          </a:p>
        </p:txBody>
      </p:sp>
      <p:sp>
        <p:nvSpPr>
          <p:cNvPr id="10" name="圆柱体 51">
            <a:extLst>
              <a:ext uri="{FF2B5EF4-FFF2-40B4-BE49-F238E27FC236}">
                <a16:creationId xmlns:a16="http://schemas.microsoft.com/office/drawing/2014/main" id="{33595E7D-ECDE-45FB-86D3-21B4CEF0701A}"/>
              </a:ext>
            </a:extLst>
          </p:cNvPr>
          <p:cNvSpPr/>
          <p:nvPr/>
        </p:nvSpPr>
        <p:spPr bwMode="auto">
          <a:xfrm>
            <a:off x="8551226" y="4452399"/>
            <a:ext cx="2808310" cy="1345880"/>
          </a:xfrm>
          <a:prstGeom prst="can">
            <a:avLst/>
          </a:prstGeom>
          <a:solidFill>
            <a:srgbClr val="0B6DFE">
              <a:lumMod val="60000"/>
              <a:lumOff val="40000"/>
              <a:alpha val="60000"/>
            </a:srgbClr>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noAutofit/>
          </a:bodyPr>
          <a:lstStyle/>
          <a:p>
            <a:pPr marL="0" marR="0" lvl="0" indent="0" algn="ctr" defTabSz="914400" eaLnBrk="1" fontAlgn="base" latinLnBrk="0" hangingPunct="0">
              <a:lnSpc>
                <a:spcPct val="100000"/>
              </a:lnSpc>
              <a:spcBef>
                <a:spcPct val="0"/>
              </a:spcBef>
              <a:spcAft>
                <a:spcPct val="0"/>
              </a:spcAft>
              <a:buClr>
                <a:srgbClr val="000000"/>
              </a:buClr>
              <a:buSzTx/>
              <a:buFontTx/>
              <a:buNone/>
              <a:tabLst/>
              <a:defRPr/>
            </a:pPr>
            <a:r>
              <a:rPr kumimoji="0" lang="en-US" altLang="zh-CN"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rPr>
              <a:t>MySQL</a:t>
            </a:r>
            <a:r>
              <a:rPr kumimoji="0" lang="zh-CN" altLang="en-US" sz="1800" b="0" i="0" u="none" strike="noStrike" kern="0" cap="none" spc="0" normalizeH="0" baseline="0" noProof="0" dirty="0">
                <a:ln>
                  <a:noFill/>
                </a:ln>
                <a:solidFill>
                  <a:srgbClr val="002060"/>
                </a:solidFill>
                <a:effectLst/>
                <a:uLnTx/>
                <a:uFillTx/>
                <a:latin typeface="Alibaba PuHuiTi" pitchFamily="18" charset="-122"/>
                <a:ea typeface="Alibaba PuHuiTi" pitchFamily="18" charset="-122"/>
                <a:cs typeface="Alibaba PuHuiTi" pitchFamily="18" charset="-122"/>
                <a:sym typeface="Microsoft YaHei" charset="0"/>
              </a:rPr>
              <a:t> 租户</a:t>
            </a:r>
          </a:p>
        </p:txBody>
      </p:sp>
      <p:sp>
        <p:nvSpPr>
          <p:cNvPr id="11" name="矩形 10">
            <a:extLst>
              <a:ext uri="{FF2B5EF4-FFF2-40B4-BE49-F238E27FC236}">
                <a16:creationId xmlns:a16="http://schemas.microsoft.com/office/drawing/2014/main" id="{8CBAE012-3BB1-406F-A333-1608C4F3C0DF}"/>
              </a:ext>
            </a:extLst>
          </p:cNvPr>
          <p:cNvSpPr/>
          <p:nvPr/>
        </p:nvSpPr>
        <p:spPr bwMode="auto">
          <a:xfrm>
            <a:off x="6198269" y="1620927"/>
            <a:ext cx="3096344" cy="363982"/>
          </a:xfrm>
          <a:prstGeom prst="rect">
            <a:avLst/>
          </a:prstGeom>
          <a:solidFill>
            <a:srgbClr val="FFFFFF">
              <a:lumMod val="85000"/>
            </a:srgbClr>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marL="0" marR="0" lvl="0" indent="0" algn="ctr" defTabSz="914400" eaLnBrk="1" fontAlgn="base" latinLnBrk="0" hangingPunct="0">
              <a:lnSpc>
                <a:spcPct val="100000"/>
              </a:lnSpc>
              <a:spcBef>
                <a:spcPct val="0"/>
              </a:spcBef>
              <a:spcAft>
                <a:spcPct val="0"/>
              </a:spcAft>
              <a:buClr>
                <a:srgbClr val="000000"/>
              </a:buClr>
              <a:buSzTx/>
              <a:buFontTx/>
              <a:buNone/>
              <a:tabLst/>
              <a:defRPr/>
            </a:pPr>
            <a:r>
              <a:rPr kumimoji="0" lang="en-US" altLang="zh-CN" sz="1600" b="0" i="0" u="none" strike="noStrike" kern="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sym typeface="Microsoft YaHei" charset="0"/>
              </a:rPr>
              <a:t>APP</a:t>
            </a:r>
            <a:r>
              <a:rPr kumimoji="0" lang="zh-CN" altLang="en-US"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sym typeface="Microsoft YaHei" charset="0"/>
              </a:rPr>
              <a:t>单写一边</a:t>
            </a:r>
            <a:endParaRPr kumimoji="0" lang="zh-CN" altLang="en-US" sz="1600" b="0" i="0" u="none" strike="noStrike" kern="0" cap="none" spc="0" normalizeH="0" baseline="0" noProof="0" dirty="0">
              <a:ln>
                <a:noFill/>
              </a:ln>
              <a:solidFill>
                <a:srgbClr val="000000"/>
              </a:solidFill>
              <a:effectLst/>
              <a:uLnTx/>
              <a:uFillTx/>
              <a:latin typeface="Alibaba PuHuiTi" pitchFamily="18" charset="-122"/>
              <a:ea typeface="Alibaba PuHuiTi" pitchFamily="18" charset="-122"/>
              <a:cs typeface="Alibaba PuHuiTi" pitchFamily="18" charset="-122"/>
              <a:sym typeface="Microsoft YaHei" charset="0"/>
            </a:endParaRPr>
          </a:p>
        </p:txBody>
      </p:sp>
      <p:cxnSp>
        <p:nvCxnSpPr>
          <p:cNvPr id="12" name="肘形连接符 17">
            <a:extLst>
              <a:ext uri="{FF2B5EF4-FFF2-40B4-BE49-F238E27FC236}">
                <a16:creationId xmlns:a16="http://schemas.microsoft.com/office/drawing/2014/main" id="{6DAD7F9D-FB2F-40D6-9E6F-31AFE9593318}"/>
              </a:ext>
            </a:extLst>
          </p:cNvPr>
          <p:cNvCxnSpPr>
            <a:cxnSpLocks/>
            <a:stCxn id="11" idx="2"/>
            <a:endCxn id="6" idx="2"/>
          </p:cNvCxnSpPr>
          <p:nvPr/>
        </p:nvCxnSpPr>
        <p:spPr bwMode="auto">
          <a:xfrm rot="5400000">
            <a:off x="5607853" y="1399889"/>
            <a:ext cx="1553569" cy="2723608"/>
          </a:xfrm>
          <a:prstGeom prst="bentConnector4">
            <a:avLst>
              <a:gd name="adj1" fmla="val 28342"/>
              <a:gd name="adj2" fmla="val 108393"/>
            </a:avLst>
          </a:prstGeom>
          <a:blipFill dpi="0" rotWithShape="0">
            <a:blip r:embed="rId2"/>
            <a:srcRect/>
            <a:tile tx="0" ty="0" sx="100000" sy="100000" flip="none" algn="tl"/>
          </a:blipFill>
          <a:ln w="12700" cap="flat" cmpd="sng" algn="ctr">
            <a:solidFill>
              <a:srgbClr val="FF0000"/>
            </a:solidFill>
            <a:prstDash val="solid"/>
            <a:miter lim="400000"/>
            <a:headEnd type="none" w="med" len="med"/>
            <a:tailEnd type="triangle"/>
          </a:ln>
          <a:effectLst>
            <a:outerShdw blurRad="38100" dist="25400" dir="5400000" algn="ctr" rotWithShape="0">
              <a:srgbClr val="000000">
                <a:alpha val="50000"/>
              </a:srgbClr>
            </a:outerShdw>
          </a:effectLst>
        </p:spPr>
      </p:cxnSp>
      <p:cxnSp>
        <p:nvCxnSpPr>
          <p:cNvPr id="13" name="肘形连接符 18">
            <a:extLst>
              <a:ext uri="{FF2B5EF4-FFF2-40B4-BE49-F238E27FC236}">
                <a16:creationId xmlns:a16="http://schemas.microsoft.com/office/drawing/2014/main" id="{15132547-04BF-4693-84BF-31A19E704280}"/>
              </a:ext>
            </a:extLst>
          </p:cNvPr>
          <p:cNvCxnSpPr>
            <a:cxnSpLocks/>
            <a:stCxn id="11" idx="2"/>
            <a:endCxn id="7" idx="2"/>
          </p:cNvCxnSpPr>
          <p:nvPr/>
        </p:nvCxnSpPr>
        <p:spPr bwMode="auto">
          <a:xfrm rot="5400000">
            <a:off x="4805126" y="2202616"/>
            <a:ext cx="3159023" cy="2723608"/>
          </a:xfrm>
          <a:prstGeom prst="bentConnector4">
            <a:avLst>
              <a:gd name="adj1" fmla="val 39349"/>
              <a:gd name="adj2" fmla="val 108393"/>
            </a:avLst>
          </a:prstGeom>
          <a:blipFill dpi="0" rotWithShape="0">
            <a:blip r:embed="rId2"/>
            <a:srcRect/>
            <a:tile tx="0" ty="0" sx="100000" sy="100000" flip="none" algn="tl"/>
          </a:blipFill>
          <a:ln w="12700" cap="flat" cmpd="sng" algn="ctr">
            <a:solidFill>
              <a:srgbClr val="FF0000"/>
            </a:solidFill>
            <a:prstDash val="solid"/>
            <a:miter lim="400000"/>
            <a:headEnd type="none" w="med" len="med"/>
            <a:tailEnd type="triangle"/>
          </a:ln>
          <a:effectLst>
            <a:outerShdw blurRad="38100" dist="25400" dir="5400000" algn="ctr" rotWithShape="0">
              <a:srgbClr val="000000">
                <a:alpha val="50000"/>
              </a:srgbClr>
            </a:outerShdw>
          </a:effectLst>
        </p:spPr>
      </p:cxnSp>
      <p:cxnSp>
        <p:nvCxnSpPr>
          <p:cNvPr id="14" name="直线箭头连接符 21">
            <a:extLst>
              <a:ext uri="{FF2B5EF4-FFF2-40B4-BE49-F238E27FC236}">
                <a16:creationId xmlns:a16="http://schemas.microsoft.com/office/drawing/2014/main" id="{2850AAB9-21D0-4675-9398-8F6E1E82810E}"/>
              </a:ext>
            </a:extLst>
          </p:cNvPr>
          <p:cNvCxnSpPr>
            <a:stCxn id="6" idx="4"/>
            <a:endCxn id="9" idx="2"/>
          </p:cNvCxnSpPr>
          <p:nvPr/>
        </p:nvCxnSpPr>
        <p:spPr bwMode="auto">
          <a:xfrm flipV="1">
            <a:off x="6823033" y="3518891"/>
            <a:ext cx="1728193" cy="19587"/>
          </a:xfrm>
          <a:prstGeom prst="straightConnector1">
            <a:avLst/>
          </a:prstGeom>
          <a:blipFill dpi="0" rotWithShape="0">
            <a:blip r:embed="rId2"/>
            <a:srcRect/>
            <a:tile tx="0" ty="0" sx="100000" sy="100000" flip="none" algn="tl"/>
          </a:blipFill>
          <a:ln w="22225" cap="flat" cmpd="sng" algn="ctr">
            <a:solidFill>
              <a:srgbClr val="00B0F0"/>
            </a:solidFill>
            <a:prstDash val="sysDash"/>
            <a:miter lim="400000"/>
            <a:headEnd type="none" w="med" len="med"/>
            <a:tailEnd type="triangle" w="lg" len="lg"/>
          </a:ln>
          <a:effectLst>
            <a:outerShdw blurRad="38100" dist="25400" dir="5400000" algn="ctr" rotWithShape="0">
              <a:srgbClr val="000000">
                <a:alpha val="50000"/>
              </a:srgbClr>
            </a:outerShdw>
          </a:effectLst>
        </p:spPr>
      </p:cxnSp>
      <p:cxnSp>
        <p:nvCxnSpPr>
          <p:cNvPr id="15" name="直线箭头连接符 63">
            <a:extLst>
              <a:ext uri="{FF2B5EF4-FFF2-40B4-BE49-F238E27FC236}">
                <a16:creationId xmlns:a16="http://schemas.microsoft.com/office/drawing/2014/main" id="{44C817F8-7A8C-4CAF-93D3-5F677DE3E30D}"/>
              </a:ext>
            </a:extLst>
          </p:cNvPr>
          <p:cNvCxnSpPr>
            <a:cxnSpLocks/>
            <a:stCxn id="7" idx="4"/>
            <a:endCxn id="10" idx="2"/>
          </p:cNvCxnSpPr>
          <p:nvPr/>
        </p:nvCxnSpPr>
        <p:spPr bwMode="auto">
          <a:xfrm flipV="1">
            <a:off x="6823033" y="5125339"/>
            <a:ext cx="1728193" cy="18593"/>
          </a:xfrm>
          <a:prstGeom prst="straightConnector1">
            <a:avLst/>
          </a:prstGeom>
          <a:blipFill dpi="0" rotWithShape="0">
            <a:blip r:embed="rId2"/>
            <a:srcRect/>
            <a:tile tx="0" ty="0" sx="100000" sy="100000" flip="none" algn="tl"/>
          </a:blipFill>
          <a:ln w="22225" cap="flat" cmpd="sng" algn="ctr">
            <a:solidFill>
              <a:srgbClr val="00B0F0"/>
            </a:solidFill>
            <a:prstDash val="sysDash"/>
            <a:miter lim="400000"/>
            <a:headEnd type="none" w="med" len="med"/>
            <a:tailEnd type="triangle" w="lg" len="lg"/>
          </a:ln>
          <a:effectLst>
            <a:outerShdw blurRad="38100" dist="25400" dir="5400000" algn="ctr" rotWithShape="0">
              <a:srgbClr val="000000">
                <a:alpha val="50000"/>
              </a:srgbClr>
            </a:outerShdw>
          </a:effectLst>
        </p:spPr>
      </p:cxnSp>
      <p:sp>
        <p:nvSpPr>
          <p:cNvPr id="16" name="矩形 15">
            <a:extLst>
              <a:ext uri="{FF2B5EF4-FFF2-40B4-BE49-F238E27FC236}">
                <a16:creationId xmlns:a16="http://schemas.microsoft.com/office/drawing/2014/main" id="{139A5790-99D5-4A33-9E8F-2FA48C1634B6}"/>
              </a:ext>
            </a:extLst>
          </p:cNvPr>
          <p:cNvSpPr/>
          <p:nvPr/>
        </p:nvSpPr>
        <p:spPr bwMode="auto">
          <a:xfrm>
            <a:off x="6165596" y="6034795"/>
            <a:ext cx="3096344" cy="529888"/>
          </a:xfrm>
          <a:prstGeom prst="rect">
            <a:avLst/>
          </a:prstGeom>
          <a:solidFill>
            <a:srgbClr val="00B0F0"/>
          </a:solidFill>
          <a:ln w="12700" cap="flat" cmpd="sng" algn="ctr">
            <a:solidFill>
              <a:srgbClr val="000000"/>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t" anchorCtr="0" compatLnSpc="1">
            <a:prstTxWarp prst="textNoShape">
              <a:avLst/>
            </a:prstTxWarp>
            <a:noAutofit/>
          </a:bodyPr>
          <a:lstStyle/>
          <a:p>
            <a:pPr fontAlgn="base" hangingPunct="0">
              <a:spcBef>
                <a:spcPct val="0"/>
              </a:spcBef>
              <a:spcAft>
                <a:spcPct val="0"/>
              </a:spcAft>
              <a:buClr>
                <a:srgbClr val="000000"/>
              </a:buClr>
            </a:pPr>
            <a:r>
              <a:rPr lang="en-US" altLang="zh-CN" dirty="0">
                <a:solidFill>
                  <a:srgbClr val="3A3636"/>
                </a:solidFill>
                <a:latin typeface="Alibaba PuHuiTi" pitchFamily="18" charset="-122"/>
                <a:ea typeface="Alibaba PuHuiTi" pitchFamily="18" charset="-122"/>
                <a:cs typeface="Alibaba PuHuiTi" pitchFamily="18" charset="-122"/>
                <a:sym typeface="Microsoft YaHei" charset="0"/>
              </a:rPr>
              <a:t>OMS</a:t>
            </a:r>
          </a:p>
          <a:p>
            <a:pPr fontAlgn="base" hangingPunct="0">
              <a:spcBef>
                <a:spcPct val="0"/>
              </a:spcBef>
              <a:spcAft>
                <a:spcPct val="0"/>
              </a:spcAft>
              <a:buClr>
                <a:srgbClr val="000000"/>
              </a:buClr>
            </a:pPr>
            <a:r>
              <a:rPr lang="zh-CN" altLang="en-US" sz="1400" dirty="0">
                <a:solidFill>
                  <a:srgbClr val="3A3636"/>
                </a:solidFill>
                <a:latin typeface="Alibaba PuHuiTi" pitchFamily="18" charset="-122"/>
                <a:ea typeface="Alibaba PuHuiTi" pitchFamily="18" charset="-122"/>
                <a:cs typeface="Alibaba PuHuiTi" pitchFamily="18" charset="-122"/>
                <a:sym typeface="Microsoft YaHei" charset="0"/>
              </a:rPr>
              <a:t>在线实时同步，可回滚</a:t>
            </a:r>
            <a:endParaRPr lang="zh-CN" altLang="en-US" sz="1400" dirty="0">
              <a:solidFill>
                <a:srgbClr val="000000"/>
              </a:solidFill>
              <a:latin typeface="Alibaba PuHuiTi" pitchFamily="18" charset="-122"/>
              <a:ea typeface="Alibaba PuHuiTi" pitchFamily="18" charset="-122"/>
              <a:cs typeface="Alibaba PuHuiTi" pitchFamily="18" charset="-122"/>
              <a:sym typeface="Microsoft YaHei" charset="0"/>
            </a:endParaRPr>
          </a:p>
        </p:txBody>
      </p:sp>
      <p:cxnSp>
        <p:nvCxnSpPr>
          <p:cNvPr id="17" name="肘形连接符 22">
            <a:extLst>
              <a:ext uri="{FF2B5EF4-FFF2-40B4-BE49-F238E27FC236}">
                <a16:creationId xmlns:a16="http://schemas.microsoft.com/office/drawing/2014/main" id="{79311667-77DC-4A0A-B394-8CD22B021A69}"/>
              </a:ext>
            </a:extLst>
          </p:cNvPr>
          <p:cNvCxnSpPr>
            <a:cxnSpLocks/>
            <a:stCxn id="16" idx="0"/>
            <a:endCxn id="6" idx="3"/>
          </p:cNvCxnSpPr>
          <p:nvPr/>
        </p:nvCxnSpPr>
        <p:spPr bwMode="auto">
          <a:xfrm rot="16200000" flipV="1">
            <a:off x="5906663" y="4227689"/>
            <a:ext cx="1823377" cy="1790835"/>
          </a:xfrm>
          <a:prstGeom prst="bentConnector3">
            <a:avLst>
              <a:gd name="adj1" fmla="val 50000"/>
            </a:avLst>
          </a:prstGeom>
          <a:blipFill dpi="0" rotWithShape="0">
            <a:blip r:embed="rId2"/>
            <a:srcRect/>
            <a:tile tx="0" ty="0" sx="100000" sy="100000" flip="none" algn="tl"/>
          </a:blipFill>
          <a:ln w="12700" cap="flat" cmpd="sng" algn="ctr">
            <a:solidFill>
              <a:srgbClr val="00B0F0"/>
            </a:solidFill>
            <a:prstDash val="sysDash"/>
            <a:miter lim="400000"/>
            <a:headEnd type="none" w="med" len="med"/>
            <a:tailEnd type="triangle"/>
          </a:ln>
          <a:effectLst>
            <a:outerShdw blurRad="38100" dist="25400" dir="5400000" algn="ctr" rotWithShape="0">
              <a:srgbClr val="000000">
                <a:alpha val="50000"/>
              </a:srgbClr>
            </a:outerShdw>
          </a:effectLst>
        </p:spPr>
      </p:cxnSp>
      <p:cxnSp>
        <p:nvCxnSpPr>
          <p:cNvPr id="18" name="肘形连接符 23">
            <a:extLst>
              <a:ext uri="{FF2B5EF4-FFF2-40B4-BE49-F238E27FC236}">
                <a16:creationId xmlns:a16="http://schemas.microsoft.com/office/drawing/2014/main" id="{0E09E714-E7F1-461A-8251-D1D46D810F1C}"/>
              </a:ext>
            </a:extLst>
          </p:cNvPr>
          <p:cNvCxnSpPr>
            <a:cxnSpLocks/>
            <a:stCxn id="16" idx="0"/>
            <a:endCxn id="9" idx="3"/>
          </p:cNvCxnSpPr>
          <p:nvPr/>
        </p:nvCxnSpPr>
        <p:spPr bwMode="auto">
          <a:xfrm rot="5400000" flipH="1" flipV="1">
            <a:off x="7913093" y="3992506"/>
            <a:ext cx="1842964" cy="2241614"/>
          </a:xfrm>
          <a:prstGeom prst="bentConnector3">
            <a:avLst>
              <a:gd name="adj1" fmla="val 50000"/>
            </a:avLst>
          </a:prstGeom>
          <a:blipFill dpi="0" rotWithShape="0">
            <a:blip r:embed="rId2"/>
            <a:srcRect/>
            <a:tile tx="0" ty="0" sx="100000" sy="100000" flip="none" algn="tl"/>
          </a:blipFill>
          <a:ln w="12700" cap="flat" cmpd="sng" algn="ctr">
            <a:solidFill>
              <a:srgbClr val="00B0F0"/>
            </a:solidFill>
            <a:prstDash val="sysDash"/>
            <a:miter lim="400000"/>
            <a:headEnd type="none" w="med" len="med"/>
            <a:tailEnd type="triangle"/>
          </a:ln>
          <a:effectLst>
            <a:outerShdw blurRad="38100" dist="25400" dir="5400000" algn="ctr" rotWithShape="0">
              <a:srgbClr val="000000">
                <a:alpha val="50000"/>
              </a:srgbClr>
            </a:outerShdw>
          </a:effectLst>
        </p:spPr>
      </p:cxnSp>
      <p:cxnSp>
        <p:nvCxnSpPr>
          <p:cNvPr id="19" name="肘形连接符 24">
            <a:extLst>
              <a:ext uri="{FF2B5EF4-FFF2-40B4-BE49-F238E27FC236}">
                <a16:creationId xmlns:a16="http://schemas.microsoft.com/office/drawing/2014/main" id="{29F4D9E6-7EBC-4E0F-B29F-DB61574CEAA6}"/>
              </a:ext>
            </a:extLst>
          </p:cNvPr>
          <p:cNvCxnSpPr>
            <a:cxnSpLocks/>
            <a:stCxn id="16" idx="0"/>
            <a:endCxn id="7" idx="3"/>
          </p:cNvCxnSpPr>
          <p:nvPr/>
        </p:nvCxnSpPr>
        <p:spPr bwMode="auto">
          <a:xfrm rot="16200000" flipV="1">
            <a:off x="6709390" y="5030416"/>
            <a:ext cx="217923" cy="1790835"/>
          </a:xfrm>
          <a:prstGeom prst="bentConnector3">
            <a:avLst>
              <a:gd name="adj1" fmla="val 50000"/>
            </a:avLst>
          </a:prstGeom>
          <a:blipFill dpi="0" rotWithShape="0">
            <a:blip r:embed="rId2"/>
            <a:srcRect/>
            <a:tile tx="0" ty="0" sx="100000" sy="100000" flip="none" algn="tl"/>
          </a:blipFill>
          <a:ln w="12700" cap="flat" cmpd="sng" algn="ctr">
            <a:solidFill>
              <a:srgbClr val="00B0F0"/>
            </a:solidFill>
            <a:prstDash val="sysDash"/>
            <a:miter lim="400000"/>
            <a:headEnd type="none" w="med" len="med"/>
            <a:tailEnd type="triangle"/>
          </a:ln>
          <a:effectLst>
            <a:outerShdw blurRad="38100" dist="25400" dir="5400000" algn="ctr" rotWithShape="0">
              <a:srgbClr val="000000">
                <a:alpha val="50000"/>
              </a:srgbClr>
            </a:outerShdw>
          </a:effectLst>
        </p:spPr>
      </p:cxnSp>
      <p:cxnSp>
        <p:nvCxnSpPr>
          <p:cNvPr id="20" name="肘形连接符 25">
            <a:extLst>
              <a:ext uri="{FF2B5EF4-FFF2-40B4-BE49-F238E27FC236}">
                <a16:creationId xmlns:a16="http://schemas.microsoft.com/office/drawing/2014/main" id="{AC9C5FB0-95CB-4B12-A308-FC76A2F4066C}"/>
              </a:ext>
            </a:extLst>
          </p:cNvPr>
          <p:cNvCxnSpPr>
            <a:cxnSpLocks/>
            <a:stCxn id="16" idx="0"/>
            <a:endCxn id="10" idx="3"/>
          </p:cNvCxnSpPr>
          <p:nvPr/>
        </p:nvCxnSpPr>
        <p:spPr bwMode="auto">
          <a:xfrm rot="5400000" flipH="1" flipV="1">
            <a:off x="8716316" y="4795731"/>
            <a:ext cx="236516" cy="2241613"/>
          </a:xfrm>
          <a:prstGeom prst="bentConnector3">
            <a:avLst>
              <a:gd name="adj1" fmla="val 50000"/>
            </a:avLst>
          </a:prstGeom>
          <a:blipFill dpi="0" rotWithShape="0">
            <a:blip r:embed="rId2"/>
            <a:srcRect/>
            <a:tile tx="0" ty="0" sx="100000" sy="100000" flip="none" algn="tl"/>
          </a:blipFill>
          <a:ln w="12700" cap="flat" cmpd="sng" algn="ctr">
            <a:solidFill>
              <a:srgbClr val="00B0F0"/>
            </a:solidFill>
            <a:prstDash val="sysDash"/>
            <a:miter lim="400000"/>
            <a:headEnd type="none" w="med" len="med"/>
            <a:tailEnd type="triangle"/>
          </a:ln>
          <a:effectLst>
            <a:outerShdw blurRad="38100" dist="25400" dir="5400000" algn="ctr" rotWithShape="0">
              <a:srgbClr val="000000">
                <a:alpha val="50000"/>
              </a:srgbClr>
            </a:outerShdw>
          </a:effectLst>
        </p:spPr>
      </p:cxnSp>
      <p:cxnSp>
        <p:nvCxnSpPr>
          <p:cNvPr id="21" name="肘形连接符 26">
            <a:extLst>
              <a:ext uri="{FF2B5EF4-FFF2-40B4-BE49-F238E27FC236}">
                <a16:creationId xmlns:a16="http://schemas.microsoft.com/office/drawing/2014/main" id="{8253DB99-92D2-4720-A4EF-CAAA57872508}"/>
              </a:ext>
            </a:extLst>
          </p:cNvPr>
          <p:cNvCxnSpPr>
            <a:cxnSpLocks/>
            <a:stCxn id="11" idx="2"/>
            <a:endCxn id="10" idx="4"/>
          </p:cNvCxnSpPr>
          <p:nvPr/>
        </p:nvCxnSpPr>
        <p:spPr bwMode="auto">
          <a:xfrm rot="16200000" flipH="1">
            <a:off x="7982773" y="1748576"/>
            <a:ext cx="3140430" cy="3613095"/>
          </a:xfrm>
          <a:prstGeom prst="bentConnector4">
            <a:avLst>
              <a:gd name="adj1" fmla="val 39286"/>
              <a:gd name="adj2" fmla="val 106327"/>
            </a:avLst>
          </a:prstGeom>
          <a:blipFill dpi="0" rotWithShape="0">
            <a:blip r:embed="rId2"/>
            <a:srcRect/>
            <a:tile tx="0" ty="0" sx="100000" sy="100000" flip="none" algn="tl"/>
          </a:blipFill>
          <a:ln w="12700" cap="flat" cmpd="sng" algn="ctr">
            <a:solidFill>
              <a:srgbClr val="FF0000"/>
            </a:solidFill>
            <a:prstDash val="solid"/>
            <a:miter lim="400000"/>
            <a:headEnd type="none" w="med" len="med"/>
            <a:tailEnd type="triangle"/>
          </a:ln>
          <a:effectLst>
            <a:outerShdw blurRad="38100" dist="25400" dir="5400000" algn="ctr" rotWithShape="0">
              <a:srgbClr val="000000">
                <a:alpha val="50000"/>
              </a:srgbClr>
            </a:outerShdw>
          </a:effectLst>
        </p:spPr>
      </p:cxnSp>
      <p:cxnSp>
        <p:nvCxnSpPr>
          <p:cNvPr id="22" name="肘形连接符 27">
            <a:extLst>
              <a:ext uri="{FF2B5EF4-FFF2-40B4-BE49-F238E27FC236}">
                <a16:creationId xmlns:a16="http://schemas.microsoft.com/office/drawing/2014/main" id="{0AAAFE30-3A4B-4F23-B062-75B13FD17B05}"/>
              </a:ext>
            </a:extLst>
          </p:cNvPr>
          <p:cNvCxnSpPr>
            <a:cxnSpLocks/>
            <a:stCxn id="11" idx="2"/>
            <a:endCxn id="9" idx="4"/>
          </p:cNvCxnSpPr>
          <p:nvPr/>
        </p:nvCxnSpPr>
        <p:spPr bwMode="auto">
          <a:xfrm rot="16200000" flipH="1">
            <a:off x="8785998" y="945352"/>
            <a:ext cx="1533982" cy="3613096"/>
          </a:xfrm>
          <a:prstGeom prst="bentConnector4">
            <a:avLst>
              <a:gd name="adj1" fmla="val 28066"/>
              <a:gd name="adj2" fmla="val 106327"/>
            </a:avLst>
          </a:prstGeom>
          <a:blipFill dpi="0" rotWithShape="0">
            <a:blip r:embed="rId2"/>
            <a:srcRect/>
            <a:tile tx="0" ty="0" sx="100000" sy="100000" flip="none" algn="tl"/>
          </a:blipFill>
          <a:ln w="12700" cap="flat" cmpd="sng" algn="ctr">
            <a:solidFill>
              <a:srgbClr val="FF0000"/>
            </a:solidFill>
            <a:prstDash val="solid"/>
            <a:miter lim="400000"/>
            <a:headEnd type="none" w="med" len="med"/>
            <a:tailEnd type="triangle"/>
          </a:ln>
          <a:effectLst>
            <a:outerShdw blurRad="38100" dist="25400" dir="5400000" algn="ctr" rotWithShape="0">
              <a:srgbClr val="000000">
                <a:alpha val="50000"/>
              </a:srgbClr>
            </a:outerShdw>
          </a:effectLst>
        </p:spPr>
      </p:cxnSp>
      <p:sp>
        <p:nvSpPr>
          <p:cNvPr id="23" name="文本框 22">
            <a:extLst>
              <a:ext uri="{FF2B5EF4-FFF2-40B4-BE49-F238E27FC236}">
                <a16:creationId xmlns:a16="http://schemas.microsoft.com/office/drawing/2014/main" id="{AB01FC06-794F-4B1C-8D0A-48E0EB70A2A4}"/>
              </a:ext>
            </a:extLst>
          </p:cNvPr>
          <p:cNvSpPr txBox="1"/>
          <p:nvPr/>
        </p:nvSpPr>
        <p:spPr>
          <a:xfrm>
            <a:off x="7196631" y="3277999"/>
            <a:ext cx="800219" cy="553998"/>
          </a:xfrm>
          <a:prstGeom prst="rect">
            <a:avLst/>
          </a:prstGeom>
          <a:solidFill>
            <a:srgbClr val="FFFFFF"/>
          </a:solidFill>
        </p:spPr>
        <p:txBody>
          <a:bodyPr wrap="none" rtlCol="0">
            <a:spAutoFit/>
          </a:bodyPr>
          <a:lstStyle/>
          <a:p>
            <a:r>
              <a:rPr kumimoji="1" lang="en-US" altLang="zh-CN" dirty="0">
                <a:solidFill>
                  <a:srgbClr val="00B0F0"/>
                </a:solidFill>
                <a:latin typeface="Alibaba PuHuiTi" pitchFamily="18" charset="-122"/>
                <a:ea typeface="Alibaba PuHuiTi" pitchFamily="18" charset="-122"/>
                <a:cs typeface="Alibaba PuHuiTi" pitchFamily="18" charset="-122"/>
              </a:rPr>
              <a:t>OMS</a:t>
            </a:r>
          </a:p>
          <a:p>
            <a:r>
              <a:rPr kumimoji="1" lang="zh-CN" altLang="en-US" sz="1200" dirty="0">
                <a:solidFill>
                  <a:srgbClr val="00B0F0"/>
                </a:solidFill>
                <a:latin typeface="Alibaba PuHuiTi" pitchFamily="18" charset="-122"/>
                <a:ea typeface="Alibaba PuHuiTi" pitchFamily="18" charset="-122"/>
                <a:cs typeface="Alibaba PuHuiTi" pitchFamily="18" charset="-122"/>
              </a:rPr>
              <a:t>实时同步</a:t>
            </a:r>
          </a:p>
        </p:txBody>
      </p:sp>
      <p:sp>
        <p:nvSpPr>
          <p:cNvPr id="24" name="文本框 23">
            <a:extLst>
              <a:ext uri="{FF2B5EF4-FFF2-40B4-BE49-F238E27FC236}">
                <a16:creationId xmlns:a16="http://schemas.microsoft.com/office/drawing/2014/main" id="{4DCA2FE5-07D3-454B-8239-B52117F86128}"/>
              </a:ext>
            </a:extLst>
          </p:cNvPr>
          <p:cNvSpPr txBox="1"/>
          <p:nvPr/>
        </p:nvSpPr>
        <p:spPr>
          <a:xfrm>
            <a:off x="726774" y="4444758"/>
            <a:ext cx="3610027" cy="1708160"/>
          </a:xfrm>
          <a:prstGeom prst="rect">
            <a:avLst/>
          </a:prstGeom>
          <a:noFill/>
          <a:ln>
            <a:solidFill>
              <a:srgbClr val="FF0000"/>
            </a:solidFill>
            <a:prstDash val="sysDot"/>
          </a:ln>
        </p:spPr>
        <p:txBody>
          <a:bodyPr wrap="none" rtlCol="0">
            <a:spAutoFit/>
          </a:bodyPr>
          <a:lstStyle/>
          <a:p>
            <a:pPr>
              <a:lnSpc>
                <a:spcPct val="150000"/>
              </a:lnSpc>
            </a:pPr>
            <a:r>
              <a:rPr kumimoji="1" lang="en-US" altLang="zh-CN" sz="1400" dirty="0">
                <a:solidFill>
                  <a:srgbClr val="C00000"/>
                </a:solidFill>
                <a:latin typeface="Alibaba PuHuiTi" pitchFamily="18" charset="-122"/>
                <a:ea typeface="Alibaba PuHuiTi" pitchFamily="18" charset="-122"/>
                <a:cs typeface="Alibaba PuHuiTi" pitchFamily="18" charset="-122"/>
              </a:rPr>
              <a:t>&lt;</a:t>
            </a:r>
            <a:r>
              <a:rPr kumimoji="1" lang="zh-CN" altLang="en-US" sz="1400" dirty="0">
                <a:solidFill>
                  <a:srgbClr val="C00000"/>
                </a:solidFill>
                <a:latin typeface="Alibaba PuHuiTi" pitchFamily="18" charset="-122"/>
                <a:ea typeface="Alibaba PuHuiTi" pitchFamily="18" charset="-122"/>
                <a:cs typeface="Alibaba PuHuiTi" pitchFamily="18" charset="-122"/>
              </a:rPr>
              <a:t>回滚预案</a:t>
            </a:r>
            <a:r>
              <a:rPr kumimoji="1" lang="en-US" altLang="zh-CN" sz="1400" dirty="0">
                <a:solidFill>
                  <a:srgbClr val="C00000"/>
                </a:solidFill>
                <a:latin typeface="Alibaba PuHuiTi" pitchFamily="18" charset="-122"/>
                <a:ea typeface="Alibaba PuHuiTi" pitchFamily="18" charset="-122"/>
                <a:cs typeface="Alibaba PuHuiTi" pitchFamily="18" charset="-122"/>
              </a:rPr>
              <a:t>&gt;</a:t>
            </a:r>
          </a:p>
          <a:p>
            <a:pPr marL="285750" indent="-285750">
              <a:lnSpc>
                <a:spcPct val="150000"/>
              </a:lnSpc>
              <a:buFont typeface="Wingdings" pitchFamily="2" charset="2"/>
              <a:buChar char="Ø"/>
            </a:pPr>
            <a:r>
              <a:rPr kumimoji="1" lang="zh-CN" altLang="en-US" sz="1400" dirty="0">
                <a:solidFill>
                  <a:srgbClr val="C00000"/>
                </a:solidFill>
                <a:latin typeface="Alibaba PuHuiTi" pitchFamily="18" charset="-122"/>
                <a:ea typeface="Alibaba PuHuiTi" pitchFamily="18" charset="-122"/>
                <a:cs typeface="Alibaba PuHuiTi" pitchFamily="18" charset="-122"/>
              </a:rPr>
              <a:t>应用停写</a:t>
            </a:r>
            <a:r>
              <a:rPr kumimoji="1" lang="en-US" altLang="zh-CN" sz="1400" dirty="0">
                <a:solidFill>
                  <a:srgbClr val="C00000"/>
                </a:solidFill>
                <a:latin typeface="Alibaba PuHuiTi" pitchFamily="18" charset="-122"/>
                <a:ea typeface="Alibaba PuHuiTi" pitchFamily="18" charset="-122"/>
                <a:cs typeface="Alibaba PuHuiTi" pitchFamily="18" charset="-122"/>
              </a:rPr>
              <a:t>OB</a:t>
            </a:r>
          </a:p>
          <a:p>
            <a:pPr marL="285750" indent="-285750">
              <a:lnSpc>
                <a:spcPct val="150000"/>
              </a:lnSpc>
              <a:buFont typeface="Wingdings" pitchFamily="2" charset="2"/>
              <a:buChar char="Ø"/>
            </a:pPr>
            <a:r>
              <a:rPr kumimoji="1" lang="en-US" altLang="zh-CN" sz="1400" dirty="0">
                <a:solidFill>
                  <a:srgbClr val="00B0F0"/>
                </a:solidFill>
                <a:latin typeface="Alibaba PuHuiTi" pitchFamily="18" charset="-122"/>
                <a:ea typeface="Alibaba PuHuiTi" pitchFamily="18" charset="-122"/>
                <a:cs typeface="Alibaba PuHuiTi" pitchFamily="18" charset="-122"/>
              </a:rPr>
              <a:t>OMS</a:t>
            </a:r>
            <a:r>
              <a:rPr kumimoji="1" lang="zh-CN" altLang="en-US" sz="1400" dirty="0">
                <a:solidFill>
                  <a:srgbClr val="00B0F0"/>
                </a:solidFill>
                <a:latin typeface="Alibaba PuHuiTi" pitchFamily="18" charset="-122"/>
                <a:ea typeface="Alibaba PuHuiTi" pitchFamily="18" charset="-122"/>
                <a:cs typeface="Alibaba PuHuiTi" pitchFamily="18" charset="-122"/>
              </a:rPr>
              <a:t>全量校验：</a:t>
            </a:r>
            <a:r>
              <a:rPr kumimoji="1" lang="en-US" altLang="zh-CN" sz="1400" dirty="0">
                <a:solidFill>
                  <a:srgbClr val="00B0F0"/>
                </a:solidFill>
                <a:latin typeface="Alibaba PuHuiTi" pitchFamily="18" charset="-122"/>
                <a:ea typeface="Alibaba PuHuiTi" pitchFamily="18" charset="-122"/>
                <a:cs typeface="Alibaba PuHuiTi" pitchFamily="18" charset="-122"/>
              </a:rPr>
              <a:t>ORACLE/MySQL</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vs</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OB</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buFont typeface="Wingdings" pitchFamily="2" charset="2"/>
              <a:buChar char="Ø"/>
            </a:pPr>
            <a:r>
              <a:rPr kumimoji="1" lang="en-US" altLang="zh-CN" sz="1400" dirty="0">
                <a:solidFill>
                  <a:srgbClr val="00B0F0"/>
                </a:solidFill>
                <a:latin typeface="Alibaba PuHuiTi" pitchFamily="18" charset="-122"/>
                <a:ea typeface="Alibaba PuHuiTi" pitchFamily="18" charset="-122"/>
                <a:cs typeface="Alibaba PuHuiTi" pitchFamily="18" charset="-122"/>
              </a:rPr>
              <a:t>OMS</a:t>
            </a:r>
            <a:r>
              <a:rPr kumimoji="1" lang="zh-CN" altLang="en-US" sz="1400" dirty="0">
                <a:solidFill>
                  <a:srgbClr val="00B0F0"/>
                </a:solidFill>
                <a:latin typeface="Alibaba PuHuiTi" pitchFamily="18" charset="-122"/>
                <a:ea typeface="Alibaba PuHuiTi" pitchFamily="18" charset="-122"/>
                <a:cs typeface="Alibaba PuHuiTi" pitchFamily="18" charset="-122"/>
              </a:rPr>
              <a:t>实时同步：</a:t>
            </a:r>
            <a:r>
              <a:rPr kumimoji="1" lang="en-US" altLang="zh-CN" sz="1400" dirty="0">
                <a:solidFill>
                  <a:srgbClr val="00B0F0"/>
                </a:solidFill>
                <a:latin typeface="Alibaba PuHuiTi" pitchFamily="18" charset="-122"/>
                <a:ea typeface="Alibaba PuHuiTi" pitchFamily="18" charset="-122"/>
                <a:cs typeface="Alibaba PuHuiTi" pitchFamily="18" charset="-122"/>
              </a:rPr>
              <a:t>ORACLE/MySQL</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-&gt;</a:t>
            </a:r>
            <a:r>
              <a:rPr kumimoji="1" lang="zh-CN" altLang="en-US" sz="1400" dirty="0">
                <a:solidFill>
                  <a:srgbClr val="00B0F0"/>
                </a:solidFill>
                <a:latin typeface="Alibaba PuHuiTi" pitchFamily="18" charset="-122"/>
                <a:ea typeface="Alibaba PuHuiTi" pitchFamily="18" charset="-122"/>
                <a:cs typeface="Alibaba PuHuiTi" pitchFamily="18" charset="-122"/>
              </a:rPr>
              <a:t> </a:t>
            </a:r>
            <a:r>
              <a:rPr kumimoji="1" lang="en-US" altLang="zh-CN" sz="1400" dirty="0">
                <a:solidFill>
                  <a:srgbClr val="00B0F0"/>
                </a:solidFill>
                <a:latin typeface="Alibaba PuHuiTi" pitchFamily="18" charset="-122"/>
                <a:ea typeface="Alibaba PuHuiTi" pitchFamily="18" charset="-122"/>
                <a:cs typeface="Alibaba PuHuiTi" pitchFamily="18" charset="-122"/>
              </a:rPr>
              <a:t>OB</a:t>
            </a:r>
            <a:endParaRPr kumimoji="1" lang="en-US" altLang="zh-CN" sz="1400" dirty="0">
              <a:solidFill>
                <a:srgbClr val="C00000"/>
              </a:solidFill>
              <a:latin typeface="Alibaba PuHuiTi" pitchFamily="18" charset="-122"/>
              <a:ea typeface="Alibaba PuHuiTi" pitchFamily="18" charset="-122"/>
              <a:cs typeface="Alibaba PuHuiTi" pitchFamily="18" charset="-122"/>
            </a:endParaRPr>
          </a:p>
          <a:p>
            <a:pPr marL="285750" indent="-285750">
              <a:lnSpc>
                <a:spcPct val="150000"/>
              </a:lnSpc>
              <a:buFont typeface="Wingdings" pitchFamily="2" charset="2"/>
              <a:buChar char="Ø"/>
            </a:pPr>
            <a:r>
              <a:rPr kumimoji="1" lang="zh-CN" altLang="en-US" sz="1400" dirty="0">
                <a:solidFill>
                  <a:srgbClr val="C00000"/>
                </a:solidFill>
                <a:latin typeface="Alibaba PuHuiTi" pitchFamily="18" charset="-122"/>
                <a:ea typeface="Alibaba PuHuiTi" pitchFamily="18" charset="-122"/>
                <a:cs typeface="Alibaba PuHuiTi" pitchFamily="18" charset="-122"/>
              </a:rPr>
              <a:t>应用切换读写</a:t>
            </a:r>
            <a:r>
              <a:rPr kumimoji="1" lang="en-US" altLang="zh-CN" sz="1400" dirty="0">
                <a:solidFill>
                  <a:srgbClr val="C00000"/>
                </a:solidFill>
                <a:latin typeface="Alibaba PuHuiTi" pitchFamily="18" charset="-122"/>
                <a:ea typeface="Alibaba PuHuiTi" pitchFamily="18" charset="-122"/>
                <a:cs typeface="Alibaba PuHuiTi" pitchFamily="18" charset="-122"/>
              </a:rPr>
              <a:t>ORACLE/MySQL</a:t>
            </a:r>
          </a:p>
        </p:txBody>
      </p:sp>
    </p:spTree>
    <p:extLst>
      <p:ext uri="{BB962C8B-B14F-4D97-AF65-F5344CB8AC3E}">
        <p14:creationId xmlns:p14="http://schemas.microsoft.com/office/powerpoint/2010/main" val="1879251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par>
                          <p:cTn id="20" fill="hold">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par>
                          <p:cTn id="24" fill="hold">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par>
                          <p:cTn id="32" fill="hold">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 calcmode="lin" valueType="num">
                                      <p:cBhvr additive="base">
                                        <p:cTn id="4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 calcmode="lin" valueType="num">
                                      <p:cBhvr additive="base">
                                        <p:cTn id="5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par>
                                <p:cTn id="61" presetID="9"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dissolve">
                                      <p:cBhvr>
                                        <p:cTn id="66" dur="500"/>
                                        <p:tgtEl>
                                          <p:spTgt spid="4"/>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dissolv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5">
                                            <p:txEl>
                                              <p:pRg st="2" end="2"/>
                                            </p:txEl>
                                          </p:spTgt>
                                        </p:tgtEl>
                                        <p:attrNameLst>
                                          <p:attrName>style.visibility</p:attrName>
                                        </p:attrNameLst>
                                      </p:cBhvr>
                                      <p:to>
                                        <p:strVal val="visible"/>
                                      </p:to>
                                    </p:set>
                                    <p:anim calcmode="lin" valueType="num">
                                      <p:cBhvr additive="base">
                                        <p:cTn id="7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nodeType="clickEffect">
                                  <p:stCondLst>
                                    <p:cond delay="0"/>
                                  </p:stCondLst>
                                  <p:childTnLst>
                                    <p:set>
                                      <p:cBhvr>
                                        <p:cTn id="79" dur="1" fill="hold">
                                          <p:stCondLst>
                                            <p:cond delay="0"/>
                                          </p:stCondLst>
                                        </p:cTn>
                                        <p:tgtEl>
                                          <p:spTgt spid="13"/>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
                                            <p:txEl>
                                              <p:pRg st="3" end="3"/>
                                            </p:txEl>
                                          </p:spTgt>
                                        </p:tgtEl>
                                        <p:attrNameLst>
                                          <p:attrName>style.visibility</p:attrName>
                                        </p:attrNameLst>
                                      </p:cBhvr>
                                      <p:to>
                                        <p:strVal val="visible"/>
                                      </p:to>
                                    </p:set>
                                    <p:anim calcmode="lin" valueType="num">
                                      <p:cBhvr additive="base">
                                        <p:cTn id="8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dissolve">
                                      <p:cBhvr>
                                        <p:cTn id="92" dur="500"/>
                                        <p:tgtEl>
                                          <p:spTgt spid="19"/>
                                        </p:tgtEl>
                                      </p:cBhvr>
                                    </p:animEffect>
                                  </p:childTnLst>
                                </p:cTn>
                              </p:par>
                              <p:par>
                                <p:cTn id="93" presetID="9" presetClass="entr" presetSubtype="0"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dissolve">
                                      <p:cBhvr>
                                        <p:cTn id="95" dur="500"/>
                                        <p:tgtEl>
                                          <p:spTgt spid="20"/>
                                        </p:tgtEl>
                                      </p:cBhvr>
                                    </p:animEffect>
                                  </p:childTnLst>
                                </p:cTn>
                              </p:par>
                              <p:par>
                                <p:cTn id="96" presetID="9"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dissolve">
                                      <p:cBhvr>
                                        <p:cTn id="98" dur="500"/>
                                        <p:tgtEl>
                                          <p:spTgt spid="17"/>
                                        </p:tgtEl>
                                      </p:cBhvr>
                                    </p:animEffect>
                                  </p:childTnLst>
                                </p:cTn>
                              </p:par>
                              <p:par>
                                <p:cTn id="99" presetID="9" presetClass="entr" presetSubtype="0" fill="hold"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dissolve">
                                      <p:cBhvr>
                                        <p:cTn id="101" dur="500"/>
                                        <p:tgtEl>
                                          <p:spTgt spid="18"/>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
                                            <p:txEl>
                                              <p:pRg st="4" end="4"/>
                                            </p:txEl>
                                          </p:spTgt>
                                        </p:tgtEl>
                                        <p:attrNameLst>
                                          <p:attrName>style.visibility</p:attrName>
                                        </p:attrNameLst>
                                      </p:cBhvr>
                                      <p:to>
                                        <p:strVal val="visible"/>
                                      </p:to>
                                    </p:set>
                                    <p:anim calcmode="lin" valueType="num">
                                      <p:cBhvr additive="base">
                                        <p:cTn id="10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07" dur="10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19"/>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20"/>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18"/>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17"/>
                                        </p:tgtEl>
                                        <p:attrNameLst>
                                          <p:attrName>style.visibility</p:attrName>
                                        </p:attrNameLst>
                                      </p:cBhvr>
                                      <p:to>
                                        <p:strVal val="hidden"/>
                                      </p:to>
                                    </p:set>
                                  </p:childTnLst>
                                </p:cTn>
                              </p:par>
                            </p:childTnLst>
                          </p:cTn>
                        </p:par>
                        <p:par>
                          <p:cTn id="118" fill="hold">
                            <p:stCondLst>
                              <p:cond delay="0"/>
                            </p:stCondLst>
                            <p:childTnLst>
                              <p:par>
                                <p:cTn id="119" presetID="8" presetClass="emph" presetSubtype="0" fill="hold" nodeType="afterEffect">
                                  <p:stCondLst>
                                    <p:cond delay="0"/>
                                  </p:stCondLst>
                                  <p:childTnLst>
                                    <p:animRot by="10800000">
                                      <p:cBhvr>
                                        <p:cTn id="120" dur="1000" fill="hold"/>
                                        <p:tgtEl>
                                          <p:spTgt spid="14"/>
                                        </p:tgtEl>
                                        <p:attrNameLst>
                                          <p:attrName>r</p:attrName>
                                        </p:attrNameLst>
                                      </p:cBhvr>
                                    </p:animRot>
                                  </p:childTnLst>
                                </p:cTn>
                              </p:par>
                            </p:childTnLst>
                          </p:cTn>
                        </p:par>
                        <p:par>
                          <p:cTn id="121" fill="hold">
                            <p:stCondLst>
                              <p:cond delay="1000"/>
                            </p:stCondLst>
                            <p:childTnLst>
                              <p:par>
                                <p:cTn id="122" presetID="8" presetClass="emph" presetSubtype="0" fill="hold" nodeType="afterEffect">
                                  <p:stCondLst>
                                    <p:cond delay="0"/>
                                  </p:stCondLst>
                                  <p:childTnLst>
                                    <p:animRot by="10800000">
                                      <p:cBhvr>
                                        <p:cTn id="123" dur="1000" fill="hold"/>
                                        <p:tgtEl>
                                          <p:spTgt spid="15"/>
                                        </p:tgtEl>
                                        <p:attrNameLst>
                                          <p:attrName>r</p:attrName>
                                        </p:attrNameLst>
                                      </p:cBhvr>
                                    </p:animRo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5">
                                            <p:txEl>
                                              <p:pRg st="5" end="5"/>
                                            </p:txEl>
                                          </p:spTgt>
                                        </p:tgtEl>
                                        <p:attrNameLst>
                                          <p:attrName>style.visibility</p:attrName>
                                        </p:attrNameLst>
                                      </p:cBhvr>
                                      <p:to>
                                        <p:strVal val="visible"/>
                                      </p:to>
                                    </p:set>
                                    <p:anim calcmode="lin" valueType="num">
                                      <p:cBhvr additive="base">
                                        <p:cTn id="12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dissolve">
                                      <p:cBhvr>
                                        <p:cTn id="134" dur="500"/>
                                        <p:tgtEl>
                                          <p:spTgt spid="22"/>
                                        </p:tgtEl>
                                      </p:cBhvr>
                                    </p:animEffect>
                                  </p:childTnLst>
                                </p:cTn>
                              </p:par>
                              <p:par>
                                <p:cTn id="135" presetID="9" presetClass="entr" presetSubtype="0" fill="hold" nodeType="withEffect">
                                  <p:stCondLst>
                                    <p:cond delay="0"/>
                                  </p:stCondLst>
                                  <p:childTnLst>
                                    <p:set>
                                      <p:cBhvr>
                                        <p:cTn id="136" dur="1" fill="hold">
                                          <p:stCondLst>
                                            <p:cond delay="0"/>
                                          </p:stCondLst>
                                        </p:cTn>
                                        <p:tgtEl>
                                          <p:spTgt spid="21"/>
                                        </p:tgtEl>
                                        <p:attrNameLst>
                                          <p:attrName>style.visibility</p:attrName>
                                        </p:attrNameLst>
                                      </p:cBhvr>
                                      <p:to>
                                        <p:strVal val="visible"/>
                                      </p:to>
                                    </p:set>
                                    <p:animEffect transition="in" filter="dissolve">
                                      <p:cBhvr>
                                        <p:cTn id="137" dur="500"/>
                                        <p:tgtEl>
                                          <p:spTgt spid="21"/>
                                        </p:tgtEl>
                                      </p:cBhvr>
                                    </p:animEffect>
                                  </p:childTnLst>
                                </p:cTn>
                              </p:par>
                            </p:childTnLst>
                          </p:cTn>
                        </p:par>
                      </p:childTnLst>
                    </p:cTn>
                  </p:par>
                  <p:par>
                    <p:cTn id="138" fill="hold">
                      <p:stCondLst>
                        <p:cond delay="indefinite"/>
                      </p:stCondLst>
                      <p:childTnLst>
                        <p:par>
                          <p:cTn id="139" fill="hold">
                            <p:stCondLst>
                              <p:cond delay="0"/>
                            </p:stCondLst>
                            <p:childTnLst>
                              <p:par>
                                <p:cTn id="140" presetID="5" presetClass="entr" presetSubtype="10" fill="hold" grpId="0" nodeType="clickEffect">
                                  <p:stCondLst>
                                    <p:cond delay="0"/>
                                  </p:stCondLst>
                                  <p:childTnLst>
                                    <p:set>
                                      <p:cBhvr>
                                        <p:cTn id="141" dur="1" fill="hold">
                                          <p:stCondLst>
                                            <p:cond delay="0"/>
                                          </p:stCondLst>
                                        </p:cTn>
                                        <p:tgtEl>
                                          <p:spTgt spid="24">
                                            <p:bg/>
                                          </p:spTgt>
                                        </p:tgtEl>
                                        <p:attrNameLst>
                                          <p:attrName>style.visibility</p:attrName>
                                        </p:attrNameLst>
                                      </p:cBhvr>
                                      <p:to>
                                        <p:strVal val="visible"/>
                                      </p:to>
                                    </p:set>
                                    <p:animEffect transition="in" filter="checkerboard(across)">
                                      <p:cBhvr>
                                        <p:cTn id="142" dur="500"/>
                                        <p:tgtEl>
                                          <p:spTgt spid="24">
                                            <p:bg/>
                                          </p:spTgt>
                                        </p:tgtEl>
                                      </p:cBhvr>
                                    </p:animEffect>
                                  </p:childTnLst>
                                </p:cTn>
                              </p:par>
                            </p:childTnLst>
                          </p:cTn>
                        </p:par>
                        <p:par>
                          <p:cTn id="143" fill="hold">
                            <p:stCondLst>
                              <p:cond delay="500"/>
                            </p:stCondLst>
                            <p:childTnLst>
                              <p:par>
                                <p:cTn id="144" presetID="2" presetClass="entr" presetSubtype="4" fill="hold" nodeType="afterEffect">
                                  <p:stCondLst>
                                    <p:cond delay="0"/>
                                  </p:stCondLst>
                                  <p:childTnLst>
                                    <p:set>
                                      <p:cBhvr>
                                        <p:cTn id="145" dur="1" fill="hold">
                                          <p:stCondLst>
                                            <p:cond delay="0"/>
                                          </p:stCondLst>
                                        </p:cTn>
                                        <p:tgtEl>
                                          <p:spTgt spid="24">
                                            <p:txEl>
                                              <p:pRg st="0" end="0"/>
                                            </p:txEl>
                                          </p:spTgt>
                                        </p:tgtEl>
                                        <p:attrNameLst>
                                          <p:attrName>style.visibility</p:attrName>
                                        </p:attrNameLst>
                                      </p:cBhvr>
                                      <p:to>
                                        <p:strVal val="visible"/>
                                      </p:to>
                                    </p:set>
                                    <p:anim calcmode="lin" valueType="num">
                                      <p:cBhvr additive="base">
                                        <p:cTn id="1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24">
                                            <p:txEl>
                                              <p:pRg st="1" end="1"/>
                                            </p:txEl>
                                          </p:spTgt>
                                        </p:tgtEl>
                                        <p:attrNameLst>
                                          <p:attrName>style.visibility</p:attrName>
                                        </p:attrNameLst>
                                      </p:cBhvr>
                                      <p:to>
                                        <p:strVal val="visible"/>
                                      </p:to>
                                    </p:set>
                                    <p:anim calcmode="lin" valueType="num">
                                      <p:cBhvr additive="base">
                                        <p:cTn id="152"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53"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21"/>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22"/>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nodeType="clickEffect">
                                  <p:stCondLst>
                                    <p:cond delay="0"/>
                                  </p:stCondLst>
                                  <p:childTnLst>
                                    <p:set>
                                      <p:cBhvr>
                                        <p:cTn id="163" dur="1" fill="hold">
                                          <p:stCondLst>
                                            <p:cond delay="0"/>
                                          </p:stCondLst>
                                        </p:cTn>
                                        <p:tgtEl>
                                          <p:spTgt spid="24">
                                            <p:txEl>
                                              <p:pRg st="2" end="2"/>
                                            </p:txEl>
                                          </p:spTgt>
                                        </p:tgtEl>
                                        <p:attrNameLst>
                                          <p:attrName>style.visibility</p:attrName>
                                        </p:attrNameLst>
                                      </p:cBhvr>
                                      <p:to>
                                        <p:strVal val="visible"/>
                                      </p:to>
                                    </p:set>
                                    <p:anim calcmode="lin" valueType="num">
                                      <p:cBhvr additive="base">
                                        <p:cTn id="164"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65"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nodeType="click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dissolve">
                                      <p:cBhvr>
                                        <p:cTn id="170" dur="500"/>
                                        <p:tgtEl>
                                          <p:spTgt spid="19"/>
                                        </p:tgtEl>
                                      </p:cBhvr>
                                    </p:animEffect>
                                  </p:childTnLst>
                                </p:cTn>
                              </p:par>
                              <p:par>
                                <p:cTn id="171" presetID="9" presetClass="entr" presetSubtype="0" fill="hold" nodeType="withEffect">
                                  <p:stCondLst>
                                    <p:cond delay="0"/>
                                  </p:stCondLst>
                                  <p:childTnLst>
                                    <p:set>
                                      <p:cBhvr>
                                        <p:cTn id="172" dur="1" fill="hold">
                                          <p:stCondLst>
                                            <p:cond delay="0"/>
                                          </p:stCondLst>
                                        </p:cTn>
                                        <p:tgtEl>
                                          <p:spTgt spid="20"/>
                                        </p:tgtEl>
                                        <p:attrNameLst>
                                          <p:attrName>style.visibility</p:attrName>
                                        </p:attrNameLst>
                                      </p:cBhvr>
                                      <p:to>
                                        <p:strVal val="visible"/>
                                      </p:to>
                                    </p:set>
                                    <p:animEffect transition="in" filter="dissolve">
                                      <p:cBhvr>
                                        <p:cTn id="173" dur="500"/>
                                        <p:tgtEl>
                                          <p:spTgt spid="20"/>
                                        </p:tgtEl>
                                      </p:cBhvr>
                                    </p:animEffect>
                                  </p:childTnLst>
                                </p:cTn>
                              </p:par>
                              <p:par>
                                <p:cTn id="174" presetID="9" presetClass="entr" presetSubtype="0" fill="hold" nodeType="withEffect">
                                  <p:stCondLst>
                                    <p:cond delay="0"/>
                                  </p:stCondLst>
                                  <p:childTnLst>
                                    <p:set>
                                      <p:cBhvr>
                                        <p:cTn id="175" dur="1" fill="hold">
                                          <p:stCondLst>
                                            <p:cond delay="0"/>
                                          </p:stCondLst>
                                        </p:cTn>
                                        <p:tgtEl>
                                          <p:spTgt spid="17"/>
                                        </p:tgtEl>
                                        <p:attrNameLst>
                                          <p:attrName>style.visibility</p:attrName>
                                        </p:attrNameLst>
                                      </p:cBhvr>
                                      <p:to>
                                        <p:strVal val="visible"/>
                                      </p:to>
                                    </p:set>
                                    <p:animEffect transition="in" filter="dissolve">
                                      <p:cBhvr>
                                        <p:cTn id="176" dur="500"/>
                                        <p:tgtEl>
                                          <p:spTgt spid="17"/>
                                        </p:tgtEl>
                                      </p:cBhvr>
                                    </p:animEffect>
                                  </p:childTnLst>
                                </p:cTn>
                              </p:par>
                              <p:par>
                                <p:cTn id="177" presetID="9" presetClass="entr" presetSubtype="0" fill="hold" nodeType="withEffect">
                                  <p:stCondLst>
                                    <p:cond delay="0"/>
                                  </p:stCondLst>
                                  <p:childTnLst>
                                    <p:set>
                                      <p:cBhvr>
                                        <p:cTn id="178" dur="1" fill="hold">
                                          <p:stCondLst>
                                            <p:cond delay="0"/>
                                          </p:stCondLst>
                                        </p:cTn>
                                        <p:tgtEl>
                                          <p:spTgt spid="18"/>
                                        </p:tgtEl>
                                        <p:attrNameLst>
                                          <p:attrName>style.visibility</p:attrName>
                                        </p:attrNameLst>
                                      </p:cBhvr>
                                      <p:to>
                                        <p:strVal val="visible"/>
                                      </p:to>
                                    </p:set>
                                    <p:animEffect transition="in" filter="dissolve">
                                      <p:cBhvr>
                                        <p:cTn id="179" dur="500"/>
                                        <p:tgtEl>
                                          <p:spTgt spid="18"/>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nodeType="clickEffect">
                                  <p:stCondLst>
                                    <p:cond delay="0"/>
                                  </p:stCondLst>
                                  <p:childTnLst>
                                    <p:set>
                                      <p:cBhvr>
                                        <p:cTn id="183" dur="1" fill="hold">
                                          <p:stCondLst>
                                            <p:cond delay="0"/>
                                          </p:stCondLst>
                                        </p:cTn>
                                        <p:tgtEl>
                                          <p:spTgt spid="24">
                                            <p:txEl>
                                              <p:pRg st="3" end="3"/>
                                            </p:txEl>
                                          </p:spTgt>
                                        </p:tgtEl>
                                        <p:attrNameLst>
                                          <p:attrName>style.visibility</p:attrName>
                                        </p:attrNameLst>
                                      </p:cBhvr>
                                      <p:to>
                                        <p:strVal val="visible"/>
                                      </p:to>
                                    </p:set>
                                    <p:anim calcmode="lin" valueType="num">
                                      <p:cBhvr additive="base">
                                        <p:cTn id="184"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185" dur="10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nodeType="clickEffect">
                                  <p:stCondLst>
                                    <p:cond delay="0"/>
                                  </p:stCondLst>
                                  <p:childTnLst>
                                    <p:set>
                                      <p:cBhvr>
                                        <p:cTn id="189" dur="1" fill="hold">
                                          <p:stCondLst>
                                            <p:cond delay="0"/>
                                          </p:stCondLst>
                                        </p:cTn>
                                        <p:tgtEl>
                                          <p:spTgt spid="19"/>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20"/>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17"/>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18"/>
                                        </p:tgtEl>
                                        <p:attrNameLst>
                                          <p:attrName>style.visibility</p:attrName>
                                        </p:attrNameLst>
                                      </p:cBhvr>
                                      <p:to>
                                        <p:strVal val="hidden"/>
                                      </p:to>
                                    </p:set>
                                  </p:childTnLst>
                                </p:cTn>
                              </p:par>
                            </p:childTnLst>
                          </p:cTn>
                        </p:par>
                        <p:par>
                          <p:cTn id="196" fill="hold">
                            <p:stCondLst>
                              <p:cond delay="0"/>
                            </p:stCondLst>
                            <p:childTnLst>
                              <p:par>
                                <p:cTn id="197" presetID="8" presetClass="emph" presetSubtype="0" fill="hold" nodeType="afterEffect">
                                  <p:stCondLst>
                                    <p:cond delay="0"/>
                                  </p:stCondLst>
                                  <p:childTnLst>
                                    <p:animRot by="-10800000">
                                      <p:cBhvr>
                                        <p:cTn id="198" dur="1000" fill="hold"/>
                                        <p:tgtEl>
                                          <p:spTgt spid="14"/>
                                        </p:tgtEl>
                                        <p:attrNameLst>
                                          <p:attrName>r</p:attrName>
                                        </p:attrNameLst>
                                      </p:cBhvr>
                                    </p:animRot>
                                  </p:childTnLst>
                                </p:cTn>
                              </p:par>
                            </p:childTnLst>
                          </p:cTn>
                        </p:par>
                        <p:par>
                          <p:cTn id="199" fill="hold">
                            <p:stCondLst>
                              <p:cond delay="1000"/>
                            </p:stCondLst>
                            <p:childTnLst>
                              <p:par>
                                <p:cTn id="200" presetID="8" presetClass="emph" presetSubtype="0" fill="hold" nodeType="afterEffect">
                                  <p:stCondLst>
                                    <p:cond delay="0"/>
                                  </p:stCondLst>
                                  <p:childTnLst>
                                    <p:animRot by="-10800000">
                                      <p:cBhvr>
                                        <p:cTn id="201" dur="1000" fill="hold"/>
                                        <p:tgtEl>
                                          <p:spTgt spid="15"/>
                                        </p:tgtEl>
                                        <p:attrNameLst>
                                          <p:attrName>r</p:attrName>
                                        </p:attrNameLst>
                                      </p:cBhvr>
                                    </p:animRot>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24">
                                            <p:txEl>
                                              <p:pRg st="4" end="4"/>
                                            </p:txEl>
                                          </p:spTgt>
                                        </p:tgtEl>
                                        <p:attrNameLst>
                                          <p:attrName>style.visibility</p:attrName>
                                        </p:attrNameLst>
                                      </p:cBhvr>
                                      <p:to>
                                        <p:strVal val="visible"/>
                                      </p:to>
                                    </p:set>
                                    <p:anim calcmode="lin" valueType="num">
                                      <p:cBhvr additive="base">
                                        <p:cTn id="206"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207" dur="500" fill="hold"/>
                                        <p:tgtEl>
                                          <p:spTgt spid="2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3"/>
                                        </p:tgtEl>
                                        <p:attrNameLst>
                                          <p:attrName>style.visibility</p:attrName>
                                        </p:attrNameLst>
                                      </p:cBhvr>
                                      <p:to>
                                        <p:strVal val="visible"/>
                                      </p:to>
                                    </p:set>
                                    <p:animEffect transition="in" filter="dissolve">
                                      <p:cBhvr>
                                        <p:cTn id="212" dur="500"/>
                                        <p:tgtEl>
                                          <p:spTgt spid="13"/>
                                        </p:tgtEl>
                                      </p:cBhvr>
                                    </p:animEffect>
                                  </p:childTnLst>
                                </p:cTn>
                              </p:par>
                              <p:par>
                                <p:cTn id="213" presetID="9" presetClass="entr" presetSubtype="0" fill="hold" nodeType="withEffect">
                                  <p:stCondLst>
                                    <p:cond delay="0"/>
                                  </p:stCondLst>
                                  <p:childTnLst>
                                    <p:set>
                                      <p:cBhvr>
                                        <p:cTn id="214" dur="1" fill="hold">
                                          <p:stCondLst>
                                            <p:cond delay="0"/>
                                          </p:stCondLst>
                                        </p:cTn>
                                        <p:tgtEl>
                                          <p:spTgt spid="12"/>
                                        </p:tgtEl>
                                        <p:attrNameLst>
                                          <p:attrName>style.visibility</p:attrName>
                                        </p:attrNameLst>
                                      </p:cBhvr>
                                      <p:to>
                                        <p:strVal val="visible"/>
                                      </p:to>
                                    </p:set>
                                    <p:animEffect transition="in" filter="dissolve">
                                      <p:cBhvr>
                                        <p:cTn id="2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P spid="6" grpId="0" animBg="1"/>
      <p:bldP spid="7" grpId="0" animBg="1"/>
      <p:bldP spid="8" grpId="0" animBg="1"/>
      <p:bldP spid="9" grpId="0" animBg="1"/>
      <p:bldP spid="10" grpId="0" animBg="1"/>
      <p:bldP spid="11" grpId="0" animBg="1"/>
      <p:bldP spid="16" grpId="0" animBg="1"/>
      <p:bldP spid="23" grpId="0" animBg="1"/>
      <p:bldP spid="24" grpId="0" build="allAtOnce"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3445" y="2660915"/>
            <a:ext cx="9848555" cy="692151"/>
          </a:xfrm>
        </p:spPr>
        <p:txBody>
          <a:bodyPr/>
          <a:lstStyle/>
          <a:p>
            <a:r>
              <a:rPr lang="en-US" altLang="zh-CN" sz="4267" dirty="0">
                <a:latin typeface="Arial" panose="020B0604020202020204" pitchFamily="34" charset="0"/>
                <a:ea typeface="微软雅黑" pitchFamily="34" charset="-122"/>
              </a:rPr>
              <a:t>End of OB</a:t>
            </a:r>
            <a:endParaRPr lang="zh-CN" altLang="en-US" sz="4267" dirty="0">
              <a:latin typeface="Arial" panose="020B0604020202020204" pitchFamily="34" charset="0"/>
              <a:ea typeface="微软雅黑" pitchFamily="34" charset="-122"/>
            </a:endParaRPr>
          </a:p>
        </p:txBody>
      </p:sp>
    </p:spTree>
    <p:extLst>
      <p:ext uri="{BB962C8B-B14F-4D97-AF65-F5344CB8AC3E}">
        <p14:creationId xmlns:p14="http://schemas.microsoft.com/office/powerpoint/2010/main" val="66790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F4D0B-EC0F-41A0-A9B3-6E70095B640B}"/>
              </a:ext>
            </a:extLst>
          </p:cNvPr>
          <p:cNvSpPr>
            <a:spLocks noGrp="1"/>
          </p:cNvSpPr>
          <p:nvPr>
            <p:ph type="title"/>
          </p:nvPr>
        </p:nvSpPr>
        <p:spPr/>
        <p:txBody>
          <a:bodyPr/>
          <a:lstStyle/>
          <a:p>
            <a:pPr algn="ctr"/>
            <a:r>
              <a:rPr lang="en-US" altLang="zh-CN" dirty="0" err="1"/>
              <a:t>OceanBase</a:t>
            </a:r>
            <a:r>
              <a:rPr lang="en-US" altLang="zh-CN" dirty="0"/>
              <a:t> vs. </a:t>
            </a:r>
            <a:r>
              <a:rPr lang="zh-CN" altLang="en-US" dirty="0"/>
              <a:t>传统数据库</a:t>
            </a:r>
          </a:p>
        </p:txBody>
      </p:sp>
      <p:graphicFrame>
        <p:nvGraphicFramePr>
          <p:cNvPr id="4" name="表格 3">
            <a:extLst>
              <a:ext uri="{FF2B5EF4-FFF2-40B4-BE49-F238E27FC236}">
                <a16:creationId xmlns:a16="http://schemas.microsoft.com/office/drawing/2014/main" id="{A063B4B8-EFE9-4310-9158-286C8EB3D9FE}"/>
              </a:ext>
            </a:extLst>
          </p:cNvPr>
          <p:cNvGraphicFramePr>
            <a:graphicFrameLocks noGrp="1"/>
          </p:cNvGraphicFramePr>
          <p:nvPr>
            <p:extLst>
              <p:ext uri="{D42A27DB-BD31-4B8C-83A1-F6EECF244321}">
                <p14:modId xmlns:p14="http://schemas.microsoft.com/office/powerpoint/2010/main" val="2863658801"/>
              </p:ext>
            </p:extLst>
          </p:nvPr>
        </p:nvGraphicFramePr>
        <p:xfrm>
          <a:off x="704891" y="1041816"/>
          <a:ext cx="11036440" cy="5591831"/>
        </p:xfrm>
        <a:graphic>
          <a:graphicData uri="http://schemas.openxmlformats.org/drawingml/2006/table">
            <a:tbl>
              <a:tblPr firstRow="1" bandRow="1">
                <a:tableStyleId>{93296810-A885-4BE3-A3E7-6D5BEEA58F35}</a:tableStyleId>
              </a:tblPr>
              <a:tblGrid>
                <a:gridCol w="1145680">
                  <a:extLst>
                    <a:ext uri="{9D8B030D-6E8A-4147-A177-3AD203B41FA5}">
                      <a16:colId xmlns:a16="http://schemas.microsoft.com/office/drawing/2014/main" val="710575007"/>
                    </a:ext>
                  </a:extLst>
                </a:gridCol>
                <a:gridCol w="5018270">
                  <a:extLst>
                    <a:ext uri="{9D8B030D-6E8A-4147-A177-3AD203B41FA5}">
                      <a16:colId xmlns:a16="http://schemas.microsoft.com/office/drawing/2014/main" val="4254775884"/>
                    </a:ext>
                  </a:extLst>
                </a:gridCol>
                <a:gridCol w="4872490">
                  <a:extLst>
                    <a:ext uri="{9D8B030D-6E8A-4147-A177-3AD203B41FA5}">
                      <a16:colId xmlns:a16="http://schemas.microsoft.com/office/drawing/2014/main" val="1286902575"/>
                    </a:ext>
                  </a:extLst>
                </a:gridCol>
              </a:tblGrid>
              <a:tr h="677762">
                <a:tc>
                  <a:txBody>
                    <a:bodyPr/>
                    <a:lstStyle/>
                    <a:p>
                      <a:endParaRPr lang="zh-CN" altLang="en-US" sz="20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ctr"/>
                      <a:r>
                        <a:rPr lang="zh-CN" altLang="en-US" sz="1600" dirty="0">
                          <a:latin typeface="微软雅黑" panose="020B0503020204020204" pitchFamily="34" charset="-122"/>
                          <a:ea typeface="微软雅黑" panose="020B0503020204020204" pitchFamily="34" charset="-122"/>
                        </a:rPr>
                        <a:t>传统数据库（</a:t>
                      </a:r>
                      <a:r>
                        <a:rPr lang="en-US" altLang="zh-CN" sz="1600" dirty="0">
                          <a:latin typeface="微软雅黑" panose="020B0503020204020204" pitchFamily="34" charset="-122"/>
                          <a:ea typeface="微软雅黑" panose="020B0503020204020204" pitchFamily="34" charset="-122"/>
                        </a:rPr>
                        <a:t>Oracle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DB2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Server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Informix</a:t>
                      </a:r>
                      <a:r>
                        <a:rPr lang="zh-CN" altLang="en-US" sz="1600" dirty="0">
                          <a:latin typeface="微软雅黑" panose="020B0503020204020204" pitchFamily="34" charset="-122"/>
                          <a:ea typeface="微软雅黑" panose="020B0503020204020204" pitchFamily="34" charset="-122"/>
                        </a:rPr>
                        <a:t>）</a:t>
                      </a:r>
                      <a:endParaRPr lang="zh-CN" altLang="en-US" sz="16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ctr"/>
                      <a:r>
                        <a:rPr lang="en-US" altLang="zh-CN" sz="1600" dirty="0" err="1">
                          <a:latin typeface="微软雅黑" panose="020B0503020204020204" pitchFamily="34" charset="-122"/>
                          <a:ea typeface="微软雅黑" panose="020B0503020204020204" pitchFamily="34" charset="-122"/>
                        </a:rPr>
                        <a:t>OceanBase</a:t>
                      </a:r>
                      <a:endParaRPr lang="zh-CN" altLang="en-US" sz="1600" b="0" i="0" dirty="0">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712801848"/>
                  </a:ext>
                </a:extLst>
              </a:tr>
              <a:tr h="738782">
                <a:tc>
                  <a:txBody>
                    <a:bodyPr/>
                    <a:lstStyle/>
                    <a:p>
                      <a:pPr algn="l"/>
                      <a:r>
                        <a:rPr lang="zh-CN" altLang="en-US" sz="1200" b="1" dirty="0">
                          <a:latin typeface="微软雅黑" panose="020B0503020204020204" pitchFamily="34" charset="-122"/>
                          <a:ea typeface="微软雅黑" panose="020B0503020204020204" pitchFamily="34" charset="-122"/>
                        </a:rPr>
                        <a:t>产品架构</a:t>
                      </a:r>
                      <a:endParaRPr lang="zh-CN" altLang="en-US" sz="1200" b="1" i="0" dirty="0">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经典的“单点集中式”架构，采用“全共享（</a:t>
                      </a:r>
                      <a:r>
                        <a:rPr lang="en-US" altLang="zh-CN" sz="1100" dirty="0">
                          <a:latin typeface="微软雅黑" panose="020B0503020204020204" pitchFamily="34" charset="-122"/>
                          <a:ea typeface="微软雅黑" panose="020B0503020204020204" pitchFamily="34" charset="-122"/>
                        </a:rPr>
                        <a:t>Share-Everything</a:t>
                      </a:r>
                      <a:r>
                        <a:rPr lang="zh-CN" altLang="en-US" sz="1100" dirty="0">
                          <a:latin typeface="微软雅黑" panose="020B0503020204020204" pitchFamily="34" charset="-122"/>
                          <a:ea typeface="微软雅黑" panose="020B0503020204020204" pitchFamily="34" charset="-122"/>
                        </a:rPr>
                        <a:t>）”架构。</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构建于高端的硬件基础之上，比如</a:t>
                      </a:r>
                      <a:r>
                        <a:rPr lang="en-US" altLang="zh-CN" sz="1100" dirty="0">
                          <a:latin typeface="微软雅黑" panose="020B0503020204020204" pitchFamily="34" charset="-122"/>
                          <a:ea typeface="微软雅黑" panose="020B0503020204020204" pitchFamily="34" charset="-122"/>
                        </a:rPr>
                        <a:t>IBM</a:t>
                      </a:r>
                      <a:r>
                        <a:rPr lang="zh-CN" altLang="en-US" sz="1100" dirty="0">
                          <a:latin typeface="微软雅黑" panose="020B0503020204020204" pitchFamily="34" charset="-122"/>
                          <a:ea typeface="微软雅黑" panose="020B0503020204020204" pitchFamily="34" charset="-122"/>
                        </a:rPr>
                        <a:t>高端服务器和</a:t>
                      </a:r>
                      <a:r>
                        <a:rPr lang="en-US" altLang="zh-CN" sz="1100" dirty="0">
                          <a:latin typeface="微软雅黑" panose="020B0503020204020204" pitchFamily="34" charset="-122"/>
                          <a:ea typeface="微软雅黑" panose="020B0503020204020204" pitchFamily="34" charset="-122"/>
                        </a:rPr>
                        <a:t>EMC</a:t>
                      </a:r>
                      <a:r>
                        <a:rPr lang="zh-CN" altLang="en-US" sz="1100" dirty="0">
                          <a:latin typeface="微软雅黑" panose="020B0503020204020204" pitchFamily="34" charset="-122"/>
                          <a:ea typeface="微软雅黑" panose="020B0503020204020204" pitchFamily="34" charset="-122"/>
                        </a:rPr>
                        <a:t>高端存储设备等。</a:t>
                      </a:r>
                      <a:endParaRPr lang="en-US" altLang="zh-CN" sz="11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原生“分布式”数据库，采用业界最严格的</a:t>
                      </a:r>
                      <a:r>
                        <a:rPr lang="en-US" altLang="zh-CN" sz="1100" dirty="0" err="1">
                          <a:latin typeface="微软雅黑" panose="020B0503020204020204" pitchFamily="34" charset="-122"/>
                          <a:ea typeface="微软雅黑" panose="020B0503020204020204" pitchFamily="34" charset="-122"/>
                        </a:rPr>
                        <a:t>Paxos</a:t>
                      </a:r>
                      <a:r>
                        <a:rPr lang="zh-CN" altLang="en-US" sz="1100" kern="1200" dirty="0">
                          <a:latin typeface="微软雅黑" panose="020B0503020204020204" pitchFamily="34" charset="-122"/>
                          <a:ea typeface="微软雅黑" panose="020B0503020204020204" pitchFamily="34" charset="-122"/>
                        </a:rPr>
                        <a:t>分布式一致性协议</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基于普通</a:t>
                      </a:r>
                      <a:r>
                        <a:rPr lang="en-US" altLang="zh-CN" sz="1100" dirty="0">
                          <a:latin typeface="微软雅黑" panose="020B0503020204020204" pitchFamily="34" charset="-122"/>
                          <a:ea typeface="微软雅黑" panose="020B0503020204020204" pitchFamily="34" charset="-122"/>
                        </a:rPr>
                        <a:t>PC</a:t>
                      </a:r>
                      <a:r>
                        <a:rPr lang="zh-CN" altLang="en-US" sz="1100" dirty="0">
                          <a:latin typeface="微软雅黑" panose="020B0503020204020204" pitchFamily="34" charset="-122"/>
                          <a:ea typeface="微软雅黑" panose="020B0503020204020204" pitchFamily="34" charset="-122"/>
                        </a:rPr>
                        <a:t>硬件设计，不需要高端硬件。</a:t>
                      </a:r>
                      <a:endParaRPr lang="en-US" altLang="zh-CN" sz="1100" b="0" i="0" dirty="0">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4128429351"/>
                  </a:ext>
                </a:extLst>
              </a:tr>
              <a:tr h="936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latin typeface="微软雅黑" panose="020B0503020204020204" pitchFamily="34" charset="-122"/>
                          <a:ea typeface="微软雅黑" panose="020B0503020204020204" pitchFamily="34" charset="-122"/>
                        </a:rPr>
                        <a:t>数据可靠性</a:t>
                      </a:r>
                      <a:endParaRPr lang="en-US" altLang="zh-CN" sz="1200" b="1" kern="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latin typeface="微软雅黑" panose="020B0503020204020204" pitchFamily="34" charset="-122"/>
                          <a:ea typeface="微软雅黑" panose="020B0503020204020204" pitchFamily="34" charset="-122"/>
                        </a:rPr>
                        <a:t>和服务高可用性</a:t>
                      </a:r>
                      <a:endParaRPr lang="zh-CN" altLang="en-US" sz="1200" b="1"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kern="1200" dirty="0">
                          <a:latin typeface="微软雅黑" panose="020B0503020204020204" pitchFamily="34" charset="-122"/>
                          <a:ea typeface="微软雅黑" panose="020B0503020204020204" pitchFamily="34" charset="-122"/>
                        </a:rPr>
                        <a:t>利用高端硬件设备保证数据可靠性。采用“主从复制”，主节点故障的情况下，会有数据损失</a:t>
                      </a:r>
                      <a:r>
                        <a:rPr lang="en-US" altLang="zh-CN" sz="1100" kern="1200" dirty="0">
                          <a:latin typeface="微软雅黑" panose="020B0503020204020204" pitchFamily="34" charset="-122"/>
                          <a:ea typeface="微软雅黑" panose="020B0503020204020204" pitchFamily="34" charset="-122"/>
                        </a:rPr>
                        <a:t>(RPO&gt;0)</a:t>
                      </a:r>
                      <a:r>
                        <a:rPr lang="zh-CN" altLang="en-US" sz="1100" kern="1200" dirty="0">
                          <a:latin typeface="微软雅黑" panose="020B0503020204020204" pitchFamily="34" charset="-122"/>
                          <a:ea typeface="微软雅黑" panose="020B0503020204020204" pitchFamily="34" charset="-122"/>
                        </a:rPr>
                        <a:t>；不能自动恢复服务，服务恢复时间</a:t>
                      </a:r>
                      <a:r>
                        <a:rPr lang="en-US" altLang="zh-CN" sz="1100" kern="1200" dirty="0">
                          <a:latin typeface="微软雅黑" panose="020B0503020204020204" pitchFamily="34" charset="-122"/>
                          <a:ea typeface="微软雅黑" panose="020B0503020204020204" pitchFamily="34" charset="-122"/>
                        </a:rPr>
                        <a:t>(RTO)</a:t>
                      </a:r>
                      <a:r>
                        <a:rPr lang="zh-CN" altLang="en-US" sz="1100" kern="1200" dirty="0">
                          <a:latin typeface="微软雅黑" panose="020B0503020204020204" pitchFamily="34" charset="-122"/>
                          <a:ea typeface="微软雅黑" panose="020B0503020204020204" pitchFamily="34" charset="-122"/>
                        </a:rPr>
                        <a:t>通常以小时为单位计算。</a:t>
                      </a:r>
                      <a:endParaRPr lang="en-US" altLang="zh-CN" sz="1100" b="0"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zh-CN" altLang="en-US" sz="1100" kern="1200" dirty="0">
                          <a:latin typeface="微软雅黑" panose="020B0503020204020204" pitchFamily="34" charset="-122"/>
                          <a:ea typeface="微软雅黑" panose="020B0503020204020204" pitchFamily="34" charset="-122"/>
                        </a:rPr>
                        <a:t>以普通</a:t>
                      </a:r>
                      <a:r>
                        <a:rPr lang="en-US" altLang="zh-CN" sz="1100" kern="1200" dirty="0">
                          <a:latin typeface="微软雅黑" panose="020B0503020204020204" pitchFamily="34" charset="-122"/>
                          <a:ea typeface="微软雅黑" panose="020B0503020204020204" pitchFamily="34" charset="-122"/>
                        </a:rPr>
                        <a:t>PC</a:t>
                      </a:r>
                      <a:r>
                        <a:rPr lang="zh-CN" altLang="en-US" sz="1100" kern="1200" dirty="0">
                          <a:latin typeface="微软雅黑" panose="020B0503020204020204" pitchFamily="34" charset="-122"/>
                          <a:ea typeface="微软雅黑" panose="020B0503020204020204" pitchFamily="34" charset="-122"/>
                        </a:rPr>
                        <a:t>硬件为基础，利用</a:t>
                      </a:r>
                      <a:r>
                        <a:rPr lang="en-US" altLang="zh-CN" sz="1100" kern="1200" dirty="0" err="1">
                          <a:latin typeface="微软雅黑" panose="020B0503020204020204" pitchFamily="34" charset="-122"/>
                          <a:ea typeface="微软雅黑" panose="020B0503020204020204" pitchFamily="34" charset="-122"/>
                        </a:rPr>
                        <a:t>Paxos</a:t>
                      </a:r>
                      <a:r>
                        <a:rPr lang="zh-CN" altLang="en-US" sz="1100" kern="1200" dirty="0">
                          <a:latin typeface="微软雅黑" panose="020B0503020204020204" pitchFamily="34" charset="-122"/>
                          <a:ea typeface="微软雅黑" panose="020B0503020204020204" pitchFamily="34" charset="-122"/>
                        </a:rPr>
                        <a:t>分布式一致性协议保证数据可靠性。主节点故障的情况下，</a:t>
                      </a:r>
                      <a:r>
                        <a:rPr lang="en-US" altLang="zh-CN" sz="1100" kern="1200" dirty="0" err="1">
                          <a:latin typeface="微软雅黑" panose="020B0503020204020204" pitchFamily="34" charset="-122"/>
                          <a:ea typeface="微软雅黑" panose="020B0503020204020204" pitchFamily="34" charset="-122"/>
                        </a:rPr>
                        <a:t>Paxos</a:t>
                      </a:r>
                      <a:r>
                        <a:rPr lang="zh-CN" altLang="en-US" sz="1100" kern="1200" dirty="0">
                          <a:latin typeface="微软雅黑" panose="020B0503020204020204" pitchFamily="34" charset="-122"/>
                          <a:ea typeface="微软雅黑" panose="020B0503020204020204" pitchFamily="34" charset="-122"/>
                        </a:rPr>
                        <a:t>可以保证数据无损</a:t>
                      </a:r>
                      <a:r>
                        <a:rPr lang="en-US" altLang="zh-CN" sz="1100" kern="1200" dirty="0">
                          <a:latin typeface="微软雅黑" panose="020B0503020204020204" pitchFamily="34" charset="-122"/>
                          <a:ea typeface="微软雅黑" panose="020B0503020204020204" pitchFamily="34" charset="-122"/>
                        </a:rPr>
                        <a:t>(</a:t>
                      </a:r>
                      <a:r>
                        <a:rPr lang="zh-CN" altLang="en-US" sz="1100" kern="1200" dirty="0">
                          <a:latin typeface="微软雅黑" panose="020B0503020204020204" pitchFamily="34" charset="-122"/>
                          <a:ea typeface="微软雅黑" panose="020B0503020204020204" pitchFamily="34" charset="-122"/>
                        </a:rPr>
                        <a:t>即</a:t>
                      </a:r>
                      <a:r>
                        <a:rPr lang="en-US" altLang="zh-CN" sz="1100" kern="1200" dirty="0">
                          <a:latin typeface="微软雅黑" panose="020B0503020204020204" pitchFamily="34" charset="-122"/>
                          <a:ea typeface="微软雅黑" panose="020B0503020204020204" pitchFamily="34" charset="-122"/>
                        </a:rPr>
                        <a:t>RPO=0)</a:t>
                      </a:r>
                      <a:r>
                        <a:rPr lang="zh-CN" altLang="en-US" sz="1100" kern="1200" dirty="0">
                          <a:latin typeface="微软雅黑" panose="020B0503020204020204" pitchFamily="34" charset="-122"/>
                          <a:ea typeface="微软雅黑" panose="020B0503020204020204" pitchFamily="34" charset="-122"/>
                        </a:rPr>
                        <a:t>，能自动选举并恢复服务，服务恢复时间</a:t>
                      </a:r>
                      <a:r>
                        <a:rPr lang="en-US" altLang="zh-CN" sz="1100" kern="1200" dirty="0">
                          <a:latin typeface="微软雅黑" panose="020B0503020204020204" pitchFamily="34" charset="-122"/>
                          <a:ea typeface="微软雅黑" panose="020B0503020204020204" pitchFamily="34" charset="-122"/>
                        </a:rPr>
                        <a:t>(RTO)</a:t>
                      </a:r>
                      <a:r>
                        <a:rPr lang="zh-CN" altLang="en-US" sz="1100" kern="1200" dirty="0">
                          <a:latin typeface="微软雅黑" panose="020B0503020204020204" pitchFamily="34" charset="-122"/>
                          <a:ea typeface="微软雅黑" panose="020B0503020204020204" pitchFamily="34" charset="-122"/>
                        </a:rPr>
                        <a:t>在</a:t>
                      </a:r>
                      <a:r>
                        <a:rPr lang="en-US" altLang="zh-CN" sz="1100" kern="1200" dirty="0">
                          <a:latin typeface="微软雅黑" panose="020B0503020204020204" pitchFamily="34" charset="-122"/>
                          <a:ea typeface="微软雅黑" panose="020B0503020204020204" pitchFamily="34" charset="-122"/>
                        </a:rPr>
                        <a:t>30</a:t>
                      </a:r>
                      <a:r>
                        <a:rPr lang="zh-CN" altLang="en-US" sz="1100" kern="1200" dirty="0">
                          <a:latin typeface="微软雅黑" panose="020B0503020204020204" pitchFamily="34" charset="-122"/>
                          <a:ea typeface="微软雅黑" panose="020B0503020204020204" pitchFamily="34" charset="-122"/>
                        </a:rPr>
                        <a:t>秒以内。</a:t>
                      </a:r>
                      <a:endParaRPr lang="zh-CN" altLang="en-US" sz="1100" b="0"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481824858"/>
                  </a:ext>
                </a:extLst>
              </a:tr>
              <a:tr h="1044705">
                <a:tc>
                  <a:txBody>
                    <a:bodyPr/>
                    <a:lstStyle/>
                    <a:p>
                      <a:pPr algn="l"/>
                      <a:r>
                        <a:rPr lang="zh-CN" altLang="en-US" sz="1200" b="1" kern="1200" dirty="0">
                          <a:latin typeface="微软雅黑" panose="020B0503020204020204" pitchFamily="34" charset="-122"/>
                          <a:ea typeface="微软雅黑" panose="020B0503020204020204" pitchFamily="34" charset="-122"/>
                        </a:rPr>
                        <a:t>扩展性</a:t>
                      </a:r>
                      <a:endParaRPr lang="zh-CN" altLang="en-US" sz="1200" b="1"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kern="1200" dirty="0">
                          <a:latin typeface="微软雅黑" panose="020B0503020204020204" pitchFamily="34" charset="-122"/>
                          <a:ea typeface="微软雅黑" panose="020B0503020204020204" pitchFamily="34" charset="-122"/>
                        </a:rPr>
                        <a:t>数据存储只能在单点内实现纵向扩展，最终必然触达单点架构下的容量上限。</a:t>
                      </a:r>
                      <a:endParaRPr lang="en-US" altLang="zh-CN" sz="1100" kern="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kern="1200" dirty="0">
                          <a:latin typeface="微软雅黑" panose="020B0503020204020204" pitchFamily="34" charset="-122"/>
                          <a:ea typeface="微软雅黑" panose="020B0503020204020204" pitchFamily="34" charset="-122"/>
                        </a:rPr>
                        <a:t>计算节点通常无法扩展。少数模式下（如</a:t>
                      </a:r>
                      <a:r>
                        <a:rPr lang="en-US" altLang="zh-CN" sz="1100" kern="1200" dirty="0">
                          <a:latin typeface="微软雅黑" panose="020B0503020204020204" pitchFamily="34" charset="-122"/>
                          <a:ea typeface="微软雅黑" panose="020B0503020204020204" pitchFamily="34" charset="-122"/>
                        </a:rPr>
                        <a:t>RAC</a:t>
                      </a:r>
                      <a:r>
                        <a:rPr lang="zh-CN" altLang="en-US" sz="1100" kern="1200" dirty="0">
                          <a:latin typeface="微软雅黑" panose="020B0503020204020204" pitchFamily="34" charset="-122"/>
                          <a:ea typeface="微软雅黑" panose="020B0503020204020204" pitchFamily="34" charset="-122"/>
                        </a:rPr>
                        <a:t>，</a:t>
                      </a:r>
                      <a:r>
                        <a:rPr lang="en-US" altLang="zh-CN" sz="1100" kern="1200" dirty="0" err="1">
                          <a:latin typeface="微软雅黑" panose="020B0503020204020204" pitchFamily="34" charset="-122"/>
                          <a:ea typeface="微软雅黑" panose="020B0503020204020204" pitchFamily="34" charset="-122"/>
                        </a:rPr>
                        <a:t>pureScale</a:t>
                      </a:r>
                      <a:r>
                        <a:rPr lang="zh-CN" altLang="en-US" sz="1100" kern="1200" dirty="0">
                          <a:latin typeface="微软雅黑" panose="020B0503020204020204" pitchFamily="34" charset="-122"/>
                          <a:ea typeface="微软雅黑" panose="020B0503020204020204" pitchFamily="34" charset="-122"/>
                        </a:rPr>
                        <a:t>）可做计算节点扩展，但多个计算节点之间仍需访问单点共享存储，并且可扩展的计算节点数量有限。</a:t>
                      </a:r>
                      <a:endParaRPr lang="en-US" altLang="zh-CN" sz="1100" b="0"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zh-CN" altLang="en-US" sz="1100" kern="1200" dirty="0">
                          <a:latin typeface="微软雅黑" panose="020B0503020204020204" pitchFamily="34" charset="-122"/>
                          <a:ea typeface="微软雅黑" panose="020B0503020204020204" pitchFamily="34" charset="-122"/>
                        </a:rPr>
                        <a:t>数据节点和计算节点均可以在</a:t>
                      </a:r>
                      <a:r>
                        <a:rPr lang="en-US" altLang="zh-CN" sz="1100" kern="1200" dirty="0">
                          <a:latin typeface="微软雅黑" panose="020B0503020204020204" pitchFamily="34" charset="-122"/>
                          <a:ea typeface="微软雅黑" panose="020B0503020204020204" pitchFamily="34" charset="-122"/>
                        </a:rPr>
                        <a:t>MPP</a:t>
                      </a:r>
                      <a:r>
                        <a:rPr lang="zh-CN" altLang="en-US" sz="1100" kern="1200" dirty="0">
                          <a:latin typeface="微软雅黑" panose="020B0503020204020204" pitchFamily="34" charset="-122"/>
                          <a:ea typeface="微软雅黑" panose="020B0503020204020204" pitchFamily="34" charset="-122"/>
                        </a:rPr>
                        <a:t>架构下实现水平扩展。数据节点和计算节点均没有数量限制，在网络带宽足够的前提下，可以扩充至任意数目。</a:t>
                      </a:r>
                      <a:endParaRPr lang="zh-CN" altLang="en-US" sz="1100" b="0" i="0" kern="1200" dirty="0">
                        <a:solidFill>
                          <a:schemeClr val="dk1"/>
                        </a:solidFill>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3538118488"/>
                  </a:ext>
                </a:extLst>
              </a:tr>
              <a:tr h="723534">
                <a:tc>
                  <a:txBody>
                    <a:bodyPr/>
                    <a:lstStyle/>
                    <a:p>
                      <a:pPr algn="l"/>
                      <a:r>
                        <a:rPr lang="zh-CN" altLang="en-US" sz="1200" b="1" dirty="0">
                          <a:latin typeface="微软雅黑" panose="020B0503020204020204" pitchFamily="34" charset="-122"/>
                          <a:ea typeface="微软雅黑" panose="020B0503020204020204" pitchFamily="34" charset="-122"/>
                        </a:rPr>
                        <a:t>应用场景</a:t>
                      </a:r>
                      <a:endParaRPr lang="zh-CN" altLang="en-US" sz="1200" b="1" i="0" dirty="0">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集中在企业客户（金融、电信、政企等）的核心系统。</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无法应付互联网业务场景，应用案例很少。</a:t>
                      </a:r>
                      <a:endParaRPr lang="en-US" altLang="zh-CN" sz="11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支付宝核心、网商银行核心、阿里巴巴的众多业务，以及多家外部商业银行。</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逐渐迈向传统业务。</a:t>
                      </a:r>
                      <a:endParaRPr lang="zh-CN" altLang="en-US" sz="1100" b="0" i="0" dirty="0">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3768516985"/>
                  </a:ext>
                </a:extLst>
              </a:tr>
              <a:tr h="723534">
                <a:tc>
                  <a:txBody>
                    <a:bodyPr/>
                    <a:lstStyle/>
                    <a:p>
                      <a:pPr algn="l"/>
                      <a:r>
                        <a:rPr lang="zh-CN" altLang="en-US" sz="1200" b="1" dirty="0">
                          <a:latin typeface="微软雅黑" panose="020B0503020204020204" pitchFamily="34" charset="-122"/>
                          <a:ea typeface="微软雅黑" panose="020B0503020204020204" pitchFamily="34" charset="-122"/>
                        </a:rPr>
                        <a:t>使用成本</a:t>
                      </a:r>
                      <a:endParaRPr lang="zh-CN" altLang="en-US" sz="1200" b="1" i="0" dirty="0">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比较昂贵。</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需要支付高端基础硬件的费用、高昂的软件授权费用以及产品服务费用。</a:t>
                      </a:r>
                      <a:endParaRPr lang="en-US" altLang="zh-CN" sz="11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相对较低。</a:t>
                      </a:r>
                      <a:endParaRPr lang="en-US" altLang="zh-CN" sz="1100" dirty="0">
                        <a:latin typeface="微软雅黑" panose="020B0503020204020204" pitchFamily="34" charset="-122"/>
                        <a:ea typeface="微软雅黑" panose="020B0503020204020204" pitchFamily="34" charset="-122"/>
                      </a:endParaRPr>
                    </a:p>
                    <a:p>
                      <a:pPr algn="l">
                        <a:lnSpc>
                          <a:spcPct val="150000"/>
                        </a:lnSpc>
                      </a:pPr>
                      <a:r>
                        <a:rPr lang="zh-CN" altLang="en-US" sz="1100" dirty="0">
                          <a:latin typeface="微软雅黑" panose="020B0503020204020204" pitchFamily="34" charset="-122"/>
                          <a:ea typeface="微软雅黑" panose="020B0503020204020204" pitchFamily="34" charset="-122"/>
                        </a:rPr>
                        <a:t>基于</a:t>
                      </a:r>
                      <a:r>
                        <a:rPr lang="en-US" altLang="zh-CN" sz="1100" dirty="0">
                          <a:latin typeface="微软雅黑" panose="020B0503020204020204" pitchFamily="34" charset="-122"/>
                          <a:ea typeface="微软雅黑" panose="020B0503020204020204" pitchFamily="34" charset="-122"/>
                        </a:rPr>
                        <a:t>PC</a:t>
                      </a:r>
                      <a:r>
                        <a:rPr lang="zh-CN" altLang="en-US" sz="1100" dirty="0">
                          <a:latin typeface="微软雅黑" panose="020B0503020204020204" pitchFamily="34" charset="-122"/>
                          <a:ea typeface="微软雅黑" panose="020B0503020204020204" pitchFamily="34" charset="-122"/>
                        </a:rPr>
                        <a:t>硬件的设计降低了硬件费用，软件授权费用和服务费用也有优势。</a:t>
                      </a:r>
                      <a:endParaRPr lang="zh-CN" altLang="en-US" sz="1100" b="0" i="0" dirty="0">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140193817"/>
                  </a:ext>
                </a:extLst>
              </a:tr>
              <a:tr h="723534">
                <a:tc>
                  <a:txBody>
                    <a:bodyPr/>
                    <a:lstStyle/>
                    <a:p>
                      <a:pPr algn="l"/>
                      <a:r>
                        <a:rPr lang="zh-CN" altLang="en-US" sz="1200" b="1" dirty="0">
                          <a:latin typeface="微软雅黑" panose="020B0503020204020204" pitchFamily="34" charset="-122"/>
                          <a:ea typeface="微软雅黑" panose="020B0503020204020204" pitchFamily="34" charset="-122"/>
                        </a:rPr>
                        <a:t>国产化程度</a:t>
                      </a:r>
                      <a:endParaRPr lang="zh-CN" altLang="en-US" sz="1200" b="1" i="0" dirty="0">
                        <a:latin typeface="微软雅黑" panose="020B0503020204020204" pitchFamily="34" charset="-122"/>
                        <a:ea typeface="微软雅黑" panose="020B0503020204020204" pitchFamily="34" charset="-122"/>
                        <a:cs typeface="Alibaba PuHuiTi R" pitchFamily="18" charset="-122"/>
                      </a:endParaRPr>
                    </a:p>
                  </a:txBody>
                  <a:tcPr anchor="ctr"/>
                </a:tc>
                <a:tc>
                  <a:txBody>
                    <a:bodyPr/>
                    <a:lstStyle/>
                    <a:p>
                      <a:pPr algn="l">
                        <a:lnSpc>
                          <a:spcPct val="150000"/>
                        </a:lnSpc>
                      </a:pPr>
                      <a:r>
                        <a:rPr lang="en-US" altLang="zh-CN" sz="1100" dirty="0">
                          <a:latin typeface="微软雅黑" panose="020B0503020204020204" pitchFamily="34" charset="-122"/>
                          <a:ea typeface="微软雅黑" panose="020B0503020204020204" pitchFamily="34" charset="-122"/>
                        </a:rPr>
                        <a:t>0%</a:t>
                      </a:r>
                    </a:p>
                    <a:p>
                      <a:pPr algn="l">
                        <a:lnSpc>
                          <a:spcPct val="150000"/>
                        </a:lnSpc>
                      </a:pPr>
                      <a:r>
                        <a:rPr lang="zh-CN" altLang="en-US" sz="1100" dirty="0">
                          <a:latin typeface="微软雅黑" panose="020B0503020204020204" pitchFamily="34" charset="-122"/>
                          <a:ea typeface="微软雅黑" panose="020B0503020204020204" pitchFamily="34" charset="-122"/>
                        </a:rPr>
                        <a:t>全部研发人员都在国外，中国的定位是市场和本地服务。</a:t>
                      </a:r>
                      <a:endParaRPr lang="zh-CN" altLang="en-US" sz="1100" b="0" i="0" dirty="0">
                        <a:latin typeface="微软雅黑" panose="020B0503020204020204" pitchFamily="34" charset="-122"/>
                        <a:ea typeface="微软雅黑" panose="020B0503020204020204" pitchFamily="34" charset="-122"/>
                        <a:cs typeface="Alibaba PuHuiTi R" pitchFamily="18" charset="-122"/>
                      </a:endParaRPr>
                    </a:p>
                  </a:txBody>
                  <a:tcPr/>
                </a:tc>
                <a:tc>
                  <a:txBody>
                    <a:bodyPr/>
                    <a:lstStyle/>
                    <a:p>
                      <a:pPr algn="l">
                        <a:lnSpc>
                          <a:spcPct val="150000"/>
                        </a:lnSpc>
                      </a:pPr>
                      <a:r>
                        <a:rPr lang="en-US" altLang="zh-CN" sz="1100" dirty="0">
                          <a:latin typeface="微软雅黑" panose="020B0503020204020204" pitchFamily="34" charset="-122"/>
                          <a:ea typeface="微软雅黑" panose="020B0503020204020204" pitchFamily="34" charset="-122"/>
                        </a:rPr>
                        <a:t>100%</a:t>
                      </a:r>
                    </a:p>
                    <a:p>
                      <a:pPr algn="l">
                        <a:lnSpc>
                          <a:spcPct val="150000"/>
                        </a:lnSpc>
                      </a:pPr>
                      <a:r>
                        <a:rPr lang="zh-CN" altLang="en-US" sz="1100" dirty="0">
                          <a:latin typeface="微软雅黑" panose="020B0503020204020204" pitchFamily="34" charset="-122"/>
                          <a:ea typeface="微软雅黑" panose="020B0503020204020204" pitchFamily="34" charset="-122"/>
                        </a:rPr>
                        <a:t>全部研发人员都在中国，国内客户可直接获取最快捷全面的服务。</a:t>
                      </a:r>
                      <a:endParaRPr lang="zh-CN" altLang="en-US" sz="1100" b="0" i="0" dirty="0">
                        <a:latin typeface="微软雅黑" panose="020B0503020204020204" pitchFamily="34" charset="-122"/>
                        <a:ea typeface="微软雅黑" panose="020B0503020204020204" pitchFamily="34" charset="-122"/>
                        <a:cs typeface="Alibaba PuHuiTi R" pitchFamily="18" charset="-122"/>
                      </a:endParaRPr>
                    </a:p>
                  </a:txBody>
                  <a:tcPr/>
                </a:tc>
                <a:extLst>
                  <a:ext uri="{0D108BD9-81ED-4DB2-BD59-A6C34878D82A}">
                    <a16:rowId xmlns:a16="http://schemas.microsoft.com/office/drawing/2014/main" val="543011614"/>
                  </a:ext>
                </a:extLst>
              </a:tr>
            </a:tbl>
          </a:graphicData>
        </a:graphic>
      </p:graphicFrame>
    </p:spTree>
    <p:extLst>
      <p:ext uri="{BB962C8B-B14F-4D97-AF65-F5344CB8AC3E}">
        <p14:creationId xmlns:p14="http://schemas.microsoft.com/office/powerpoint/2010/main" val="16833885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A414-CCB4-456C-870A-55C25BC5D706}"/>
              </a:ext>
            </a:extLst>
          </p:cNvPr>
          <p:cNvSpPr>
            <a:spLocks noGrp="1"/>
          </p:cNvSpPr>
          <p:nvPr>
            <p:ph type="title"/>
          </p:nvPr>
        </p:nvSpPr>
        <p:spPr/>
        <p:txBody>
          <a:bodyPr/>
          <a:lstStyle/>
          <a:p>
            <a:pPr algn="ctr"/>
            <a:r>
              <a:rPr lang="en-US" altLang="zh-CN" dirty="0"/>
              <a:t>OB</a:t>
            </a:r>
            <a:r>
              <a:rPr lang="zh-CN" altLang="en-US" dirty="0"/>
              <a:t>的应用</a:t>
            </a:r>
          </a:p>
        </p:txBody>
      </p:sp>
      <p:sp>
        <p:nvSpPr>
          <p:cNvPr id="3" name="内容占位符 2">
            <a:extLst>
              <a:ext uri="{FF2B5EF4-FFF2-40B4-BE49-F238E27FC236}">
                <a16:creationId xmlns:a16="http://schemas.microsoft.com/office/drawing/2014/main" id="{C8AE16CE-917D-4661-9D13-13C5736C2581}"/>
              </a:ext>
            </a:extLst>
          </p:cNvPr>
          <p:cNvSpPr>
            <a:spLocks noGrp="1"/>
          </p:cNvSpPr>
          <p:nvPr>
            <p:ph idx="1"/>
          </p:nvPr>
        </p:nvSpPr>
        <p:spPr/>
        <p:txBody>
          <a:bodyPr/>
          <a:lstStyle/>
          <a:p>
            <a:r>
              <a:rPr lang="zh-CN" altLang="en-US" sz="2800" b="1" dirty="0"/>
              <a:t>内部应用：蚂蚁集团关键核心系统均运行在</a:t>
            </a:r>
            <a:r>
              <a:rPr lang="en-US" altLang="zh-CN" sz="2800" b="1" dirty="0"/>
              <a:t>OB</a:t>
            </a:r>
            <a:r>
              <a:rPr lang="zh-CN" altLang="en-US" sz="2800" b="1" dirty="0"/>
              <a:t>上</a:t>
            </a:r>
          </a:p>
        </p:txBody>
      </p:sp>
      <p:pic>
        <p:nvPicPr>
          <p:cNvPr id="22" name="图片 21">
            <a:extLst>
              <a:ext uri="{FF2B5EF4-FFF2-40B4-BE49-F238E27FC236}">
                <a16:creationId xmlns:a16="http://schemas.microsoft.com/office/drawing/2014/main" id="{C16EF9F5-7933-47FC-9C93-12A0932EBA7A}"/>
              </a:ext>
            </a:extLst>
          </p:cNvPr>
          <p:cNvPicPr>
            <a:picLocks noChangeAspect="1"/>
          </p:cNvPicPr>
          <p:nvPr/>
        </p:nvPicPr>
        <p:blipFill rotWithShape="1">
          <a:blip r:embed="rId3">
            <a:extLst>
              <a:ext uri="{28A0092B-C50C-407E-A947-70E740481C1C}">
                <a14:useLocalDpi xmlns:a14="http://schemas.microsoft.com/office/drawing/2010/main" val="0"/>
              </a:ext>
            </a:extLst>
          </a:blip>
          <a:srcRect l="55826" t="72184" r="3674" b="1925"/>
          <a:stretch/>
        </p:blipFill>
        <p:spPr>
          <a:xfrm>
            <a:off x="5527548" y="4956516"/>
            <a:ext cx="1611832" cy="708399"/>
          </a:xfrm>
          <a:prstGeom prst="rect">
            <a:avLst/>
          </a:prstGeom>
        </p:spPr>
      </p:pic>
      <p:sp>
        <p:nvSpPr>
          <p:cNvPr id="23" name="文本占位符 1">
            <a:extLst>
              <a:ext uri="{FF2B5EF4-FFF2-40B4-BE49-F238E27FC236}">
                <a16:creationId xmlns:a16="http://schemas.microsoft.com/office/drawing/2014/main" id="{D341C599-8BA7-40FC-BBE7-B9F64573C2BF}"/>
              </a:ext>
            </a:extLst>
          </p:cNvPr>
          <p:cNvSpPr txBox="1">
            <a:spLocks/>
          </p:cNvSpPr>
          <p:nvPr/>
        </p:nvSpPr>
        <p:spPr bwMode="auto">
          <a:xfrm>
            <a:off x="93164" y="5939273"/>
            <a:ext cx="120056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457189" indent="-457189" algn="l" rtl="0" eaLnBrk="0" fontAlgn="base" hangingPunct="0">
              <a:spcBef>
                <a:spcPct val="20000"/>
              </a:spcBef>
              <a:spcAft>
                <a:spcPct val="0"/>
              </a:spcAft>
              <a:buChar char="•"/>
              <a:defRPr sz="4267">
                <a:solidFill>
                  <a:schemeClr val="tx1"/>
                </a:solidFill>
                <a:latin typeface="Arial" panose="020B0604020202020204" pitchFamily="34" charset="0"/>
                <a:ea typeface="+mn-ea"/>
                <a:cs typeface="Arial" panose="020B0604020202020204" pitchFamily="34" charset="0"/>
              </a:defRPr>
            </a:lvl1pPr>
            <a:lvl2pPr marL="990575" indent="-380990" algn="l" rtl="0" eaLnBrk="0" fontAlgn="base" hangingPunct="0">
              <a:spcBef>
                <a:spcPct val="20000"/>
              </a:spcBef>
              <a:spcAft>
                <a:spcPct val="0"/>
              </a:spcAft>
              <a:buChar char="–"/>
              <a:defRPr sz="3733">
                <a:solidFill>
                  <a:schemeClr val="tx1"/>
                </a:solidFill>
                <a:latin typeface="Arial" panose="020B0604020202020204" pitchFamily="34" charset="0"/>
                <a:ea typeface="+mn-ea"/>
                <a:cs typeface="Arial" panose="020B0604020202020204" pitchFamily="34" charset="0"/>
              </a:defRPr>
            </a:lvl2pPr>
            <a:lvl3pPr marL="1523962" indent="-304792"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3pPr>
            <a:lvl4pPr marL="2133547"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4pPr>
            <a:lvl5pPr marL="2743131"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5pPr>
            <a:lvl6pPr marL="3352716" indent="-304792" algn="l" rtl="0" eaLnBrk="1" fontAlgn="base" hangingPunct="1">
              <a:spcBef>
                <a:spcPct val="20000"/>
              </a:spcBef>
              <a:spcAft>
                <a:spcPct val="0"/>
              </a:spcAft>
              <a:buChar char="»"/>
              <a:defRPr sz="2667">
                <a:solidFill>
                  <a:schemeClr val="tx1"/>
                </a:solidFill>
                <a:latin typeface="+mn-lt"/>
                <a:ea typeface="+mn-ea"/>
              </a:defRPr>
            </a:lvl6pPr>
            <a:lvl7pPr marL="3962301" indent="-304792" algn="l" rtl="0" eaLnBrk="1" fontAlgn="base" hangingPunct="1">
              <a:spcBef>
                <a:spcPct val="20000"/>
              </a:spcBef>
              <a:spcAft>
                <a:spcPct val="0"/>
              </a:spcAft>
              <a:buChar char="»"/>
              <a:defRPr sz="2667">
                <a:solidFill>
                  <a:schemeClr val="tx1"/>
                </a:solidFill>
                <a:latin typeface="+mn-lt"/>
                <a:ea typeface="+mn-ea"/>
              </a:defRPr>
            </a:lvl7pPr>
            <a:lvl8pPr marL="4571886" indent="-304792" algn="l" rtl="0" eaLnBrk="1" fontAlgn="base" hangingPunct="1">
              <a:spcBef>
                <a:spcPct val="20000"/>
              </a:spcBef>
              <a:spcAft>
                <a:spcPct val="0"/>
              </a:spcAft>
              <a:buChar char="»"/>
              <a:defRPr sz="2667">
                <a:solidFill>
                  <a:schemeClr val="tx1"/>
                </a:solidFill>
                <a:latin typeface="+mn-lt"/>
                <a:ea typeface="+mn-ea"/>
              </a:defRPr>
            </a:lvl8pPr>
            <a:lvl9pPr marL="5181470" indent="-304792" algn="l" rtl="0" eaLnBrk="1" fontAlgn="base" hangingPunct="1">
              <a:spcBef>
                <a:spcPct val="20000"/>
              </a:spcBef>
              <a:spcAft>
                <a:spcPct val="0"/>
              </a:spcAft>
              <a:buChar char="»"/>
              <a:defRPr sz="2667">
                <a:solidFill>
                  <a:schemeClr val="tx1"/>
                </a:solidFill>
                <a:latin typeface="+mn-lt"/>
                <a:ea typeface="+mn-ea"/>
              </a:defRPr>
            </a:lvl9pPr>
          </a:lstStyle>
          <a:p>
            <a:pPr marL="0" indent="0" algn="ctr">
              <a:buNone/>
            </a:pPr>
            <a:r>
              <a:rPr lang="zh-CN" altLang="en-US" sz="1600" b="1" kern="0" dirty="0">
                <a:latin typeface="Alibaba PuHuiTi" pitchFamily="18" charset="-122"/>
                <a:ea typeface="Alibaba PuHuiTi" pitchFamily="18" charset="-122"/>
                <a:cs typeface="Alibaba PuHuiTi" pitchFamily="18" charset="-122"/>
              </a:rPr>
              <a:t>阿里</a:t>
            </a:r>
            <a:r>
              <a:rPr lang="en-US" altLang="zh-CN" sz="1600" b="1" kern="0" dirty="0">
                <a:latin typeface="Alibaba PuHuiTi" pitchFamily="18" charset="-122"/>
                <a:ea typeface="Alibaba PuHuiTi" pitchFamily="18" charset="-122"/>
                <a:cs typeface="Alibaba PuHuiTi" pitchFamily="18" charset="-122"/>
              </a:rPr>
              <a:t>/</a:t>
            </a:r>
            <a:r>
              <a:rPr lang="zh-CN" altLang="en-US" sz="1600" b="1" kern="0" dirty="0">
                <a:latin typeface="Alibaba PuHuiTi" pitchFamily="18" charset="-122"/>
                <a:ea typeface="Alibaba PuHuiTi" pitchFamily="18" charset="-122"/>
                <a:cs typeface="Alibaba PuHuiTi" pitchFamily="18" charset="-122"/>
              </a:rPr>
              <a:t>蚂蚁内部上百个关键业务中得到应用，如支付宝</a:t>
            </a:r>
            <a:r>
              <a:rPr lang="en-US" altLang="zh-CN" sz="1600" b="1" kern="0" dirty="0">
                <a:latin typeface="Alibaba PuHuiTi" pitchFamily="18" charset="-122"/>
                <a:ea typeface="Alibaba PuHuiTi" pitchFamily="18" charset="-122"/>
                <a:cs typeface="Alibaba PuHuiTi" pitchFamily="18" charset="-122"/>
              </a:rPr>
              <a:t>100%</a:t>
            </a:r>
            <a:r>
              <a:rPr lang="zh-CN" altLang="en-US" sz="1600" b="1" kern="0" dirty="0">
                <a:latin typeface="Alibaba PuHuiTi" pitchFamily="18" charset="-122"/>
                <a:ea typeface="Alibaba PuHuiTi" pitchFamily="18" charset="-122"/>
                <a:cs typeface="Alibaba PuHuiTi" pitchFamily="18" charset="-122"/>
              </a:rPr>
              <a:t>核心链路、余额宝、淘宝收藏夹、淘宝足迹、阿里妈妈报表分析等</a:t>
            </a:r>
            <a:endParaRPr lang="en-US" altLang="zh-CN" sz="1600" b="1" kern="0" dirty="0">
              <a:latin typeface="Alibaba PuHuiTi" pitchFamily="18" charset="-122"/>
              <a:ea typeface="Alibaba PuHuiTi" pitchFamily="18" charset="-122"/>
              <a:cs typeface="Alibaba PuHuiTi" pitchFamily="18" charset="-122"/>
            </a:endParaRPr>
          </a:p>
        </p:txBody>
      </p:sp>
      <p:pic>
        <p:nvPicPr>
          <p:cNvPr id="24" name="图片 23">
            <a:extLst>
              <a:ext uri="{FF2B5EF4-FFF2-40B4-BE49-F238E27FC236}">
                <a16:creationId xmlns:a16="http://schemas.microsoft.com/office/drawing/2014/main" id="{444CC575-B87B-44DB-B65D-7AB24DA164B1}"/>
              </a:ext>
            </a:extLst>
          </p:cNvPr>
          <p:cNvPicPr>
            <a:picLocks noChangeAspect="1"/>
          </p:cNvPicPr>
          <p:nvPr/>
        </p:nvPicPr>
        <p:blipFill>
          <a:blip r:embed="rId4"/>
          <a:stretch>
            <a:fillRect/>
          </a:stretch>
        </p:blipFill>
        <p:spPr>
          <a:xfrm>
            <a:off x="7922268" y="1728320"/>
            <a:ext cx="3466420" cy="3986648"/>
          </a:xfrm>
          <a:prstGeom prst="rect">
            <a:avLst/>
          </a:prstGeom>
        </p:spPr>
      </p:pic>
      <p:pic>
        <p:nvPicPr>
          <p:cNvPr id="25" name="图片 24">
            <a:extLst>
              <a:ext uri="{FF2B5EF4-FFF2-40B4-BE49-F238E27FC236}">
                <a16:creationId xmlns:a16="http://schemas.microsoft.com/office/drawing/2014/main" id="{284C0678-1D1B-48F1-9981-337244C63507}"/>
              </a:ext>
            </a:extLst>
          </p:cNvPr>
          <p:cNvPicPr>
            <a:picLocks noChangeAspect="1"/>
          </p:cNvPicPr>
          <p:nvPr/>
        </p:nvPicPr>
        <p:blipFill rotWithShape="1">
          <a:blip r:embed="rId3">
            <a:extLst>
              <a:ext uri="{28A0092B-C50C-407E-A947-70E740481C1C}">
                <a14:useLocalDpi xmlns:a14="http://schemas.microsoft.com/office/drawing/2010/main" val="0"/>
              </a:ext>
            </a:extLst>
          </a:blip>
          <a:srcRect l="11295" t="50716" r="55654" b="1869"/>
          <a:stretch/>
        </p:blipFill>
        <p:spPr>
          <a:xfrm>
            <a:off x="825508" y="3964025"/>
            <a:ext cx="850414" cy="838757"/>
          </a:xfrm>
          <a:prstGeom prst="rect">
            <a:avLst/>
          </a:prstGeom>
        </p:spPr>
      </p:pic>
      <p:sp>
        <p:nvSpPr>
          <p:cNvPr id="26" name="文本占位符 1">
            <a:extLst>
              <a:ext uri="{FF2B5EF4-FFF2-40B4-BE49-F238E27FC236}">
                <a16:creationId xmlns:a16="http://schemas.microsoft.com/office/drawing/2014/main" id="{44EFB2B2-BE59-4778-AF06-687437D139BE}"/>
              </a:ext>
            </a:extLst>
          </p:cNvPr>
          <p:cNvSpPr txBox="1">
            <a:spLocks/>
          </p:cNvSpPr>
          <p:nvPr/>
        </p:nvSpPr>
        <p:spPr>
          <a:xfrm>
            <a:off x="2143864" y="4072024"/>
            <a:ext cx="4821633" cy="708399"/>
          </a:xfrm>
          <a:prstGeom prst="rect">
            <a:avLst/>
          </a:prstGeom>
        </p:spPr>
        <p:txBody>
          <a:bodyPr wrap="square">
            <a:spAutoFit/>
          </a:bodyPr>
          <a:lstStyle>
            <a:defPPr>
              <a:defRPr lang="zh-CN"/>
            </a:defPPr>
            <a:lvl1pPr>
              <a:defRPr sz="1600">
                <a:latin typeface="Alibaba PuHuiTi" pitchFamily="18" charset="-122"/>
                <a:ea typeface="Alibaba PuHuiTi" pitchFamily="18" charset="-122"/>
                <a:cs typeface="Alibaba PuHuiTi"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dirty="0"/>
              <a:t>网商银行全部交易，创建伊始就采用</a:t>
            </a:r>
            <a:r>
              <a:rPr lang="en-US" altLang="zh-CN" sz="1400" dirty="0"/>
              <a:t>OB</a:t>
            </a:r>
            <a:r>
              <a:rPr lang="zh-CN" altLang="en-US" sz="1400" dirty="0"/>
              <a:t>数据库，</a:t>
            </a:r>
            <a:r>
              <a:rPr lang="zh-CN" altLang="en-US" sz="1400" b="1" dirty="0">
                <a:solidFill>
                  <a:srgbClr val="FF0000"/>
                </a:solidFill>
              </a:rPr>
              <a:t>三地五中心</a:t>
            </a:r>
            <a:r>
              <a:rPr lang="zh-CN" altLang="en-US" sz="1400" dirty="0"/>
              <a:t>架构全方位保障数据安全。</a:t>
            </a:r>
          </a:p>
        </p:txBody>
      </p:sp>
      <p:sp>
        <p:nvSpPr>
          <p:cNvPr id="27" name="文本占位符 1">
            <a:extLst>
              <a:ext uri="{FF2B5EF4-FFF2-40B4-BE49-F238E27FC236}">
                <a16:creationId xmlns:a16="http://schemas.microsoft.com/office/drawing/2014/main" id="{C8D76F1E-F77C-4F4F-9FE9-F2002A9D710B}"/>
              </a:ext>
            </a:extLst>
          </p:cNvPr>
          <p:cNvSpPr txBox="1">
            <a:spLocks/>
          </p:cNvSpPr>
          <p:nvPr/>
        </p:nvSpPr>
        <p:spPr>
          <a:xfrm>
            <a:off x="617094" y="5006569"/>
            <a:ext cx="4490511" cy="708399"/>
          </a:xfrm>
          <a:prstGeom prst="rect">
            <a:avLst/>
          </a:prstGeom>
        </p:spPr>
        <p:txBody>
          <a:bodyPr wrap="square">
            <a:spAutoFit/>
          </a:bodyPr>
          <a:lstStyle>
            <a:defPPr>
              <a:defRPr lang="zh-CN"/>
            </a:defPPr>
            <a:lvl1pPr>
              <a:defRPr sz="1600">
                <a:latin typeface="Alibaba PuHuiTi" pitchFamily="18" charset="-122"/>
                <a:ea typeface="Alibaba PuHuiTi" pitchFamily="18" charset="-122"/>
                <a:cs typeface="Alibaba PuHuiTi"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dirty="0"/>
              <a:t>进军</a:t>
            </a:r>
            <a:r>
              <a:rPr lang="zh-CN" altLang="en-US" sz="1400" b="1" dirty="0">
                <a:solidFill>
                  <a:srgbClr val="FF0000"/>
                </a:solidFill>
              </a:rPr>
              <a:t>国际业务</a:t>
            </a:r>
            <a:r>
              <a:rPr lang="zh-CN" altLang="en-US" sz="1400" dirty="0"/>
              <a:t>，</a:t>
            </a:r>
            <a:r>
              <a:rPr lang="en-US" altLang="zh-CN" sz="1400" dirty="0"/>
              <a:t>Paytm</a:t>
            </a:r>
            <a:r>
              <a:rPr lang="zh-CN" altLang="en-US" sz="1400" dirty="0"/>
              <a:t>（印度支付宝）主站核心数据库，世界三大电子支付商</a:t>
            </a:r>
            <a:r>
              <a:rPr lang="en-US" altLang="zh-CN" sz="1400" dirty="0"/>
              <a:t>OB</a:t>
            </a:r>
            <a:r>
              <a:rPr lang="zh-CN" altLang="en-US" sz="1400" dirty="0"/>
              <a:t>占据其二。</a:t>
            </a:r>
          </a:p>
        </p:txBody>
      </p:sp>
      <p:pic>
        <p:nvPicPr>
          <p:cNvPr id="28" name="图片 27">
            <a:extLst>
              <a:ext uri="{FF2B5EF4-FFF2-40B4-BE49-F238E27FC236}">
                <a16:creationId xmlns:a16="http://schemas.microsoft.com/office/drawing/2014/main" id="{40CCDA3C-DE1F-4D40-B56F-476D321EB7C9}"/>
              </a:ext>
            </a:extLst>
          </p:cNvPr>
          <p:cNvPicPr>
            <a:picLocks noChangeAspect="1"/>
          </p:cNvPicPr>
          <p:nvPr/>
        </p:nvPicPr>
        <p:blipFill rotWithShape="1">
          <a:blip r:embed="rId3">
            <a:extLst>
              <a:ext uri="{28A0092B-C50C-407E-A947-70E740481C1C}">
                <a14:useLocalDpi xmlns:a14="http://schemas.microsoft.com/office/drawing/2010/main" val="0"/>
              </a:ext>
            </a:extLst>
          </a:blip>
          <a:srcRect r="33761" b="59017"/>
          <a:stretch/>
        </p:blipFill>
        <p:spPr>
          <a:xfrm>
            <a:off x="695907" y="1766984"/>
            <a:ext cx="1663279" cy="707502"/>
          </a:xfrm>
          <a:prstGeom prst="rect">
            <a:avLst/>
          </a:prstGeom>
        </p:spPr>
      </p:pic>
      <p:sp>
        <p:nvSpPr>
          <p:cNvPr id="29" name="文本框 28">
            <a:extLst>
              <a:ext uri="{FF2B5EF4-FFF2-40B4-BE49-F238E27FC236}">
                <a16:creationId xmlns:a16="http://schemas.microsoft.com/office/drawing/2014/main" id="{0309167D-89BD-4790-A9F2-0A113427328C}"/>
              </a:ext>
            </a:extLst>
          </p:cNvPr>
          <p:cNvSpPr txBox="1"/>
          <p:nvPr/>
        </p:nvSpPr>
        <p:spPr>
          <a:xfrm>
            <a:off x="617094" y="2712467"/>
            <a:ext cx="5633804" cy="1031564"/>
          </a:xfrm>
          <a:prstGeom prst="rect">
            <a:avLst/>
          </a:prstGeom>
        </p:spPr>
        <p:txBody>
          <a:bodyPr wrap="square">
            <a:spAutoFit/>
          </a:bodyPr>
          <a:lstStyle>
            <a:defPPr>
              <a:defRPr lang="zh-CN"/>
            </a:defPPr>
            <a:lvl1pPr>
              <a:defRPr sz="1600">
                <a:latin typeface="Alibaba PuHuiTi" pitchFamily="18" charset="-122"/>
                <a:ea typeface="Alibaba PuHuiTi" pitchFamily="18" charset="-122"/>
                <a:cs typeface="Alibaba PuHuiTi" pitchFamily="18" charset="-122"/>
              </a:defRPr>
            </a:lvl1pPr>
          </a:lstStyle>
          <a:p>
            <a:pPr>
              <a:lnSpc>
                <a:spcPct val="150000"/>
              </a:lnSpc>
            </a:pPr>
            <a:r>
              <a:rPr lang="zh-CN" altLang="en-US" sz="1400" dirty="0"/>
              <a:t>淘宝日活跃用户数</a:t>
            </a:r>
            <a:r>
              <a:rPr lang="en-US" altLang="zh-CN" sz="1400" dirty="0"/>
              <a:t>3</a:t>
            </a:r>
            <a:r>
              <a:rPr lang="zh-CN" altLang="en-US" sz="1400" dirty="0"/>
              <a:t>亿，月活跃用户数</a:t>
            </a:r>
            <a:r>
              <a:rPr lang="en-US" altLang="zh-CN" sz="1400" dirty="0"/>
              <a:t>8</a:t>
            </a:r>
            <a:r>
              <a:rPr lang="zh-CN" altLang="en-US" sz="1400" dirty="0"/>
              <a:t>亿，每个用户都会使用“收藏夹”和“足迹”业务。“收藏夹”数据读取请求量达到</a:t>
            </a:r>
            <a:r>
              <a:rPr lang="zh-CN" altLang="en-US" sz="1400" b="1" dirty="0">
                <a:solidFill>
                  <a:srgbClr val="FF0000"/>
                </a:solidFill>
              </a:rPr>
              <a:t>数百万次</a:t>
            </a:r>
            <a:r>
              <a:rPr lang="en-US" altLang="zh-CN" sz="1400" b="1" dirty="0">
                <a:solidFill>
                  <a:srgbClr val="FF0000"/>
                </a:solidFill>
              </a:rPr>
              <a:t>/</a:t>
            </a:r>
            <a:r>
              <a:rPr lang="zh-CN" altLang="en-US" sz="1400" b="1" dirty="0">
                <a:solidFill>
                  <a:srgbClr val="FF0000"/>
                </a:solidFill>
              </a:rPr>
              <a:t>秒</a:t>
            </a:r>
            <a:r>
              <a:rPr lang="zh-CN" altLang="en-US" sz="1400" dirty="0"/>
              <a:t>，其中最大的表保存了</a:t>
            </a:r>
            <a:r>
              <a:rPr lang="zh-CN" altLang="en-US" sz="1400" b="1" dirty="0">
                <a:solidFill>
                  <a:srgbClr val="FF0000"/>
                </a:solidFill>
              </a:rPr>
              <a:t>数千亿条</a:t>
            </a:r>
            <a:r>
              <a:rPr lang="zh-CN" altLang="en-US" sz="1400" dirty="0"/>
              <a:t>记录。</a:t>
            </a:r>
          </a:p>
        </p:txBody>
      </p:sp>
      <p:sp>
        <p:nvSpPr>
          <p:cNvPr id="30" name="矩形 29">
            <a:extLst>
              <a:ext uri="{FF2B5EF4-FFF2-40B4-BE49-F238E27FC236}">
                <a16:creationId xmlns:a16="http://schemas.microsoft.com/office/drawing/2014/main" id="{6864182F-4B9F-48C9-85CF-96022C0FC0CF}"/>
              </a:ext>
            </a:extLst>
          </p:cNvPr>
          <p:cNvSpPr/>
          <p:nvPr/>
        </p:nvSpPr>
        <p:spPr>
          <a:xfrm>
            <a:off x="2474987" y="1776248"/>
            <a:ext cx="5169994" cy="708399"/>
          </a:xfrm>
          <a:prstGeom prst="rect">
            <a:avLst/>
          </a:prstGeom>
          <a:noFill/>
        </p:spPr>
        <p:txBody>
          <a:bodyPr wrap="square">
            <a:spAutoFit/>
          </a:bodyPr>
          <a:lstStyle/>
          <a:p>
            <a:pPr>
              <a:lnSpc>
                <a:spcPct val="150000"/>
              </a:lnSpc>
            </a:pPr>
            <a:r>
              <a:rPr lang="zh-CN" altLang="en-US" sz="1400" dirty="0">
                <a:latin typeface="Alibaba PuHuiTi" pitchFamily="18" charset="-122"/>
                <a:ea typeface="Alibaba PuHuiTi" pitchFamily="18" charset="-122"/>
                <a:cs typeface="Alibaba PuHuiTi" pitchFamily="18" charset="-122"/>
              </a:rPr>
              <a:t>承载</a:t>
            </a:r>
            <a:r>
              <a:rPr lang="en-US" altLang="zh-CN" sz="1400" dirty="0">
                <a:latin typeface="Alibaba PuHuiTi" pitchFamily="18" charset="-122"/>
                <a:ea typeface="Alibaba PuHuiTi" pitchFamily="18" charset="-122"/>
                <a:cs typeface="Alibaba PuHuiTi" pitchFamily="18" charset="-122"/>
              </a:rPr>
              <a:t>2019</a:t>
            </a:r>
            <a:r>
              <a:rPr lang="zh-CN" altLang="zh-CN" sz="1400" dirty="0">
                <a:latin typeface="Alibaba PuHuiTi" pitchFamily="18" charset="-122"/>
                <a:ea typeface="Alibaba PuHuiTi" pitchFamily="18" charset="-122"/>
                <a:cs typeface="Alibaba PuHuiTi" pitchFamily="18" charset="-122"/>
              </a:rPr>
              <a:t>年双十一峰值</a:t>
            </a:r>
            <a:r>
              <a:rPr lang="en-US" altLang="zh-CN" sz="1400" b="1" dirty="0">
                <a:solidFill>
                  <a:srgbClr val="FF0000"/>
                </a:solidFill>
                <a:latin typeface="Alibaba PuHuiTi" pitchFamily="18" charset="-122"/>
                <a:ea typeface="Alibaba PuHuiTi" pitchFamily="18" charset="-122"/>
                <a:cs typeface="Alibaba PuHuiTi" pitchFamily="18" charset="-122"/>
              </a:rPr>
              <a:t>6100</a:t>
            </a:r>
            <a:r>
              <a:rPr lang="zh-CN" altLang="zh-CN" sz="1400" b="1" dirty="0">
                <a:solidFill>
                  <a:srgbClr val="FF0000"/>
                </a:solidFill>
                <a:latin typeface="Alibaba PuHuiTi" pitchFamily="18" charset="-122"/>
                <a:ea typeface="Alibaba PuHuiTi" pitchFamily="18" charset="-122"/>
                <a:cs typeface="Alibaba PuHuiTi" pitchFamily="18" charset="-122"/>
              </a:rPr>
              <a:t>万次</a:t>
            </a:r>
            <a:r>
              <a:rPr lang="en-US" altLang="zh-CN" sz="1400" b="1" dirty="0">
                <a:solidFill>
                  <a:srgbClr val="FF0000"/>
                </a:solidFill>
                <a:latin typeface="Alibaba PuHuiTi" pitchFamily="18" charset="-122"/>
                <a:ea typeface="Alibaba PuHuiTi" pitchFamily="18" charset="-122"/>
                <a:cs typeface="Alibaba PuHuiTi" pitchFamily="18" charset="-122"/>
              </a:rPr>
              <a:t>/</a:t>
            </a:r>
            <a:r>
              <a:rPr lang="zh-CN" altLang="zh-CN" sz="1400" b="1" dirty="0">
                <a:solidFill>
                  <a:srgbClr val="FF0000"/>
                </a:solidFill>
                <a:latin typeface="Alibaba PuHuiTi" pitchFamily="18" charset="-122"/>
                <a:ea typeface="Alibaba PuHuiTi" pitchFamily="18" charset="-122"/>
                <a:cs typeface="Alibaba PuHuiTi" pitchFamily="18" charset="-122"/>
              </a:rPr>
              <a:t>秒</a:t>
            </a:r>
            <a:r>
              <a:rPr lang="zh-CN" altLang="zh-CN" sz="1400" dirty="0">
                <a:latin typeface="Alibaba PuHuiTi" pitchFamily="18" charset="-122"/>
                <a:ea typeface="Alibaba PuHuiTi" pitchFamily="18" charset="-122"/>
                <a:cs typeface="Alibaba PuHuiTi" pitchFamily="18" charset="-122"/>
              </a:rPr>
              <a:t>的数据库访问</a:t>
            </a:r>
            <a:r>
              <a:rPr lang="en-US" altLang="zh-CN" sz="1400" dirty="0">
                <a:latin typeface="Alibaba PuHuiTi" pitchFamily="18" charset="-122"/>
                <a:ea typeface="Alibaba PuHuiTi" pitchFamily="18" charset="-122"/>
                <a:cs typeface="Alibaba PuHuiTi" pitchFamily="18" charset="-122"/>
              </a:rPr>
              <a:t>(TPS+QPS)</a:t>
            </a:r>
            <a:r>
              <a:rPr lang="zh-CN" altLang="zh-CN" sz="1400" dirty="0">
                <a:latin typeface="Alibaba PuHuiTi" pitchFamily="18" charset="-122"/>
                <a:ea typeface="Alibaba PuHuiTi" pitchFamily="18" charset="-122"/>
                <a:cs typeface="Alibaba PuHuiTi" pitchFamily="18" charset="-122"/>
              </a:rPr>
              <a:t> </a:t>
            </a:r>
            <a:r>
              <a:rPr lang="zh-CN" altLang="en-US" sz="1400" dirty="0">
                <a:latin typeface="Alibaba PuHuiTi" pitchFamily="18" charset="-122"/>
                <a:ea typeface="Alibaba PuHuiTi" pitchFamily="18" charset="-122"/>
                <a:cs typeface="Alibaba PuHuiTi" pitchFamily="18" charset="-122"/>
              </a:rPr>
              <a:t>，充分证明了</a:t>
            </a:r>
            <a:r>
              <a:rPr lang="en-US" altLang="zh-CN" sz="1400" dirty="0">
                <a:latin typeface="Alibaba PuHuiTi" pitchFamily="18" charset="-122"/>
                <a:ea typeface="Alibaba PuHuiTi" pitchFamily="18" charset="-122"/>
                <a:cs typeface="Alibaba PuHuiTi" pitchFamily="18" charset="-122"/>
              </a:rPr>
              <a:t>OB</a:t>
            </a:r>
            <a:r>
              <a:rPr lang="zh-CN" altLang="en-US" sz="1400" dirty="0">
                <a:latin typeface="Alibaba PuHuiTi" pitchFamily="18" charset="-122"/>
                <a:ea typeface="Alibaba PuHuiTi" pitchFamily="18" charset="-122"/>
                <a:cs typeface="Alibaba PuHuiTi" pitchFamily="18" charset="-122"/>
              </a:rPr>
              <a:t>数据库的性能和稳定性；</a:t>
            </a:r>
          </a:p>
        </p:txBody>
      </p:sp>
      <p:pic>
        <p:nvPicPr>
          <p:cNvPr id="31" name="Picture 2">
            <a:extLst>
              <a:ext uri="{FF2B5EF4-FFF2-40B4-BE49-F238E27FC236}">
                <a16:creationId xmlns:a16="http://schemas.microsoft.com/office/drawing/2014/main" id="{5891825B-7285-4217-BB46-45B11CF21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2274" y="2785967"/>
            <a:ext cx="1008614" cy="988837"/>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9123341F-7EDE-46D3-93A0-0C84DE7EB34A}"/>
              </a:ext>
            </a:extLst>
          </p:cNvPr>
          <p:cNvSpPr/>
          <p:nvPr/>
        </p:nvSpPr>
        <p:spPr>
          <a:xfrm>
            <a:off x="495015" y="1702334"/>
            <a:ext cx="7214919" cy="85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D47D3159-54C2-4525-8AE3-098D69A71BC5}"/>
              </a:ext>
            </a:extLst>
          </p:cNvPr>
          <p:cNvSpPr/>
          <p:nvPr/>
        </p:nvSpPr>
        <p:spPr>
          <a:xfrm>
            <a:off x="495015" y="2700935"/>
            <a:ext cx="7214919" cy="11016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4" name="直线连接符 13">
            <a:extLst>
              <a:ext uri="{FF2B5EF4-FFF2-40B4-BE49-F238E27FC236}">
                <a16:creationId xmlns:a16="http://schemas.microsoft.com/office/drawing/2014/main" id="{B4BBC9AB-D017-4D94-AA39-F9437B260454}"/>
              </a:ext>
            </a:extLst>
          </p:cNvPr>
          <p:cNvCxnSpPr/>
          <p:nvPr/>
        </p:nvCxnSpPr>
        <p:spPr>
          <a:xfrm>
            <a:off x="2359186" y="1823489"/>
            <a:ext cx="0" cy="607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17">
            <a:extLst>
              <a:ext uri="{FF2B5EF4-FFF2-40B4-BE49-F238E27FC236}">
                <a16:creationId xmlns:a16="http://schemas.microsoft.com/office/drawing/2014/main" id="{E5418E04-5F7E-4DBB-9514-B2675E145C45}"/>
              </a:ext>
            </a:extLst>
          </p:cNvPr>
          <p:cNvCxnSpPr>
            <a:cxnSpLocks/>
          </p:cNvCxnSpPr>
          <p:nvPr/>
        </p:nvCxnSpPr>
        <p:spPr>
          <a:xfrm>
            <a:off x="6333464" y="2812001"/>
            <a:ext cx="0" cy="936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6C515418-3F92-40D1-AA18-E672F3E133C3}"/>
              </a:ext>
            </a:extLst>
          </p:cNvPr>
          <p:cNvSpPr/>
          <p:nvPr/>
        </p:nvSpPr>
        <p:spPr>
          <a:xfrm>
            <a:off x="495015" y="3906820"/>
            <a:ext cx="7214919" cy="953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连接符 20">
            <a:extLst>
              <a:ext uri="{FF2B5EF4-FFF2-40B4-BE49-F238E27FC236}">
                <a16:creationId xmlns:a16="http://schemas.microsoft.com/office/drawing/2014/main" id="{41225015-D58C-4B46-B90E-961B5B3D001B}"/>
              </a:ext>
            </a:extLst>
          </p:cNvPr>
          <p:cNvCxnSpPr>
            <a:cxnSpLocks/>
          </p:cNvCxnSpPr>
          <p:nvPr/>
        </p:nvCxnSpPr>
        <p:spPr>
          <a:xfrm>
            <a:off x="1981612" y="4053003"/>
            <a:ext cx="0" cy="727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5180F6C-047B-4AD3-B770-E17431D85BAF}"/>
              </a:ext>
            </a:extLst>
          </p:cNvPr>
          <p:cNvSpPr/>
          <p:nvPr/>
        </p:nvSpPr>
        <p:spPr>
          <a:xfrm>
            <a:off x="495015" y="4987910"/>
            <a:ext cx="7214919" cy="759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22">
            <a:extLst>
              <a:ext uri="{FF2B5EF4-FFF2-40B4-BE49-F238E27FC236}">
                <a16:creationId xmlns:a16="http://schemas.microsoft.com/office/drawing/2014/main" id="{47043714-CF04-4327-BA00-630346B3208A}"/>
              </a:ext>
            </a:extLst>
          </p:cNvPr>
          <p:cNvCxnSpPr>
            <a:cxnSpLocks/>
          </p:cNvCxnSpPr>
          <p:nvPr/>
        </p:nvCxnSpPr>
        <p:spPr>
          <a:xfrm>
            <a:off x="5409774" y="5086114"/>
            <a:ext cx="0" cy="539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9950946-D9B8-401C-88A3-9A5185DF095A}"/>
              </a:ext>
            </a:extLst>
          </p:cNvPr>
          <p:cNvSpPr txBox="1"/>
          <p:nvPr/>
        </p:nvSpPr>
        <p:spPr>
          <a:xfrm>
            <a:off x="390855" y="6467984"/>
            <a:ext cx="5942609" cy="307777"/>
          </a:xfrm>
          <a:prstGeom prst="rect">
            <a:avLst/>
          </a:prstGeom>
          <a:noFill/>
        </p:spPr>
        <p:txBody>
          <a:bodyPr wrap="square" rtlCol="0">
            <a:spAutoFit/>
          </a:bodyPr>
          <a:lstStyle/>
          <a:p>
            <a:r>
              <a:rPr lang="en-US" altLang="zh-CN" sz="1400" b="1" dirty="0"/>
              <a:t>TPS</a:t>
            </a:r>
            <a:r>
              <a:rPr lang="zh-CN" altLang="en-US" sz="1400" dirty="0"/>
              <a:t>：</a:t>
            </a:r>
            <a:r>
              <a:rPr lang="en-US" altLang="zh-CN" sz="1400" dirty="0"/>
              <a:t>Transactions Per Second, </a:t>
            </a:r>
            <a:r>
              <a:rPr lang="en-US" altLang="zh-CN" sz="1400" b="1" dirty="0"/>
              <a:t>QPS</a:t>
            </a:r>
            <a:r>
              <a:rPr lang="en-US" altLang="zh-CN" sz="1400" dirty="0"/>
              <a:t>: Query Per Second</a:t>
            </a:r>
            <a:endParaRPr lang="zh-CN" altLang="en-US" sz="1400" dirty="0"/>
          </a:p>
        </p:txBody>
      </p:sp>
    </p:spTree>
    <p:extLst>
      <p:ext uri="{BB962C8B-B14F-4D97-AF65-F5344CB8AC3E}">
        <p14:creationId xmlns:p14="http://schemas.microsoft.com/office/powerpoint/2010/main" val="18642220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38386-D8DA-4F9C-8139-1525124E056E}"/>
              </a:ext>
            </a:extLst>
          </p:cNvPr>
          <p:cNvSpPr>
            <a:spLocks noGrp="1"/>
          </p:cNvSpPr>
          <p:nvPr>
            <p:ph type="title"/>
          </p:nvPr>
        </p:nvSpPr>
        <p:spPr/>
        <p:txBody>
          <a:bodyPr/>
          <a:lstStyle/>
          <a:p>
            <a:pPr algn="ctr"/>
            <a:r>
              <a:rPr lang="en-US" altLang="zh-CN" dirty="0"/>
              <a:t>OB</a:t>
            </a:r>
            <a:r>
              <a:rPr lang="zh-CN" altLang="en-US" dirty="0"/>
              <a:t>的应用</a:t>
            </a:r>
          </a:p>
        </p:txBody>
      </p:sp>
      <p:sp>
        <p:nvSpPr>
          <p:cNvPr id="3" name="内容占位符 2">
            <a:extLst>
              <a:ext uri="{FF2B5EF4-FFF2-40B4-BE49-F238E27FC236}">
                <a16:creationId xmlns:a16="http://schemas.microsoft.com/office/drawing/2014/main" id="{874AB126-183D-42F8-A118-A995888C1855}"/>
              </a:ext>
            </a:extLst>
          </p:cNvPr>
          <p:cNvSpPr>
            <a:spLocks noGrp="1"/>
          </p:cNvSpPr>
          <p:nvPr>
            <p:ph idx="1"/>
          </p:nvPr>
        </p:nvSpPr>
        <p:spPr/>
        <p:txBody>
          <a:bodyPr/>
          <a:lstStyle/>
          <a:p>
            <a:r>
              <a:rPr lang="zh-CN" altLang="en-US" sz="2800" b="1" dirty="0"/>
              <a:t>走出阿里：越来越多的金融企业选择</a:t>
            </a:r>
            <a:r>
              <a:rPr lang="en-US" altLang="zh-CN" sz="2800" b="1" dirty="0"/>
              <a:t>OB</a:t>
            </a:r>
            <a:endParaRPr lang="zh-CN" altLang="en-US" sz="2800" b="1" dirty="0"/>
          </a:p>
        </p:txBody>
      </p:sp>
      <p:pic>
        <p:nvPicPr>
          <p:cNvPr id="4" name="图片 14" descr="图片 14">
            <a:extLst>
              <a:ext uri="{FF2B5EF4-FFF2-40B4-BE49-F238E27FC236}">
                <a16:creationId xmlns:a16="http://schemas.microsoft.com/office/drawing/2014/main" id="{2AB88EE4-64EE-469E-89FD-88FAB4452C27}"/>
              </a:ext>
            </a:extLst>
          </p:cNvPr>
          <p:cNvPicPr>
            <a:picLocks noChangeAspect="1"/>
          </p:cNvPicPr>
          <p:nvPr/>
        </p:nvPicPr>
        <p:blipFill>
          <a:blip r:embed="rId3"/>
          <a:srcRect t="22639" b="25985"/>
          <a:stretch>
            <a:fillRect/>
          </a:stretch>
        </p:blipFill>
        <p:spPr>
          <a:xfrm>
            <a:off x="3566081" y="2815170"/>
            <a:ext cx="1967484" cy="768555"/>
          </a:xfrm>
          <a:prstGeom prst="rect">
            <a:avLst/>
          </a:prstGeom>
          <a:ln w="12700">
            <a:miter lim="400000"/>
          </a:ln>
        </p:spPr>
      </p:pic>
      <p:pic>
        <p:nvPicPr>
          <p:cNvPr id="5" name="图片 3" descr="图片 3">
            <a:extLst>
              <a:ext uri="{FF2B5EF4-FFF2-40B4-BE49-F238E27FC236}">
                <a16:creationId xmlns:a16="http://schemas.microsoft.com/office/drawing/2014/main" id="{1E209B8A-3162-4452-92A6-4B019F296B16}"/>
              </a:ext>
            </a:extLst>
          </p:cNvPr>
          <p:cNvPicPr>
            <a:picLocks noChangeAspect="1"/>
          </p:cNvPicPr>
          <p:nvPr/>
        </p:nvPicPr>
        <p:blipFill>
          <a:blip r:embed="rId4"/>
          <a:stretch>
            <a:fillRect/>
          </a:stretch>
        </p:blipFill>
        <p:spPr>
          <a:xfrm>
            <a:off x="6129033" y="3033002"/>
            <a:ext cx="1581927" cy="502262"/>
          </a:xfrm>
          <a:prstGeom prst="rect">
            <a:avLst/>
          </a:prstGeom>
          <a:ln w="12700">
            <a:miter lim="400000"/>
          </a:ln>
        </p:spPr>
      </p:pic>
      <p:pic>
        <p:nvPicPr>
          <p:cNvPr id="6" name="图片 6" descr="图片 6">
            <a:extLst>
              <a:ext uri="{FF2B5EF4-FFF2-40B4-BE49-F238E27FC236}">
                <a16:creationId xmlns:a16="http://schemas.microsoft.com/office/drawing/2014/main" id="{16AA3199-94E4-41CC-80B1-FDF318D8CE49}"/>
              </a:ext>
            </a:extLst>
          </p:cNvPr>
          <p:cNvPicPr>
            <a:picLocks noChangeAspect="1"/>
          </p:cNvPicPr>
          <p:nvPr/>
        </p:nvPicPr>
        <p:blipFill>
          <a:blip r:embed="rId5"/>
          <a:srcRect t="20406"/>
          <a:stretch>
            <a:fillRect/>
          </a:stretch>
        </p:blipFill>
        <p:spPr>
          <a:xfrm>
            <a:off x="3566081" y="4745899"/>
            <a:ext cx="1978876" cy="665640"/>
          </a:xfrm>
          <a:prstGeom prst="rect">
            <a:avLst/>
          </a:prstGeom>
          <a:ln w="12700">
            <a:miter lim="400000"/>
          </a:ln>
        </p:spPr>
      </p:pic>
      <p:pic>
        <p:nvPicPr>
          <p:cNvPr id="7" name="图片 7" descr="图片 7">
            <a:extLst>
              <a:ext uri="{FF2B5EF4-FFF2-40B4-BE49-F238E27FC236}">
                <a16:creationId xmlns:a16="http://schemas.microsoft.com/office/drawing/2014/main" id="{A7654CC3-027E-427A-8227-81C55940DC8C}"/>
              </a:ext>
            </a:extLst>
          </p:cNvPr>
          <p:cNvPicPr>
            <a:picLocks noChangeAspect="1"/>
          </p:cNvPicPr>
          <p:nvPr/>
        </p:nvPicPr>
        <p:blipFill>
          <a:blip r:embed="rId6"/>
          <a:stretch>
            <a:fillRect/>
          </a:stretch>
        </p:blipFill>
        <p:spPr>
          <a:xfrm>
            <a:off x="3504723" y="3797521"/>
            <a:ext cx="1744747" cy="572232"/>
          </a:xfrm>
          <a:prstGeom prst="rect">
            <a:avLst/>
          </a:prstGeom>
          <a:ln w="12700">
            <a:miter lim="400000"/>
          </a:ln>
        </p:spPr>
      </p:pic>
      <p:pic>
        <p:nvPicPr>
          <p:cNvPr id="8" name="图片 4" descr="图片 4">
            <a:extLst>
              <a:ext uri="{FF2B5EF4-FFF2-40B4-BE49-F238E27FC236}">
                <a16:creationId xmlns:a16="http://schemas.microsoft.com/office/drawing/2014/main" id="{AFCF6610-81FF-45BA-88DB-3BDEE727C5DC}"/>
              </a:ext>
            </a:extLst>
          </p:cNvPr>
          <p:cNvPicPr>
            <a:picLocks noChangeAspect="1"/>
          </p:cNvPicPr>
          <p:nvPr/>
        </p:nvPicPr>
        <p:blipFill>
          <a:blip r:embed="rId7"/>
          <a:stretch>
            <a:fillRect/>
          </a:stretch>
        </p:blipFill>
        <p:spPr>
          <a:xfrm>
            <a:off x="3801909" y="5685292"/>
            <a:ext cx="1150373" cy="916285"/>
          </a:xfrm>
          <a:prstGeom prst="rect">
            <a:avLst/>
          </a:prstGeom>
          <a:ln w="12700">
            <a:miter lim="400000"/>
          </a:ln>
        </p:spPr>
      </p:pic>
      <p:pic>
        <p:nvPicPr>
          <p:cNvPr id="9" name="图片 8" descr="图片 8">
            <a:extLst>
              <a:ext uri="{FF2B5EF4-FFF2-40B4-BE49-F238E27FC236}">
                <a16:creationId xmlns:a16="http://schemas.microsoft.com/office/drawing/2014/main" id="{825A04CB-7DE2-4CD3-B95E-F9361223692F}"/>
              </a:ext>
            </a:extLst>
          </p:cNvPr>
          <p:cNvPicPr>
            <a:picLocks noChangeAspect="1"/>
          </p:cNvPicPr>
          <p:nvPr/>
        </p:nvPicPr>
        <p:blipFill>
          <a:blip r:embed="rId8"/>
          <a:stretch>
            <a:fillRect/>
          </a:stretch>
        </p:blipFill>
        <p:spPr>
          <a:xfrm>
            <a:off x="5836377" y="2011686"/>
            <a:ext cx="1874583" cy="400267"/>
          </a:xfrm>
          <a:prstGeom prst="rect">
            <a:avLst/>
          </a:prstGeom>
          <a:ln w="12700">
            <a:miter lim="400000"/>
          </a:ln>
        </p:spPr>
      </p:pic>
      <p:pic>
        <p:nvPicPr>
          <p:cNvPr id="10" name="图片 9">
            <a:extLst>
              <a:ext uri="{FF2B5EF4-FFF2-40B4-BE49-F238E27FC236}">
                <a16:creationId xmlns:a16="http://schemas.microsoft.com/office/drawing/2014/main" id="{20B14B9D-FD4B-4DDB-AFF4-9171209FE1AD}"/>
              </a:ext>
            </a:extLst>
          </p:cNvPr>
          <p:cNvPicPr>
            <a:picLocks noChangeAspect="1"/>
          </p:cNvPicPr>
          <p:nvPr/>
        </p:nvPicPr>
        <p:blipFill>
          <a:blip r:embed="rId9"/>
          <a:stretch>
            <a:fillRect/>
          </a:stretch>
        </p:blipFill>
        <p:spPr>
          <a:xfrm>
            <a:off x="3364310" y="1892553"/>
            <a:ext cx="2191054" cy="608626"/>
          </a:xfrm>
          <a:prstGeom prst="rect">
            <a:avLst/>
          </a:prstGeom>
        </p:spPr>
      </p:pic>
      <p:pic>
        <p:nvPicPr>
          <p:cNvPr id="11" name="图片 10">
            <a:extLst>
              <a:ext uri="{FF2B5EF4-FFF2-40B4-BE49-F238E27FC236}">
                <a16:creationId xmlns:a16="http://schemas.microsoft.com/office/drawing/2014/main" id="{3A3ACDCA-7538-4315-A55F-5E10D18F2E95}"/>
              </a:ext>
            </a:extLst>
          </p:cNvPr>
          <p:cNvPicPr>
            <a:picLocks noChangeAspect="1"/>
          </p:cNvPicPr>
          <p:nvPr/>
        </p:nvPicPr>
        <p:blipFill>
          <a:blip r:embed="rId10"/>
          <a:stretch>
            <a:fillRect/>
          </a:stretch>
        </p:blipFill>
        <p:spPr>
          <a:xfrm>
            <a:off x="5994004" y="5976537"/>
            <a:ext cx="1653221" cy="526179"/>
          </a:xfrm>
          <a:prstGeom prst="rect">
            <a:avLst/>
          </a:prstGeom>
        </p:spPr>
      </p:pic>
      <p:pic>
        <p:nvPicPr>
          <p:cNvPr id="12" name="图片 11">
            <a:extLst>
              <a:ext uri="{FF2B5EF4-FFF2-40B4-BE49-F238E27FC236}">
                <a16:creationId xmlns:a16="http://schemas.microsoft.com/office/drawing/2014/main" id="{DB68274F-65E9-4CAF-AB73-31C69D6E2039}"/>
              </a:ext>
            </a:extLst>
          </p:cNvPr>
          <p:cNvPicPr>
            <a:picLocks noChangeAspect="1"/>
          </p:cNvPicPr>
          <p:nvPr/>
        </p:nvPicPr>
        <p:blipFill>
          <a:blip r:embed="rId11"/>
          <a:stretch>
            <a:fillRect/>
          </a:stretch>
        </p:blipFill>
        <p:spPr>
          <a:xfrm>
            <a:off x="8397778" y="3023831"/>
            <a:ext cx="1996672" cy="510860"/>
          </a:xfrm>
          <a:prstGeom prst="rect">
            <a:avLst/>
          </a:prstGeom>
        </p:spPr>
      </p:pic>
      <p:pic>
        <p:nvPicPr>
          <p:cNvPr id="13" name="图片 12">
            <a:extLst>
              <a:ext uri="{FF2B5EF4-FFF2-40B4-BE49-F238E27FC236}">
                <a16:creationId xmlns:a16="http://schemas.microsoft.com/office/drawing/2014/main" id="{D2F6505D-F554-45A8-B3A3-ABBAAF1E9A7D}"/>
              </a:ext>
            </a:extLst>
          </p:cNvPr>
          <p:cNvPicPr>
            <a:picLocks noChangeAspect="1"/>
          </p:cNvPicPr>
          <p:nvPr/>
        </p:nvPicPr>
        <p:blipFill>
          <a:blip r:embed="rId12"/>
          <a:stretch>
            <a:fillRect/>
          </a:stretch>
        </p:blipFill>
        <p:spPr>
          <a:xfrm>
            <a:off x="8233375" y="5930335"/>
            <a:ext cx="2532975" cy="576195"/>
          </a:xfrm>
          <a:prstGeom prst="rect">
            <a:avLst/>
          </a:prstGeom>
        </p:spPr>
      </p:pic>
      <p:pic>
        <p:nvPicPr>
          <p:cNvPr id="14" name="图片 13">
            <a:extLst>
              <a:ext uri="{FF2B5EF4-FFF2-40B4-BE49-F238E27FC236}">
                <a16:creationId xmlns:a16="http://schemas.microsoft.com/office/drawing/2014/main" id="{C7133C2F-A5DA-41FF-BFC3-680CE6B45E8D}"/>
              </a:ext>
            </a:extLst>
          </p:cNvPr>
          <p:cNvPicPr>
            <a:picLocks noChangeAspect="1"/>
          </p:cNvPicPr>
          <p:nvPr/>
        </p:nvPicPr>
        <p:blipFill>
          <a:blip r:embed="rId13"/>
          <a:stretch>
            <a:fillRect/>
          </a:stretch>
        </p:blipFill>
        <p:spPr>
          <a:xfrm>
            <a:off x="6248183" y="3783387"/>
            <a:ext cx="2463750" cy="493465"/>
          </a:xfrm>
          <a:prstGeom prst="rect">
            <a:avLst/>
          </a:prstGeom>
        </p:spPr>
      </p:pic>
      <p:pic>
        <p:nvPicPr>
          <p:cNvPr id="15" name="图片 14">
            <a:extLst>
              <a:ext uri="{FF2B5EF4-FFF2-40B4-BE49-F238E27FC236}">
                <a16:creationId xmlns:a16="http://schemas.microsoft.com/office/drawing/2014/main" id="{43CC8FD6-88CD-4279-B303-646B9D159FDE}"/>
              </a:ext>
            </a:extLst>
          </p:cNvPr>
          <p:cNvPicPr>
            <a:picLocks noChangeAspect="1"/>
          </p:cNvPicPr>
          <p:nvPr/>
        </p:nvPicPr>
        <p:blipFill>
          <a:blip r:embed="rId14"/>
          <a:stretch>
            <a:fillRect/>
          </a:stretch>
        </p:blipFill>
        <p:spPr>
          <a:xfrm>
            <a:off x="6206291" y="4613424"/>
            <a:ext cx="2871409" cy="755634"/>
          </a:xfrm>
          <a:prstGeom prst="rect">
            <a:avLst/>
          </a:prstGeom>
        </p:spPr>
      </p:pic>
      <p:sp>
        <p:nvSpPr>
          <p:cNvPr id="16" name="文本框 15">
            <a:extLst>
              <a:ext uri="{FF2B5EF4-FFF2-40B4-BE49-F238E27FC236}">
                <a16:creationId xmlns:a16="http://schemas.microsoft.com/office/drawing/2014/main" id="{3CA7E294-ACDE-443B-A287-7C511775E6E9}"/>
              </a:ext>
            </a:extLst>
          </p:cNvPr>
          <p:cNvSpPr txBox="1"/>
          <p:nvPr/>
        </p:nvSpPr>
        <p:spPr>
          <a:xfrm>
            <a:off x="807323" y="1750981"/>
            <a:ext cx="2043460" cy="850889"/>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zh-CN" altLang="en-US" sz="2000" b="1" dirty="0">
                <a:solidFill>
                  <a:srgbClr val="000000"/>
                </a:solidFill>
                <a:latin typeface="Alibaba PuHuiTi R" pitchFamily="18" charset="-122"/>
                <a:ea typeface="Alibaba PuHuiTi R" pitchFamily="18" charset="-122"/>
                <a:cs typeface="Alibaba PuHuiTi R" pitchFamily="18" charset="-122"/>
                <a:sym typeface="Helvetica Light"/>
              </a:rPr>
              <a:t>互联网交易业务</a:t>
            </a:r>
            <a:endParaRPr kumimoji="0" lang="zh-CN" altLang="en-US" sz="2000" b="1" u="none" strike="noStrike" cap="none" spc="0" normalizeH="0" baseline="0" dirty="0">
              <a:ln>
                <a:noFill/>
              </a:ln>
              <a:solidFill>
                <a:srgbClr val="000000"/>
              </a:solidFill>
              <a:effectLst/>
              <a:uFillTx/>
              <a:latin typeface="Alibaba PuHuiTi R" pitchFamily="18" charset="-122"/>
              <a:ea typeface="Alibaba PuHuiTi R" pitchFamily="18" charset="-122"/>
              <a:cs typeface="Alibaba PuHuiTi R" pitchFamily="18" charset="-122"/>
              <a:sym typeface="Helvetica Light"/>
            </a:endParaRPr>
          </a:p>
        </p:txBody>
      </p:sp>
      <p:sp>
        <p:nvSpPr>
          <p:cNvPr id="17" name="文本框 16">
            <a:extLst>
              <a:ext uri="{FF2B5EF4-FFF2-40B4-BE49-F238E27FC236}">
                <a16:creationId xmlns:a16="http://schemas.microsoft.com/office/drawing/2014/main" id="{ADE67BC0-A030-4DEF-B3F5-A2B7799A5640}"/>
              </a:ext>
            </a:extLst>
          </p:cNvPr>
          <p:cNvSpPr txBox="1"/>
          <p:nvPr/>
        </p:nvSpPr>
        <p:spPr>
          <a:xfrm>
            <a:off x="795130" y="2749155"/>
            <a:ext cx="2043460" cy="1720197"/>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defPPr>
              <a:defRPr lang="zh-CN"/>
            </a:defPPr>
            <a:lvl1pPr marR="0" indent="0" defTabSz="825500" fontAlgn="auto" latinLnBrk="1" hangingPunct="0">
              <a:lnSpc>
                <a:spcPct val="100000"/>
              </a:lnSpc>
              <a:spcBef>
                <a:spcPts val="0"/>
              </a:spcBef>
              <a:spcAft>
                <a:spcPts val="0"/>
              </a:spcAft>
              <a:buClrTx/>
              <a:buSzTx/>
              <a:buFontTx/>
              <a:buNone/>
              <a:tabLst/>
              <a:defRPr sz="2000" b="1">
                <a:solidFill>
                  <a:srgbClr val="000000"/>
                </a:solidFill>
                <a:latin typeface="Alibaba PuHuiTi R" pitchFamily="18" charset="-122"/>
                <a:ea typeface="Alibaba PuHuiTi R" pitchFamily="18" charset="-122"/>
                <a:cs typeface="Alibaba PuHuiTi R" pitchFamily="18" charset="-122"/>
              </a:defRPr>
            </a:lvl1pPr>
          </a:lstStyle>
          <a:p>
            <a:pPr algn="ctr"/>
            <a:r>
              <a:rPr lang="zh-CN" altLang="en-US" dirty="0">
                <a:sym typeface="Helvetica Light"/>
              </a:rPr>
              <a:t>互联网核心系统</a:t>
            </a:r>
          </a:p>
        </p:txBody>
      </p:sp>
      <p:sp>
        <p:nvSpPr>
          <p:cNvPr id="18" name="文本框 17">
            <a:extLst>
              <a:ext uri="{FF2B5EF4-FFF2-40B4-BE49-F238E27FC236}">
                <a16:creationId xmlns:a16="http://schemas.microsoft.com/office/drawing/2014/main" id="{463D1190-4085-4FF6-A974-5E5068701A70}"/>
              </a:ext>
            </a:extLst>
          </p:cNvPr>
          <p:cNvSpPr txBox="1"/>
          <p:nvPr/>
        </p:nvSpPr>
        <p:spPr>
          <a:xfrm>
            <a:off x="807322" y="4595885"/>
            <a:ext cx="2031267" cy="889547"/>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defPPr>
              <a:defRPr lang="zh-CN"/>
            </a:defPPr>
            <a:lvl1pPr marR="0" indent="0" algn="ctr" defTabSz="825500" fontAlgn="auto" latinLnBrk="1" hangingPunct="0">
              <a:lnSpc>
                <a:spcPct val="100000"/>
              </a:lnSpc>
              <a:spcBef>
                <a:spcPts val="0"/>
              </a:spcBef>
              <a:spcAft>
                <a:spcPts val="0"/>
              </a:spcAft>
              <a:buClrTx/>
              <a:buSzTx/>
              <a:buFontTx/>
              <a:buNone/>
              <a:tabLst/>
              <a:defRPr sz="2000" b="1">
                <a:solidFill>
                  <a:srgbClr val="000000"/>
                </a:solidFill>
                <a:latin typeface="Alibaba PuHuiTi R" pitchFamily="18" charset="-122"/>
                <a:ea typeface="Alibaba PuHuiTi R" pitchFamily="18" charset="-122"/>
                <a:cs typeface="Alibaba PuHuiTi R" pitchFamily="18" charset="-122"/>
              </a:defRPr>
            </a:lvl1pPr>
          </a:lstStyle>
          <a:p>
            <a:r>
              <a:rPr lang="zh-CN" altLang="en-US" dirty="0">
                <a:sym typeface="Helvetica Light"/>
              </a:rPr>
              <a:t>互联网保单业务系统</a:t>
            </a:r>
          </a:p>
        </p:txBody>
      </p:sp>
      <p:sp>
        <p:nvSpPr>
          <p:cNvPr id="19" name="文本框 18">
            <a:extLst>
              <a:ext uri="{FF2B5EF4-FFF2-40B4-BE49-F238E27FC236}">
                <a16:creationId xmlns:a16="http://schemas.microsoft.com/office/drawing/2014/main" id="{156D6336-A8BD-435F-9248-0DC563784A2A}"/>
              </a:ext>
            </a:extLst>
          </p:cNvPr>
          <p:cNvSpPr txBox="1"/>
          <p:nvPr/>
        </p:nvSpPr>
        <p:spPr>
          <a:xfrm>
            <a:off x="807322" y="5613169"/>
            <a:ext cx="2031267" cy="1061756"/>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defPPr>
              <a:defRPr lang="zh-CN"/>
            </a:defPPr>
            <a:lvl1pPr marR="0" indent="0" algn="ctr" defTabSz="825500" fontAlgn="auto" latinLnBrk="1" hangingPunct="0">
              <a:lnSpc>
                <a:spcPct val="100000"/>
              </a:lnSpc>
              <a:spcBef>
                <a:spcPts val="0"/>
              </a:spcBef>
              <a:spcAft>
                <a:spcPts val="0"/>
              </a:spcAft>
              <a:buClrTx/>
              <a:buSzTx/>
              <a:buFontTx/>
              <a:buNone/>
              <a:tabLst/>
              <a:defRPr sz="2000" b="1">
                <a:solidFill>
                  <a:srgbClr val="000000"/>
                </a:solidFill>
                <a:latin typeface="Alibaba PuHuiTi R" pitchFamily="18" charset="-122"/>
                <a:ea typeface="Alibaba PuHuiTi R" pitchFamily="18" charset="-122"/>
                <a:cs typeface="Alibaba PuHuiTi R" pitchFamily="18" charset="-122"/>
              </a:defRPr>
            </a:lvl1pPr>
          </a:lstStyle>
          <a:p>
            <a:r>
              <a:rPr lang="zh-CN" altLang="en-US" dirty="0">
                <a:sym typeface="Helvetica Light"/>
              </a:rPr>
              <a:t>传统业务去</a:t>
            </a:r>
            <a:r>
              <a:rPr lang="en-US" altLang="zh-CN" dirty="0">
                <a:sym typeface="Helvetica Light"/>
              </a:rPr>
              <a:t>O/</a:t>
            </a:r>
            <a:r>
              <a:rPr lang="zh-CN" altLang="en-US" dirty="0">
                <a:sym typeface="Helvetica Light"/>
              </a:rPr>
              <a:t>主机下移</a:t>
            </a:r>
          </a:p>
        </p:txBody>
      </p:sp>
      <p:pic>
        <p:nvPicPr>
          <p:cNvPr id="20" name="图片 19">
            <a:extLst>
              <a:ext uri="{FF2B5EF4-FFF2-40B4-BE49-F238E27FC236}">
                <a16:creationId xmlns:a16="http://schemas.microsoft.com/office/drawing/2014/main" id="{16B5EEB3-C5BF-47D8-B74F-CE763217B610}"/>
              </a:ext>
            </a:extLst>
          </p:cNvPr>
          <p:cNvPicPr>
            <a:picLocks noChangeAspect="1"/>
          </p:cNvPicPr>
          <p:nvPr/>
        </p:nvPicPr>
        <p:blipFill>
          <a:blip r:embed="rId15"/>
          <a:stretch>
            <a:fillRect/>
          </a:stretch>
        </p:blipFill>
        <p:spPr>
          <a:xfrm>
            <a:off x="8320738" y="1965890"/>
            <a:ext cx="1513923" cy="498704"/>
          </a:xfrm>
          <a:prstGeom prst="rect">
            <a:avLst/>
          </a:prstGeom>
        </p:spPr>
      </p:pic>
      <p:sp>
        <p:nvSpPr>
          <p:cNvPr id="21" name="矩形 20">
            <a:extLst>
              <a:ext uri="{FF2B5EF4-FFF2-40B4-BE49-F238E27FC236}">
                <a16:creationId xmlns:a16="http://schemas.microsoft.com/office/drawing/2014/main" id="{7A68352F-B621-4F91-9C40-EB446230FC29}"/>
              </a:ext>
            </a:extLst>
          </p:cNvPr>
          <p:cNvSpPr/>
          <p:nvPr/>
        </p:nvSpPr>
        <p:spPr>
          <a:xfrm>
            <a:off x="2922984" y="1750979"/>
            <a:ext cx="7843366" cy="8508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1D18CA0F-0927-4C64-B57A-A506707A8735}"/>
              </a:ext>
            </a:extLst>
          </p:cNvPr>
          <p:cNvSpPr/>
          <p:nvPr/>
        </p:nvSpPr>
        <p:spPr>
          <a:xfrm>
            <a:off x="2922984" y="2750207"/>
            <a:ext cx="7843366" cy="17202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76B9096-3F1A-4101-927B-16B7824C946E}"/>
              </a:ext>
            </a:extLst>
          </p:cNvPr>
          <p:cNvSpPr/>
          <p:nvPr/>
        </p:nvSpPr>
        <p:spPr>
          <a:xfrm>
            <a:off x="2922984" y="4595886"/>
            <a:ext cx="7843366" cy="889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FD30D30A-E182-43D0-B74C-D650F9991C01}"/>
              </a:ext>
            </a:extLst>
          </p:cNvPr>
          <p:cNvSpPr/>
          <p:nvPr/>
        </p:nvSpPr>
        <p:spPr>
          <a:xfrm>
            <a:off x="2922984" y="5613169"/>
            <a:ext cx="7843366" cy="10617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FD53186F-4F32-4F05-A80F-A8CA4416CA99}"/>
              </a:ext>
            </a:extLst>
          </p:cNvPr>
          <p:cNvSpPr txBox="1"/>
          <p:nvPr/>
        </p:nvSpPr>
        <p:spPr>
          <a:xfrm>
            <a:off x="8551889" y="987625"/>
            <a:ext cx="3544822" cy="646331"/>
          </a:xfrm>
          <a:prstGeom prst="rect">
            <a:avLst/>
          </a:prstGeom>
          <a:noFill/>
        </p:spPr>
        <p:txBody>
          <a:bodyPr wrap="square" rtlCol="0">
            <a:spAutoFit/>
          </a:bodyPr>
          <a:lstStyle/>
          <a:p>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思考：国产替代中提到的去</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IOE</a:t>
            </a: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三个字母分别代表什么？</a:t>
            </a:r>
          </a:p>
        </p:txBody>
      </p:sp>
    </p:spTree>
    <p:extLst>
      <p:ext uri="{BB962C8B-B14F-4D97-AF65-F5344CB8AC3E}">
        <p14:creationId xmlns:p14="http://schemas.microsoft.com/office/powerpoint/2010/main" val="850541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B2097-7DB4-4F37-A058-9EA2E318D022}"/>
              </a:ext>
            </a:extLst>
          </p:cNvPr>
          <p:cNvSpPr>
            <a:spLocks noGrp="1"/>
          </p:cNvSpPr>
          <p:nvPr>
            <p:ph type="title"/>
          </p:nvPr>
        </p:nvSpPr>
        <p:spPr/>
        <p:txBody>
          <a:bodyPr/>
          <a:lstStyle/>
          <a:p>
            <a:pPr algn="ctr"/>
            <a:r>
              <a:rPr lang="en-US" altLang="zh-CN" dirty="0"/>
              <a:t>OB</a:t>
            </a:r>
            <a:r>
              <a:rPr lang="zh-CN" altLang="en-US" dirty="0"/>
              <a:t>的应用</a:t>
            </a:r>
          </a:p>
        </p:txBody>
      </p:sp>
      <p:sp>
        <p:nvSpPr>
          <p:cNvPr id="3" name="内容占位符 2">
            <a:extLst>
              <a:ext uri="{FF2B5EF4-FFF2-40B4-BE49-F238E27FC236}">
                <a16:creationId xmlns:a16="http://schemas.microsoft.com/office/drawing/2014/main" id="{CA581085-9EE6-4A28-9E0D-14FDC318819C}"/>
              </a:ext>
            </a:extLst>
          </p:cNvPr>
          <p:cNvSpPr>
            <a:spLocks noGrp="1"/>
          </p:cNvSpPr>
          <p:nvPr>
            <p:ph idx="1"/>
          </p:nvPr>
        </p:nvSpPr>
        <p:spPr>
          <a:xfrm>
            <a:off x="335360" y="1089474"/>
            <a:ext cx="11425269" cy="5073427"/>
          </a:xfrm>
        </p:spPr>
        <p:txBody>
          <a:bodyPr/>
          <a:lstStyle/>
          <a:p>
            <a:r>
              <a:rPr lang="en-US" altLang="zh-CN" sz="2800" b="1" dirty="0"/>
              <a:t>1000+</a:t>
            </a:r>
            <a:r>
              <a:rPr lang="zh-CN" altLang="en-US" sz="2800" b="1" dirty="0"/>
              <a:t>客户（</a:t>
            </a:r>
            <a:r>
              <a:rPr lang="en-US" altLang="zh-CN" sz="2800" b="1" dirty="0"/>
              <a:t>2023</a:t>
            </a:r>
            <a:r>
              <a:rPr lang="zh-CN" altLang="en-US" sz="2800" b="1" dirty="0"/>
              <a:t>）</a:t>
            </a:r>
          </a:p>
        </p:txBody>
      </p:sp>
      <p:pic>
        <p:nvPicPr>
          <p:cNvPr id="4" name="图片 3">
            <a:extLst>
              <a:ext uri="{FF2B5EF4-FFF2-40B4-BE49-F238E27FC236}">
                <a16:creationId xmlns:a16="http://schemas.microsoft.com/office/drawing/2014/main" id="{08782833-AF6E-4B53-BA88-1FB3FBDA9111}"/>
              </a:ext>
            </a:extLst>
          </p:cNvPr>
          <p:cNvPicPr>
            <a:picLocks noChangeAspect="1"/>
          </p:cNvPicPr>
          <p:nvPr/>
        </p:nvPicPr>
        <p:blipFill>
          <a:blip r:embed="rId2"/>
          <a:stretch>
            <a:fillRect/>
          </a:stretch>
        </p:blipFill>
        <p:spPr>
          <a:xfrm>
            <a:off x="531332" y="1936321"/>
            <a:ext cx="11325308" cy="4189843"/>
          </a:xfrm>
          <a:prstGeom prst="rect">
            <a:avLst/>
          </a:prstGeom>
        </p:spPr>
      </p:pic>
    </p:spTree>
    <p:extLst>
      <p:ext uri="{BB962C8B-B14F-4D97-AF65-F5344CB8AC3E}">
        <p14:creationId xmlns:p14="http://schemas.microsoft.com/office/powerpoint/2010/main" val="27552598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solidFill>
                  <a:srgbClr val="C00000"/>
                </a:solidFill>
              </a:rPr>
              <a:t>OB</a:t>
            </a:r>
            <a:r>
              <a:rPr lang="zh-CN" altLang="en-US" sz="2800" b="1" dirty="0">
                <a:solidFill>
                  <a:srgbClr val="C00000"/>
                </a:solidFill>
              </a:rPr>
              <a:t>基础概念</a:t>
            </a:r>
            <a:endParaRPr lang="en-US" altLang="zh-CN" sz="2800" b="1" dirty="0">
              <a:solidFill>
                <a:srgbClr val="C00000"/>
              </a:solidFill>
            </a:endParaRPr>
          </a:p>
          <a:p>
            <a:r>
              <a:rPr lang="zh-CN" altLang="en-US" sz="2800" b="1" dirty="0"/>
              <a:t>核心技术</a:t>
            </a:r>
            <a:endParaRPr lang="en-US" altLang="zh-CN" sz="2800" b="1" dirty="0"/>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28525967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40512-8F45-4B8D-8328-11D0AE01004D}"/>
              </a:ext>
            </a:extLst>
          </p:cNvPr>
          <p:cNvSpPr>
            <a:spLocks noGrp="1"/>
          </p:cNvSpPr>
          <p:nvPr>
            <p:ph type="title"/>
          </p:nvPr>
        </p:nvSpPr>
        <p:spPr/>
        <p:txBody>
          <a:bodyPr/>
          <a:lstStyle/>
          <a:p>
            <a:pPr algn="ctr"/>
            <a:r>
              <a:rPr lang="en-US" altLang="zh-CN" dirty="0"/>
              <a:t>OB</a:t>
            </a:r>
            <a:r>
              <a:rPr lang="zh-CN" altLang="en-US" dirty="0"/>
              <a:t>数据库产品家族</a:t>
            </a:r>
          </a:p>
        </p:txBody>
      </p:sp>
      <p:sp>
        <p:nvSpPr>
          <p:cNvPr id="3" name="内容占位符 2">
            <a:extLst>
              <a:ext uri="{FF2B5EF4-FFF2-40B4-BE49-F238E27FC236}">
                <a16:creationId xmlns:a16="http://schemas.microsoft.com/office/drawing/2014/main" id="{9807EC06-C344-45E0-8A90-1159516A4D6A}"/>
              </a:ext>
            </a:extLst>
          </p:cNvPr>
          <p:cNvSpPr>
            <a:spLocks noGrp="1"/>
          </p:cNvSpPr>
          <p:nvPr>
            <p:ph idx="1"/>
          </p:nvPr>
        </p:nvSpPr>
        <p:spPr/>
        <p:txBody>
          <a:bodyPr/>
          <a:lstStyle/>
          <a:p>
            <a:r>
              <a:rPr lang="en-US" altLang="zh-CN" sz="2400" b="1" dirty="0"/>
              <a:t>1 + 4 </a:t>
            </a:r>
            <a:r>
              <a:rPr lang="zh-CN" altLang="en-US" sz="2400" b="1" dirty="0"/>
              <a:t>产品平台整合方案</a:t>
            </a:r>
          </a:p>
          <a:p>
            <a:endParaRPr lang="zh-CN" altLang="en-US" sz="2400" dirty="0"/>
          </a:p>
        </p:txBody>
      </p:sp>
      <p:sp>
        <p:nvSpPr>
          <p:cNvPr id="50" name="矩形 49">
            <a:extLst>
              <a:ext uri="{FF2B5EF4-FFF2-40B4-BE49-F238E27FC236}">
                <a16:creationId xmlns:a16="http://schemas.microsoft.com/office/drawing/2014/main" id="{787266E5-624B-4DD4-B070-162CA353F099}"/>
              </a:ext>
            </a:extLst>
          </p:cNvPr>
          <p:cNvSpPr/>
          <p:nvPr/>
        </p:nvSpPr>
        <p:spPr>
          <a:xfrm>
            <a:off x="758519" y="1935772"/>
            <a:ext cx="2387605" cy="3412877"/>
          </a:xfrm>
          <a:prstGeom prst="rect">
            <a:avLst/>
          </a:prstGeom>
          <a:solidFill>
            <a:srgbClr val="FFFFFF">
              <a:lumMod val="95000"/>
            </a:srgbClr>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51" name="正方形">
            <a:extLst>
              <a:ext uri="{FF2B5EF4-FFF2-40B4-BE49-F238E27FC236}">
                <a16:creationId xmlns:a16="http://schemas.microsoft.com/office/drawing/2014/main" id="{46EF3F37-F232-4027-94F0-49132BF85A31}"/>
              </a:ext>
            </a:extLst>
          </p:cNvPr>
          <p:cNvSpPr/>
          <p:nvPr/>
        </p:nvSpPr>
        <p:spPr>
          <a:xfrm>
            <a:off x="952689" y="3003843"/>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连接管理</a:t>
            </a:r>
          </a:p>
        </p:txBody>
      </p:sp>
      <p:sp>
        <p:nvSpPr>
          <p:cNvPr id="52" name="正方形">
            <a:extLst>
              <a:ext uri="{FF2B5EF4-FFF2-40B4-BE49-F238E27FC236}">
                <a16:creationId xmlns:a16="http://schemas.microsoft.com/office/drawing/2014/main" id="{15328685-81D1-410F-9A42-EAFEFC167400}"/>
              </a:ext>
            </a:extLst>
          </p:cNvPr>
          <p:cNvSpPr/>
          <p:nvPr/>
        </p:nvSpPr>
        <p:spPr>
          <a:xfrm>
            <a:off x="952689" y="3462211"/>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数据库对象管理</a:t>
            </a:r>
          </a:p>
        </p:txBody>
      </p:sp>
      <p:sp>
        <p:nvSpPr>
          <p:cNvPr id="53" name="正方形">
            <a:extLst>
              <a:ext uri="{FF2B5EF4-FFF2-40B4-BE49-F238E27FC236}">
                <a16:creationId xmlns:a16="http://schemas.microsoft.com/office/drawing/2014/main" id="{613AD2DF-B826-45B6-84A6-CFAB7D1198B7}"/>
              </a:ext>
            </a:extLst>
          </p:cNvPr>
          <p:cNvSpPr/>
          <p:nvPr/>
        </p:nvSpPr>
        <p:spPr>
          <a:xfrm>
            <a:off x="952689" y="3920579"/>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SQL</a:t>
            </a: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 工作台</a:t>
            </a:r>
          </a:p>
        </p:txBody>
      </p:sp>
      <p:sp>
        <p:nvSpPr>
          <p:cNvPr id="54" name="正方形">
            <a:extLst>
              <a:ext uri="{FF2B5EF4-FFF2-40B4-BE49-F238E27FC236}">
                <a16:creationId xmlns:a16="http://schemas.microsoft.com/office/drawing/2014/main" id="{88A0CCC5-2A4D-43C6-AEA2-76A646B3C2D9}"/>
              </a:ext>
            </a:extLst>
          </p:cNvPr>
          <p:cNvSpPr/>
          <p:nvPr/>
        </p:nvSpPr>
        <p:spPr>
          <a:xfrm>
            <a:off x="956061" y="4378947"/>
            <a:ext cx="1946543"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存储过程开发调试</a:t>
            </a:r>
          </a:p>
        </p:txBody>
      </p:sp>
      <p:sp>
        <p:nvSpPr>
          <p:cNvPr id="55" name="矩形 54">
            <a:extLst>
              <a:ext uri="{FF2B5EF4-FFF2-40B4-BE49-F238E27FC236}">
                <a16:creationId xmlns:a16="http://schemas.microsoft.com/office/drawing/2014/main" id="{D965917F-6084-4DAD-A472-BF0210EC7956}"/>
              </a:ext>
            </a:extLst>
          </p:cNvPr>
          <p:cNvSpPr/>
          <p:nvPr/>
        </p:nvSpPr>
        <p:spPr>
          <a:xfrm>
            <a:off x="3537399" y="2967525"/>
            <a:ext cx="5123439" cy="1600630"/>
          </a:xfrm>
          <a:prstGeom prst="rect">
            <a:avLst/>
          </a:prstGeom>
          <a:solidFill>
            <a:srgbClr val="FFFFFF">
              <a:lumMod val="95000"/>
            </a:srgbClr>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56" name="矩形 55">
            <a:extLst>
              <a:ext uri="{FF2B5EF4-FFF2-40B4-BE49-F238E27FC236}">
                <a16:creationId xmlns:a16="http://schemas.microsoft.com/office/drawing/2014/main" id="{64FFE5F6-4505-48D2-B06A-856D9DC7921E}"/>
              </a:ext>
            </a:extLst>
          </p:cNvPr>
          <p:cNvSpPr/>
          <p:nvPr/>
        </p:nvSpPr>
        <p:spPr>
          <a:xfrm>
            <a:off x="3537400" y="1761954"/>
            <a:ext cx="5119200" cy="911689"/>
          </a:xfrm>
          <a:prstGeom prst="rect">
            <a:avLst/>
          </a:prstGeom>
          <a:solidFill>
            <a:srgbClr val="FFFFFF">
              <a:lumMod val="95000"/>
            </a:srgbClr>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57" name="矩形 56">
            <a:extLst>
              <a:ext uri="{FF2B5EF4-FFF2-40B4-BE49-F238E27FC236}">
                <a16:creationId xmlns:a16="http://schemas.microsoft.com/office/drawing/2014/main" id="{7FC6E4D4-E5FF-45B9-B9C4-58F9F002CB2A}"/>
              </a:ext>
            </a:extLst>
          </p:cNvPr>
          <p:cNvSpPr/>
          <p:nvPr/>
        </p:nvSpPr>
        <p:spPr>
          <a:xfrm>
            <a:off x="3545022" y="5608349"/>
            <a:ext cx="2473112" cy="1069714"/>
          </a:xfrm>
          <a:prstGeom prst="rect">
            <a:avLst/>
          </a:prstGeom>
          <a:solidFill>
            <a:srgbClr val="5899FE">
              <a:alpha val="40000"/>
            </a:srgbClr>
          </a:solidFill>
          <a:ln w="6350">
            <a:solidFill>
              <a:srgbClr val="5899FE"/>
            </a:solidFill>
            <a:miter lim="400000"/>
          </a:ln>
        </p:spPr>
        <p:txBody>
          <a:bodyPr lIns="25400" tIns="25400" rIns="25400" bIns="25400" anchor="ctr"/>
          <a:lstStyle/>
          <a:p>
            <a:pPr algn="ctr" defTabSz="825500" latinLnBrk="1" hangingPunct="0"/>
            <a:endParaRPr lang="zh-CN" altLang="en-US" sz="1200" dirty="0">
              <a:solidFill>
                <a:srgbClr val="5899FE"/>
              </a:solidFill>
              <a:latin typeface="Alibaba PuHuiTi B" pitchFamily="18" charset="-122"/>
              <a:ea typeface="Alibaba PuHuiTi B" pitchFamily="18" charset="-122"/>
            </a:endParaRPr>
          </a:p>
        </p:txBody>
      </p:sp>
      <p:sp>
        <p:nvSpPr>
          <p:cNvPr id="58" name="正方形">
            <a:extLst>
              <a:ext uri="{FF2B5EF4-FFF2-40B4-BE49-F238E27FC236}">
                <a16:creationId xmlns:a16="http://schemas.microsoft.com/office/drawing/2014/main" id="{4D71812B-B07C-42F2-ADF1-A8997C7CF835}"/>
              </a:ext>
            </a:extLst>
          </p:cNvPr>
          <p:cNvSpPr/>
          <p:nvPr/>
        </p:nvSpPr>
        <p:spPr>
          <a:xfrm>
            <a:off x="956061" y="4837316"/>
            <a:ext cx="1946543"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导入导出</a:t>
            </a:r>
          </a:p>
        </p:txBody>
      </p:sp>
      <p:sp>
        <p:nvSpPr>
          <p:cNvPr id="59" name="矩形 58">
            <a:extLst>
              <a:ext uri="{FF2B5EF4-FFF2-40B4-BE49-F238E27FC236}">
                <a16:creationId xmlns:a16="http://schemas.microsoft.com/office/drawing/2014/main" id="{A1060D50-6341-499A-99EE-4E8FAD09BE6E}"/>
              </a:ext>
            </a:extLst>
          </p:cNvPr>
          <p:cNvSpPr/>
          <p:nvPr/>
        </p:nvSpPr>
        <p:spPr>
          <a:xfrm>
            <a:off x="3532386" y="4713732"/>
            <a:ext cx="5119200" cy="490151"/>
          </a:xfrm>
          <a:prstGeom prst="rect">
            <a:avLst/>
          </a:prstGeom>
          <a:solidFill>
            <a:srgbClr val="FFFFFF">
              <a:lumMod val="95000"/>
            </a:srgbClr>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altLang="zh-CN" sz="1200" b="1" i="0" u="none" strike="noStrike" kern="0" cap="none" spc="0" normalizeH="0" baseline="0" noProof="0" dirty="0">
                <a:ln>
                  <a:noFill/>
                </a:ln>
                <a:solidFill>
                  <a:srgbClr val="5899FE"/>
                </a:solidFill>
                <a:effectLst/>
                <a:uLnTx/>
                <a:uFillTx/>
                <a:latin typeface="Alibaba PuHuiTi B" pitchFamily="18" charset="-122"/>
                <a:ea typeface="Alibaba PuHuiTi B" pitchFamily="18" charset="-122"/>
                <a:cs typeface="+mn-cs"/>
              </a:rPr>
              <a:t>OMS </a:t>
            </a:r>
            <a:r>
              <a:rPr kumimoji="0" lang="zh-CN" altLang="en-US" sz="1200" b="1" i="0" u="none" strike="noStrike" kern="0" cap="none" spc="0" normalizeH="0" baseline="0" noProof="0" dirty="0">
                <a:ln>
                  <a:noFill/>
                </a:ln>
                <a:solidFill>
                  <a:srgbClr val="5899FE"/>
                </a:solidFill>
                <a:effectLst/>
                <a:uLnTx/>
                <a:uFillTx/>
                <a:latin typeface="Alibaba PuHuiTi B" pitchFamily="18" charset="-122"/>
                <a:ea typeface="Alibaba PuHuiTi B" pitchFamily="18" charset="-122"/>
                <a:cs typeface="+mn-cs"/>
              </a:rPr>
              <a:t>数据库迁移平台</a:t>
            </a:r>
          </a:p>
        </p:txBody>
      </p:sp>
      <p:sp>
        <p:nvSpPr>
          <p:cNvPr id="60" name="矩形 59">
            <a:extLst>
              <a:ext uri="{FF2B5EF4-FFF2-40B4-BE49-F238E27FC236}">
                <a16:creationId xmlns:a16="http://schemas.microsoft.com/office/drawing/2014/main" id="{F39A4091-7640-4766-A3AA-642D9A9366A1}"/>
              </a:ext>
            </a:extLst>
          </p:cNvPr>
          <p:cNvSpPr/>
          <p:nvPr/>
        </p:nvSpPr>
        <p:spPr>
          <a:xfrm>
            <a:off x="9011390" y="1935772"/>
            <a:ext cx="2387605" cy="3727740"/>
          </a:xfrm>
          <a:prstGeom prst="rect">
            <a:avLst/>
          </a:prstGeom>
          <a:solidFill>
            <a:srgbClr val="FFFFFF">
              <a:lumMod val="95000"/>
            </a:srgbClr>
          </a:solid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1" name="正方形">
            <a:extLst>
              <a:ext uri="{FF2B5EF4-FFF2-40B4-BE49-F238E27FC236}">
                <a16:creationId xmlns:a16="http://schemas.microsoft.com/office/drawing/2014/main" id="{A9E1D2EA-9605-4B67-98D7-A0CE252E006B}"/>
              </a:ext>
            </a:extLst>
          </p:cNvPr>
          <p:cNvSpPr/>
          <p:nvPr/>
        </p:nvSpPr>
        <p:spPr>
          <a:xfrm>
            <a:off x="9295336" y="2957676"/>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集群管理</a:t>
            </a:r>
          </a:p>
        </p:txBody>
      </p:sp>
      <p:sp>
        <p:nvSpPr>
          <p:cNvPr id="62" name="正方形">
            <a:extLst>
              <a:ext uri="{FF2B5EF4-FFF2-40B4-BE49-F238E27FC236}">
                <a16:creationId xmlns:a16="http://schemas.microsoft.com/office/drawing/2014/main" id="{9EF451CD-4B29-4A35-93A2-CFEBD2925FC7}"/>
              </a:ext>
            </a:extLst>
          </p:cNvPr>
          <p:cNvSpPr/>
          <p:nvPr/>
        </p:nvSpPr>
        <p:spPr>
          <a:xfrm>
            <a:off x="9295336" y="3416044"/>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租户管理</a:t>
            </a:r>
          </a:p>
        </p:txBody>
      </p:sp>
      <p:sp>
        <p:nvSpPr>
          <p:cNvPr id="63" name="正方形">
            <a:extLst>
              <a:ext uri="{FF2B5EF4-FFF2-40B4-BE49-F238E27FC236}">
                <a16:creationId xmlns:a16="http://schemas.microsoft.com/office/drawing/2014/main" id="{51ED9BD8-2204-453A-9A25-F31C23E4BD85}"/>
              </a:ext>
            </a:extLst>
          </p:cNvPr>
          <p:cNvSpPr/>
          <p:nvPr/>
        </p:nvSpPr>
        <p:spPr>
          <a:xfrm>
            <a:off x="9295336" y="3874412"/>
            <a:ext cx="19532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监控告警</a:t>
            </a:r>
          </a:p>
        </p:txBody>
      </p:sp>
      <p:sp>
        <p:nvSpPr>
          <p:cNvPr id="64" name="正方形">
            <a:extLst>
              <a:ext uri="{FF2B5EF4-FFF2-40B4-BE49-F238E27FC236}">
                <a16:creationId xmlns:a16="http://schemas.microsoft.com/office/drawing/2014/main" id="{B7B0DCB1-1FCD-4042-929D-66790F6F220D}"/>
              </a:ext>
            </a:extLst>
          </p:cNvPr>
          <p:cNvSpPr/>
          <p:nvPr/>
        </p:nvSpPr>
        <p:spPr>
          <a:xfrm>
            <a:off x="9298708" y="4332780"/>
            <a:ext cx="1946543"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性能诊断</a:t>
            </a:r>
          </a:p>
        </p:txBody>
      </p:sp>
      <p:sp>
        <p:nvSpPr>
          <p:cNvPr id="65" name="正方形">
            <a:extLst>
              <a:ext uri="{FF2B5EF4-FFF2-40B4-BE49-F238E27FC236}">
                <a16:creationId xmlns:a16="http://schemas.microsoft.com/office/drawing/2014/main" id="{83C3915B-8F86-4DEC-A4EA-D58FAC6249CA}"/>
              </a:ext>
            </a:extLst>
          </p:cNvPr>
          <p:cNvSpPr/>
          <p:nvPr/>
        </p:nvSpPr>
        <p:spPr>
          <a:xfrm>
            <a:off x="9298708" y="4791149"/>
            <a:ext cx="1946543"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备份恢复</a:t>
            </a:r>
          </a:p>
        </p:txBody>
      </p:sp>
      <p:sp>
        <p:nvSpPr>
          <p:cNvPr id="66" name="正方形">
            <a:extLst>
              <a:ext uri="{FF2B5EF4-FFF2-40B4-BE49-F238E27FC236}">
                <a16:creationId xmlns:a16="http://schemas.microsoft.com/office/drawing/2014/main" id="{CB23F2D4-2F5E-47FE-9682-EF8F1DAF0993}"/>
              </a:ext>
            </a:extLst>
          </p:cNvPr>
          <p:cNvSpPr/>
          <p:nvPr/>
        </p:nvSpPr>
        <p:spPr>
          <a:xfrm>
            <a:off x="9298708" y="5248349"/>
            <a:ext cx="1946543"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Alibaba PuHuiTi B" pitchFamily="18" charset="-122"/>
                <a:ea typeface="Alibaba PuHuiTi B" pitchFamily="18" charset="-122"/>
                <a:sym typeface="Helvetica Light"/>
              </a:rPr>
              <a:t>导入导出</a:t>
            </a:r>
          </a:p>
        </p:txBody>
      </p:sp>
      <p:sp>
        <p:nvSpPr>
          <p:cNvPr id="67" name="正方形">
            <a:extLst>
              <a:ext uri="{FF2B5EF4-FFF2-40B4-BE49-F238E27FC236}">
                <a16:creationId xmlns:a16="http://schemas.microsoft.com/office/drawing/2014/main" id="{AD903B55-939B-493A-BF2F-854C15937B91}"/>
              </a:ext>
            </a:extLst>
          </p:cNvPr>
          <p:cNvSpPr/>
          <p:nvPr/>
        </p:nvSpPr>
        <p:spPr>
          <a:xfrm>
            <a:off x="5122475" y="3127540"/>
            <a:ext cx="1953286" cy="324000"/>
          </a:xfrm>
          <a:prstGeom prst="rect">
            <a:avLst/>
          </a:prstGeom>
          <a:solidFill>
            <a:srgbClr val="FFFFFF">
              <a:alpha val="60000"/>
            </a:srgbClr>
          </a:solidFill>
          <a:ln w="6350">
            <a:solidFill>
              <a:srgbClr val="5899FE"/>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srgbClr val="5899FE"/>
                </a:solidFill>
                <a:effectLst/>
                <a:uLnTx/>
                <a:uFillTx/>
                <a:latin typeface="Alibaba PuHuiTi B" pitchFamily="18" charset="-122"/>
                <a:ea typeface="Alibaba PuHuiTi B" pitchFamily="18" charset="-122"/>
                <a:sym typeface="Helvetica Light"/>
              </a:rPr>
              <a:t>OceanBase</a:t>
            </a:r>
            <a:r>
              <a:rPr kumimoji="0" lang="zh-CN" altLang="en-US" sz="1200" b="1" i="0" u="none" strike="noStrike" kern="0" cap="none" spc="0" normalizeH="0" baseline="0" noProof="0" dirty="0">
                <a:ln>
                  <a:noFill/>
                </a:ln>
                <a:solidFill>
                  <a:srgbClr val="5899FE"/>
                </a:solidFill>
                <a:effectLst/>
                <a:uLnTx/>
                <a:uFillTx/>
                <a:latin typeface="Alibaba PuHuiTi B" pitchFamily="18" charset="-122"/>
                <a:ea typeface="Alibaba PuHuiTi B" pitchFamily="18" charset="-122"/>
                <a:sym typeface="Helvetica Light"/>
              </a:rPr>
              <a:t>数据库内核</a:t>
            </a:r>
          </a:p>
        </p:txBody>
      </p:sp>
      <p:sp>
        <p:nvSpPr>
          <p:cNvPr id="68" name="正方形">
            <a:extLst>
              <a:ext uri="{FF2B5EF4-FFF2-40B4-BE49-F238E27FC236}">
                <a16:creationId xmlns:a16="http://schemas.microsoft.com/office/drawing/2014/main" id="{95D653BD-6CEA-4A8D-B13C-6B50A7D33162}"/>
              </a:ext>
            </a:extLst>
          </p:cNvPr>
          <p:cNvSpPr/>
          <p:nvPr/>
        </p:nvSpPr>
        <p:spPr>
          <a:xfrm>
            <a:off x="3788671" y="5967856"/>
            <a:ext cx="945127"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err="1">
                <a:latin typeface="微软雅黑" panose="020B0503020204020204" pitchFamily="34" charset="-122"/>
                <a:ea typeface="微软雅黑" panose="020B0503020204020204" pitchFamily="34" charset="-122"/>
              </a:rPr>
              <a:t>Dataworks</a:t>
            </a:r>
            <a:endParaRPr kumimoji="1" lang="zh-CN" altLang="en-US" sz="1100" b="1" dirty="0">
              <a:latin typeface="微软雅黑" panose="020B0503020204020204" pitchFamily="34" charset="-122"/>
              <a:ea typeface="微软雅黑" panose="020B0503020204020204" pitchFamily="34" charset="-122"/>
            </a:endParaRPr>
          </a:p>
        </p:txBody>
      </p:sp>
      <p:sp>
        <p:nvSpPr>
          <p:cNvPr id="69" name="SaaS…">
            <a:extLst>
              <a:ext uri="{FF2B5EF4-FFF2-40B4-BE49-F238E27FC236}">
                <a16:creationId xmlns:a16="http://schemas.microsoft.com/office/drawing/2014/main" id="{68DBB1A3-B566-449D-843A-1A69C1FF8F9F}"/>
              </a:ext>
            </a:extLst>
          </p:cNvPr>
          <p:cNvSpPr txBox="1"/>
          <p:nvPr/>
        </p:nvSpPr>
        <p:spPr>
          <a:xfrm>
            <a:off x="4435158" y="5680906"/>
            <a:ext cx="692841" cy="26504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ctr" defTabSz="609600">
              <a:lnSpc>
                <a:spcPct val="90000"/>
              </a:lnSpc>
              <a:defRPr sz="3000" b="1">
                <a:solidFill>
                  <a:srgbClr val="FFFFFF"/>
                </a:solidFill>
                <a:latin typeface="Helvetica"/>
                <a:ea typeface="Helvetica"/>
                <a:cs typeface="Helvetica"/>
                <a:sym typeface="Helvetica"/>
              </a:defRPr>
            </a:pPr>
            <a:r>
              <a:rPr lang="zh-CN" altLang="en-US" sz="1200" b="1" dirty="0">
                <a:latin typeface="Alibaba PuHuiTi R" pitchFamily="18" charset="-122"/>
                <a:ea typeface="Alibaba PuHuiTi R" pitchFamily="18" charset="-122"/>
                <a:cs typeface="Alibaba PuHuiTi R" pitchFamily="18" charset="-122"/>
                <a:sym typeface="Helvetica"/>
              </a:rPr>
              <a:t>数据仓库</a:t>
            </a:r>
            <a:endParaRPr sz="1200" b="1" dirty="0">
              <a:latin typeface="Alibaba PuHuiTi R" pitchFamily="18" charset="-122"/>
              <a:ea typeface="Alibaba PuHuiTi R" pitchFamily="18" charset="-122"/>
              <a:cs typeface="Alibaba PuHuiTi R" pitchFamily="18" charset="-122"/>
              <a:sym typeface="Helvetica"/>
            </a:endParaRPr>
          </a:p>
        </p:txBody>
      </p:sp>
      <p:sp>
        <p:nvSpPr>
          <p:cNvPr id="70" name="正方形">
            <a:extLst>
              <a:ext uri="{FF2B5EF4-FFF2-40B4-BE49-F238E27FC236}">
                <a16:creationId xmlns:a16="http://schemas.microsoft.com/office/drawing/2014/main" id="{52D82AA4-36F2-4756-B0DA-F039C62C839B}"/>
              </a:ext>
            </a:extLst>
          </p:cNvPr>
          <p:cNvSpPr/>
          <p:nvPr/>
        </p:nvSpPr>
        <p:spPr>
          <a:xfrm>
            <a:off x="4835023" y="5967856"/>
            <a:ext cx="945127"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a:latin typeface="微软雅黑" panose="020B0503020204020204" pitchFamily="34" charset="-122"/>
                <a:ea typeface="微软雅黑" panose="020B0503020204020204" pitchFamily="34" charset="-122"/>
              </a:rPr>
              <a:t>Hadoop</a:t>
            </a:r>
            <a:endParaRPr kumimoji="1" lang="zh-CN" altLang="en-US" sz="1100" b="1" dirty="0">
              <a:latin typeface="微软雅黑" panose="020B0503020204020204" pitchFamily="34" charset="-122"/>
              <a:ea typeface="微软雅黑" panose="020B0503020204020204" pitchFamily="34" charset="-122"/>
            </a:endParaRPr>
          </a:p>
        </p:txBody>
      </p:sp>
      <p:sp>
        <p:nvSpPr>
          <p:cNvPr id="71" name="正方形">
            <a:extLst>
              <a:ext uri="{FF2B5EF4-FFF2-40B4-BE49-F238E27FC236}">
                <a16:creationId xmlns:a16="http://schemas.microsoft.com/office/drawing/2014/main" id="{8E6D006B-57D3-44A0-A1D6-64C4B0E29B93}"/>
              </a:ext>
            </a:extLst>
          </p:cNvPr>
          <p:cNvSpPr/>
          <p:nvPr/>
        </p:nvSpPr>
        <p:spPr>
          <a:xfrm>
            <a:off x="4261234" y="6322448"/>
            <a:ext cx="945127"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a:latin typeface="微软雅黑" panose="020B0503020204020204" pitchFamily="34" charset="-122"/>
                <a:ea typeface="微软雅黑" panose="020B0503020204020204" pitchFamily="34" charset="-122"/>
              </a:rPr>
              <a:t>Kafka</a:t>
            </a:r>
            <a:r>
              <a:rPr kumimoji="1" lang="zh-CN" altLang="en-US" sz="1100" b="1" dirty="0">
                <a:latin typeface="微软雅黑" panose="020B0503020204020204" pitchFamily="34" charset="-122"/>
                <a:ea typeface="微软雅黑" panose="020B0503020204020204" pitchFamily="34" charset="-122"/>
              </a:rPr>
              <a:t>（管道）</a:t>
            </a:r>
          </a:p>
        </p:txBody>
      </p:sp>
      <p:sp>
        <p:nvSpPr>
          <p:cNvPr id="72" name="矩形 71">
            <a:extLst>
              <a:ext uri="{FF2B5EF4-FFF2-40B4-BE49-F238E27FC236}">
                <a16:creationId xmlns:a16="http://schemas.microsoft.com/office/drawing/2014/main" id="{2F963C7D-2A89-448E-9E64-EA128461900E}"/>
              </a:ext>
            </a:extLst>
          </p:cNvPr>
          <p:cNvSpPr/>
          <p:nvPr/>
        </p:nvSpPr>
        <p:spPr>
          <a:xfrm>
            <a:off x="6174786" y="5600569"/>
            <a:ext cx="2476800" cy="1069715"/>
          </a:xfrm>
          <a:prstGeom prst="rect">
            <a:avLst/>
          </a:prstGeom>
          <a:solidFill>
            <a:srgbClr val="5899FE">
              <a:alpha val="40000"/>
            </a:srgbClr>
          </a:solidFill>
          <a:ln w="6350">
            <a:solidFill>
              <a:srgbClr val="5899FE"/>
            </a:solidFill>
            <a:miter lim="400000"/>
          </a:ln>
        </p:spPr>
        <p:txBody>
          <a:bodyPr lIns="25400" tIns="25400" rIns="25400" bIns="25400" anchor="ctr"/>
          <a:lstStyle/>
          <a:p>
            <a:pPr algn="ctr" defTabSz="825500" latinLnBrk="1" hangingPunct="0"/>
            <a:endParaRPr lang="zh-CN" altLang="en-US" sz="1200" dirty="0">
              <a:latin typeface="Alibaba PuHuiTi B" pitchFamily="18" charset="-122"/>
              <a:ea typeface="Alibaba PuHuiTi B" pitchFamily="18" charset="-122"/>
            </a:endParaRPr>
          </a:p>
        </p:txBody>
      </p:sp>
      <p:sp>
        <p:nvSpPr>
          <p:cNvPr id="73" name="正方形">
            <a:extLst>
              <a:ext uri="{FF2B5EF4-FFF2-40B4-BE49-F238E27FC236}">
                <a16:creationId xmlns:a16="http://schemas.microsoft.com/office/drawing/2014/main" id="{E24653BC-60E6-4096-BA76-190F53D618FA}"/>
              </a:ext>
            </a:extLst>
          </p:cNvPr>
          <p:cNvSpPr/>
          <p:nvPr/>
        </p:nvSpPr>
        <p:spPr>
          <a:xfrm>
            <a:off x="6405331" y="5959413"/>
            <a:ext cx="946800"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a:latin typeface="微软雅黑" panose="020B0503020204020204" pitchFamily="34" charset="-122"/>
                <a:ea typeface="微软雅黑" panose="020B0503020204020204" pitchFamily="34" charset="-122"/>
              </a:rPr>
              <a:t>DB2</a:t>
            </a:r>
            <a:endParaRPr kumimoji="1" lang="zh-CN" altLang="en-US" sz="1100" b="1" dirty="0">
              <a:latin typeface="微软雅黑" panose="020B0503020204020204" pitchFamily="34" charset="-122"/>
              <a:ea typeface="微软雅黑" panose="020B0503020204020204" pitchFamily="34" charset="-122"/>
            </a:endParaRPr>
          </a:p>
        </p:txBody>
      </p:sp>
      <p:sp>
        <p:nvSpPr>
          <p:cNvPr id="74" name="SaaS…">
            <a:extLst>
              <a:ext uri="{FF2B5EF4-FFF2-40B4-BE49-F238E27FC236}">
                <a16:creationId xmlns:a16="http://schemas.microsoft.com/office/drawing/2014/main" id="{C14BBA38-D8FA-4157-A6AF-EF3BE98043E8}"/>
              </a:ext>
            </a:extLst>
          </p:cNvPr>
          <p:cNvSpPr txBox="1"/>
          <p:nvPr/>
        </p:nvSpPr>
        <p:spPr>
          <a:xfrm>
            <a:off x="6889595" y="5663512"/>
            <a:ext cx="1043491" cy="26504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p>
            <a:pPr algn="ctr" defTabSz="609600">
              <a:lnSpc>
                <a:spcPct val="90000"/>
              </a:lnSpc>
              <a:defRPr sz="3000" b="1">
                <a:solidFill>
                  <a:srgbClr val="FFFFFF"/>
                </a:solidFill>
                <a:latin typeface="Helvetica"/>
                <a:ea typeface="Helvetica"/>
                <a:cs typeface="Helvetica"/>
                <a:sym typeface="Helvetica"/>
              </a:defRPr>
            </a:pPr>
            <a:r>
              <a:rPr lang="zh-CN" altLang="en-US" sz="1200" b="1" dirty="0">
                <a:latin typeface="Alibaba PuHuiTi R" pitchFamily="18" charset="-122"/>
                <a:ea typeface="Alibaba PuHuiTi R" pitchFamily="18" charset="-122"/>
                <a:cs typeface="Alibaba PuHuiTi R" pitchFamily="18" charset="-122"/>
                <a:sym typeface="Helvetica"/>
              </a:rPr>
              <a:t>异构数据库</a:t>
            </a:r>
            <a:endParaRPr sz="1200" b="1" dirty="0">
              <a:latin typeface="Alibaba PuHuiTi R" pitchFamily="18" charset="-122"/>
              <a:ea typeface="Alibaba PuHuiTi R" pitchFamily="18" charset="-122"/>
              <a:cs typeface="Alibaba PuHuiTi R" pitchFamily="18" charset="-122"/>
              <a:sym typeface="Helvetica"/>
            </a:endParaRPr>
          </a:p>
        </p:txBody>
      </p:sp>
      <p:sp>
        <p:nvSpPr>
          <p:cNvPr id="75" name="正方形">
            <a:extLst>
              <a:ext uri="{FF2B5EF4-FFF2-40B4-BE49-F238E27FC236}">
                <a16:creationId xmlns:a16="http://schemas.microsoft.com/office/drawing/2014/main" id="{88E19808-498C-41A7-88C0-3B15D6F2906D}"/>
              </a:ext>
            </a:extLst>
          </p:cNvPr>
          <p:cNvSpPr/>
          <p:nvPr/>
        </p:nvSpPr>
        <p:spPr>
          <a:xfrm>
            <a:off x="7459686" y="5959413"/>
            <a:ext cx="946800"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a:latin typeface="微软雅黑" panose="020B0503020204020204" pitchFamily="34" charset="-122"/>
                <a:ea typeface="微软雅黑" panose="020B0503020204020204" pitchFamily="34" charset="-122"/>
              </a:rPr>
              <a:t>Oracle</a:t>
            </a:r>
            <a:endParaRPr kumimoji="1" lang="zh-CN" altLang="en-US" sz="1100" b="1" dirty="0">
              <a:latin typeface="微软雅黑" panose="020B0503020204020204" pitchFamily="34" charset="-122"/>
              <a:ea typeface="微软雅黑" panose="020B0503020204020204" pitchFamily="34" charset="-122"/>
            </a:endParaRPr>
          </a:p>
        </p:txBody>
      </p:sp>
      <p:sp>
        <p:nvSpPr>
          <p:cNvPr id="76" name="正方形">
            <a:extLst>
              <a:ext uri="{FF2B5EF4-FFF2-40B4-BE49-F238E27FC236}">
                <a16:creationId xmlns:a16="http://schemas.microsoft.com/office/drawing/2014/main" id="{F136E807-9F06-478F-BAF7-6F151B15B762}"/>
              </a:ext>
            </a:extLst>
          </p:cNvPr>
          <p:cNvSpPr/>
          <p:nvPr/>
        </p:nvSpPr>
        <p:spPr>
          <a:xfrm>
            <a:off x="6939786" y="6309459"/>
            <a:ext cx="946800" cy="265042"/>
          </a:xfrm>
          <a:prstGeom prst="rect">
            <a:avLst/>
          </a:prstGeom>
          <a:solidFill>
            <a:srgbClr val="5899FE">
              <a:alpha val="70000"/>
            </a:srgbClr>
          </a:solidFill>
          <a:ln w="6350">
            <a:solidFill>
              <a:srgbClr val="5899FE"/>
            </a:solidFill>
            <a:miter lim="400000"/>
          </a:ln>
        </p:spPr>
        <p:txBody>
          <a:bodyPr lIns="25400" tIns="25400" rIns="25400" bIns="25400" anchor="ctr"/>
          <a:lstStyle/>
          <a:p>
            <a:pPr algn="ctr"/>
            <a:r>
              <a:rPr kumimoji="1" lang="en-US" altLang="zh-CN" sz="1100" b="1" dirty="0">
                <a:latin typeface="微软雅黑" panose="020B0503020204020204" pitchFamily="34" charset="-122"/>
                <a:ea typeface="微软雅黑" panose="020B0503020204020204" pitchFamily="34" charset="-122"/>
              </a:rPr>
              <a:t>MySQL</a:t>
            </a:r>
            <a:endParaRPr kumimoji="1" lang="zh-CN" altLang="en-US" sz="1100" b="1" dirty="0">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400AD470-1172-4ACB-A36B-C290FA7908B6}"/>
              </a:ext>
            </a:extLst>
          </p:cNvPr>
          <p:cNvSpPr/>
          <p:nvPr/>
        </p:nvSpPr>
        <p:spPr>
          <a:xfrm>
            <a:off x="5398733" y="1849449"/>
            <a:ext cx="1396536" cy="276999"/>
          </a:xfrm>
          <a:prstGeom prst="rect">
            <a:avLst/>
          </a:prstGeom>
        </p:spPr>
        <p:txBody>
          <a:bodyPr wrap="none">
            <a:spAutoFit/>
          </a:bodyPr>
          <a:lstStyle/>
          <a:p>
            <a:pPr algn="ctr" defTabSz="825500" latinLnBrk="1" hangingPunct="0"/>
            <a:r>
              <a:rPr lang="en-US" altLang="zh-CN" sz="1200" b="1" dirty="0">
                <a:solidFill>
                  <a:srgbClr val="5898FE"/>
                </a:solidFill>
                <a:latin typeface="Alibaba PuHuiTi R" pitchFamily="18" charset="-122"/>
                <a:ea typeface="Alibaba PuHuiTi R" pitchFamily="18" charset="-122"/>
                <a:cs typeface="Alibaba PuHuiTi R" pitchFamily="18" charset="-122"/>
                <a:sym typeface="Helvetica Light"/>
              </a:rPr>
              <a:t>ODP</a:t>
            </a:r>
            <a:r>
              <a:rPr lang="zh-CN" altLang="en-US" sz="1200" b="1" dirty="0">
                <a:solidFill>
                  <a:srgbClr val="5898FE"/>
                </a:solidFill>
                <a:latin typeface="Alibaba PuHuiTi R" pitchFamily="18" charset="-122"/>
                <a:ea typeface="Alibaba PuHuiTi R" pitchFamily="18" charset="-122"/>
                <a:cs typeface="Alibaba PuHuiTi R" pitchFamily="18" charset="-122"/>
                <a:sym typeface="Helvetica Light"/>
              </a:rPr>
              <a:t> 数据中间件</a:t>
            </a:r>
          </a:p>
        </p:txBody>
      </p:sp>
      <p:sp>
        <p:nvSpPr>
          <p:cNvPr id="78" name="矩形 77">
            <a:extLst>
              <a:ext uri="{FF2B5EF4-FFF2-40B4-BE49-F238E27FC236}">
                <a16:creationId xmlns:a16="http://schemas.microsoft.com/office/drawing/2014/main" id="{34B8345A-73B1-43ED-BF0D-0CC840D4CCE6}"/>
              </a:ext>
            </a:extLst>
          </p:cNvPr>
          <p:cNvSpPr/>
          <p:nvPr/>
        </p:nvSpPr>
        <p:spPr>
          <a:xfrm>
            <a:off x="9255494" y="2556922"/>
            <a:ext cx="1947970" cy="276999"/>
          </a:xfrm>
          <a:prstGeom prst="rect">
            <a:avLst/>
          </a:prstGeom>
        </p:spPr>
        <p:txBody>
          <a:bodyPr wrap="none">
            <a:spAutoFit/>
          </a:bodyPr>
          <a:lstStyle/>
          <a:p>
            <a:pPr algn="ctr" defTabSz="825500" latinLnBrk="1" hangingPunct="0"/>
            <a:r>
              <a:rPr lang="en-US" altLang="zh-CN" sz="1200" b="1" dirty="0">
                <a:solidFill>
                  <a:srgbClr val="5899FE"/>
                </a:solidFill>
                <a:latin typeface="Alibaba PuHuiTi B" pitchFamily="18" charset="-122"/>
                <a:ea typeface="Alibaba PuHuiTi B" pitchFamily="18" charset="-122"/>
                <a:sym typeface="Helvetica Light"/>
              </a:rPr>
              <a:t>OCP</a:t>
            </a:r>
            <a:r>
              <a:rPr lang="zh-CN" altLang="en-US" sz="1200" b="1" dirty="0">
                <a:solidFill>
                  <a:srgbClr val="5899FE"/>
                </a:solidFill>
                <a:latin typeface="Alibaba PuHuiTi B" pitchFamily="18" charset="-122"/>
                <a:ea typeface="Alibaba PuHuiTi B" pitchFamily="18" charset="-122"/>
                <a:sym typeface="Helvetica Light"/>
              </a:rPr>
              <a:t> 面向运维者工具平台</a:t>
            </a:r>
          </a:p>
        </p:txBody>
      </p:sp>
      <p:sp>
        <p:nvSpPr>
          <p:cNvPr id="79" name="矩形 78">
            <a:extLst>
              <a:ext uri="{FF2B5EF4-FFF2-40B4-BE49-F238E27FC236}">
                <a16:creationId xmlns:a16="http://schemas.microsoft.com/office/drawing/2014/main" id="{B9ECE0A5-FAFD-4EC2-9C23-E486E4DCD4D0}"/>
              </a:ext>
            </a:extLst>
          </p:cNvPr>
          <p:cNvSpPr/>
          <p:nvPr/>
        </p:nvSpPr>
        <p:spPr>
          <a:xfrm>
            <a:off x="944927" y="2597277"/>
            <a:ext cx="1968809" cy="276999"/>
          </a:xfrm>
          <a:prstGeom prst="rect">
            <a:avLst/>
          </a:prstGeom>
        </p:spPr>
        <p:txBody>
          <a:bodyPr wrap="none">
            <a:spAutoFit/>
          </a:bodyPr>
          <a:lstStyle/>
          <a:p>
            <a:pPr algn="ctr" defTabSz="825500" latinLnBrk="1" hangingPunct="0"/>
            <a:r>
              <a:rPr lang="en-US" altLang="zh-CN" sz="1200" b="1" dirty="0">
                <a:solidFill>
                  <a:srgbClr val="5899FE"/>
                </a:solidFill>
                <a:latin typeface="Alibaba PuHuiTi B" pitchFamily="18" charset="-122"/>
                <a:ea typeface="Alibaba PuHuiTi B" pitchFamily="18" charset="-122"/>
                <a:sym typeface="Helvetica Light"/>
              </a:rPr>
              <a:t>ODC</a:t>
            </a:r>
            <a:r>
              <a:rPr lang="zh-CN" altLang="en-US" sz="1200" b="1" dirty="0">
                <a:solidFill>
                  <a:srgbClr val="5899FE"/>
                </a:solidFill>
                <a:latin typeface="Alibaba PuHuiTi B" pitchFamily="18" charset="-122"/>
                <a:ea typeface="Alibaba PuHuiTi B" pitchFamily="18" charset="-122"/>
                <a:sym typeface="Helvetica Light"/>
              </a:rPr>
              <a:t> 面向开发者工具平台</a:t>
            </a:r>
          </a:p>
        </p:txBody>
      </p:sp>
      <p:sp>
        <p:nvSpPr>
          <p:cNvPr id="80" name="正方形">
            <a:extLst>
              <a:ext uri="{FF2B5EF4-FFF2-40B4-BE49-F238E27FC236}">
                <a16:creationId xmlns:a16="http://schemas.microsoft.com/office/drawing/2014/main" id="{2A04AE89-E2F3-45C8-A1D4-4D74203B07C4}"/>
              </a:ext>
            </a:extLst>
          </p:cNvPr>
          <p:cNvSpPr/>
          <p:nvPr/>
        </p:nvSpPr>
        <p:spPr>
          <a:xfrm>
            <a:off x="3658344" y="2217798"/>
            <a:ext cx="1319819"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分库分表</a:t>
            </a:r>
          </a:p>
        </p:txBody>
      </p:sp>
      <p:sp>
        <p:nvSpPr>
          <p:cNvPr id="81" name="正方形">
            <a:extLst>
              <a:ext uri="{FF2B5EF4-FFF2-40B4-BE49-F238E27FC236}">
                <a16:creationId xmlns:a16="http://schemas.microsoft.com/office/drawing/2014/main" id="{DD11A4B5-1BBF-44C8-AE59-392C2FB03159}"/>
              </a:ext>
            </a:extLst>
          </p:cNvPr>
          <p:cNvSpPr/>
          <p:nvPr/>
        </p:nvSpPr>
        <p:spPr>
          <a:xfrm>
            <a:off x="5105381" y="2215117"/>
            <a:ext cx="1497786"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负载均衡</a:t>
            </a:r>
          </a:p>
        </p:txBody>
      </p:sp>
      <p:sp>
        <p:nvSpPr>
          <p:cNvPr id="82" name="正方形">
            <a:extLst>
              <a:ext uri="{FF2B5EF4-FFF2-40B4-BE49-F238E27FC236}">
                <a16:creationId xmlns:a16="http://schemas.microsoft.com/office/drawing/2014/main" id="{49360E9F-8399-450A-9A3C-3599316F8E80}"/>
              </a:ext>
            </a:extLst>
          </p:cNvPr>
          <p:cNvSpPr/>
          <p:nvPr/>
        </p:nvSpPr>
        <p:spPr>
          <a:xfrm>
            <a:off x="6775778" y="2215117"/>
            <a:ext cx="1753604" cy="360000"/>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跨库数据访问验证</a:t>
            </a:r>
          </a:p>
        </p:txBody>
      </p:sp>
      <p:cxnSp>
        <p:nvCxnSpPr>
          <p:cNvPr id="83" name="直线箭头连接符 126">
            <a:extLst>
              <a:ext uri="{FF2B5EF4-FFF2-40B4-BE49-F238E27FC236}">
                <a16:creationId xmlns:a16="http://schemas.microsoft.com/office/drawing/2014/main" id="{71DE4D6A-3A68-4388-88DE-4052A2D7F756}"/>
              </a:ext>
            </a:extLst>
          </p:cNvPr>
          <p:cNvCxnSpPr>
            <a:cxnSpLocks/>
          </p:cNvCxnSpPr>
          <p:nvPr/>
        </p:nvCxnSpPr>
        <p:spPr>
          <a:xfrm>
            <a:off x="3121631" y="3767840"/>
            <a:ext cx="415165" cy="0"/>
          </a:xfrm>
          <a:prstGeom prst="straightConnector1">
            <a:avLst/>
          </a:prstGeom>
          <a:noFill/>
          <a:ln w="6350" cap="flat" cmpd="sng" algn="ctr">
            <a:solidFill>
              <a:srgbClr val="5899FE"/>
            </a:solidFill>
            <a:prstDash val="solid"/>
            <a:miter lim="800000"/>
            <a:tailEnd type="triangle"/>
          </a:ln>
          <a:effectLst/>
        </p:spPr>
      </p:cxnSp>
      <p:cxnSp>
        <p:nvCxnSpPr>
          <p:cNvPr id="84" name="直线箭头连接符 127">
            <a:extLst>
              <a:ext uri="{FF2B5EF4-FFF2-40B4-BE49-F238E27FC236}">
                <a16:creationId xmlns:a16="http://schemas.microsoft.com/office/drawing/2014/main" id="{3231601C-4553-4582-8100-8B32DC234B6A}"/>
              </a:ext>
            </a:extLst>
          </p:cNvPr>
          <p:cNvCxnSpPr>
            <a:cxnSpLocks/>
          </p:cNvCxnSpPr>
          <p:nvPr/>
        </p:nvCxnSpPr>
        <p:spPr>
          <a:xfrm flipH="1">
            <a:off x="8659253" y="3767840"/>
            <a:ext cx="415165" cy="0"/>
          </a:xfrm>
          <a:prstGeom prst="straightConnector1">
            <a:avLst/>
          </a:prstGeom>
          <a:noFill/>
          <a:ln w="6350" cap="flat" cmpd="sng" algn="ctr">
            <a:solidFill>
              <a:srgbClr val="5899FE"/>
            </a:solidFill>
            <a:prstDash val="solid"/>
            <a:miter lim="800000"/>
            <a:tailEnd type="triangle"/>
          </a:ln>
          <a:effectLst/>
        </p:spPr>
      </p:cxnSp>
      <p:cxnSp>
        <p:nvCxnSpPr>
          <p:cNvPr id="85" name="直线箭头连接符 100">
            <a:extLst>
              <a:ext uri="{FF2B5EF4-FFF2-40B4-BE49-F238E27FC236}">
                <a16:creationId xmlns:a16="http://schemas.microsoft.com/office/drawing/2014/main" id="{BDDE1884-48C7-4DA8-8D6F-105712CC75F1}"/>
              </a:ext>
            </a:extLst>
          </p:cNvPr>
          <p:cNvCxnSpPr>
            <a:cxnSpLocks/>
            <a:stCxn id="56" idx="2"/>
            <a:endCxn id="55" idx="0"/>
          </p:cNvCxnSpPr>
          <p:nvPr/>
        </p:nvCxnSpPr>
        <p:spPr>
          <a:xfrm>
            <a:off x="6097000" y="2673643"/>
            <a:ext cx="2119" cy="293882"/>
          </a:xfrm>
          <a:prstGeom prst="straightConnector1">
            <a:avLst/>
          </a:prstGeom>
          <a:noFill/>
          <a:ln w="6350" cap="flat" cmpd="sng" algn="ctr">
            <a:solidFill>
              <a:srgbClr val="5899FE"/>
            </a:solidFill>
            <a:prstDash val="solid"/>
            <a:miter lim="800000"/>
            <a:tailEnd type="triangle"/>
          </a:ln>
          <a:effectLst/>
        </p:spPr>
      </p:cxnSp>
      <p:cxnSp>
        <p:nvCxnSpPr>
          <p:cNvPr id="86" name="直线箭头连接符 109">
            <a:extLst>
              <a:ext uri="{FF2B5EF4-FFF2-40B4-BE49-F238E27FC236}">
                <a16:creationId xmlns:a16="http://schemas.microsoft.com/office/drawing/2014/main" id="{EB1B5138-51F1-4049-A1D2-FF509DBE76F1}"/>
              </a:ext>
            </a:extLst>
          </p:cNvPr>
          <p:cNvCxnSpPr>
            <a:cxnSpLocks/>
          </p:cNvCxnSpPr>
          <p:nvPr/>
        </p:nvCxnSpPr>
        <p:spPr>
          <a:xfrm flipV="1">
            <a:off x="7413186" y="5201207"/>
            <a:ext cx="0" cy="403252"/>
          </a:xfrm>
          <a:prstGeom prst="straightConnector1">
            <a:avLst/>
          </a:prstGeom>
          <a:noFill/>
          <a:ln w="6350" cap="flat" cmpd="sng" algn="ctr">
            <a:solidFill>
              <a:srgbClr val="5899FE"/>
            </a:solidFill>
            <a:prstDash val="solid"/>
            <a:miter lim="800000"/>
            <a:tailEnd type="triangle"/>
          </a:ln>
          <a:effectLst/>
        </p:spPr>
      </p:cxnSp>
      <p:cxnSp>
        <p:nvCxnSpPr>
          <p:cNvPr id="87" name="直线箭头连接符 119">
            <a:extLst>
              <a:ext uri="{FF2B5EF4-FFF2-40B4-BE49-F238E27FC236}">
                <a16:creationId xmlns:a16="http://schemas.microsoft.com/office/drawing/2014/main" id="{B866D3D7-B453-4DBB-976F-A133B5401F57}"/>
              </a:ext>
            </a:extLst>
          </p:cNvPr>
          <p:cNvCxnSpPr>
            <a:cxnSpLocks/>
          </p:cNvCxnSpPr>
          <p:nvPr/>
        </p:nvCxnSpPr>
        <p:spPr>
          <a:xfrm>
            <a:off x="4781578" y="5200600"/>
            <a:ext cx="0" cy="404466"/>
          </a:xfrm>
          <a:prstGeom prst="straightConnector1">
            <a:avLst/>
          </a:prstGeom>
          <a:noFill/>
          <a:ln w="6350" cap="flat" cmpd="sng" algn="ctr">
            <a:solidFill>
              <a:srgbClr val="5899FE"/>
            </a:solidFill>
            <a:prstDash val="solid"/>
            <a:miter lim="800000"/>
            <a:tailEnd type="triangle"/>
          </a:ln>
          <a:effectLst/>
        </p:spPr>
      </p:cxnSp>
      <p:sp>
        <p:nvSpPr>
          <p:cNvPr id="88" name="正方形">
            <a:extLst>
              <a:ext uri="{FF2B5EF4-FFF2-40B4-BE49-F238E27FC236}">
                <a16:creationId xmlns:a16="http://schemas.microsoft.com/office/drawing/2014/main" id="{42B70F62-4F45-41B2-95C9-3D33E8D79F72}"/>
              </a:ext>
            </a:extLst>
          </p:cNvPr>
          <p:cNvSpPr/>
          <p:nvPr/>
        </p:nvSpPr>
        <p:spPr>
          <a:xfrm>
            <a:off x="3658344" y="3648453"/>
            <a:ext cx="1043161" cy="767167"/>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en"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SQL</a:t>
            </a: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引擎：</a:t>
            </a:r>
            <a:endPar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endParaRPr>
          </a:p>
          <a:p>
            <a:pPr marL="0" marR="0" lvl="0" indent="0" algn="ctr" defTabSz="825500" eaLnBrk="1" fontAlgn="auto" latinLnBrk="1" hangingPunct="0">
              <a:lnSpc>
                <a:spcPct val="100000"/>
              </a:lnSpc>
              <a:spcBef>
                <a:spcPts val="0"/>
              </a:spcBef>
              <a:spcAft>
                <a:spcPts val="0"/>
              </a:spcAft>
              <a:buClrTx/>
              <a:buSzTx/>
              <a:buFontTx/>
              <a:buNone/>
              <a:tabLst/>
              <a:defRPr/>
            </a:pPr>
            <a:r>
              <a:rPr kumimoji="0" lang="en"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Oracle</a:t>
            </a: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兼容性、</a:t>
            </a:r>
            <a:r>
              <a:rPr kumimoji="0" lang="en"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HTAP</a:t>
            </a:r>
          </a:p>
        </p:txBody>
      </p:sp>
      <p:sp>
        <p:nvSpPr>
          <p:cNvPr id="89" name="正方形">
            <a:extLst>
              <a:ext uri="{FF2B5EF4-FFF2-40B4-BE49-F238E27FC236}">
                <a16:creationId xmlns:a16="http://schemas.microsoft.com/office/drawing/2014/main" id="{363A3F45-91E6-471C-9638-232F6205E625}"/>
              </a:ext>
            </a:extLst>
          </p:cNvPr>
          <p:cNvSpPr/>
          <p:nvPr/>
        </p:nvSpPr>
        <p:spPr>
          <a:xfrm>
            <a:off x="4783622" y="3648453"/>
            <a:ext cx="1495203" cy="767167"/>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分布式交易处理：透明可扩展、自动管理跨节点分布式事务</a:t>
            </a:r>
          </a:p>
        </p:txBody>
      </p:sp>
      <p:sp>
        <p:nvSpPr>
          <p:cNvPr id="90" name="正方形">
            <a:extLst>
              <a:ext uri="{FF2B5EF4-FFF2-40B4-BE49-F238E27FC236}">
                <a16:creationId xmlns:a16="http://schemas.microsoft.com/office/drawing/2014/main" id="{9F2CE102-63CE-4F67-98AE-26E75582C4A4}"/>
              </a:ext>
            </a:extLst>
          </p:cNvPr>
          <p:cNvSpPr/>
          <p:nvPr/>
        </p:nvSpPr>
        <p:spPr>
          <a:xfrm>
            <a:off x="6360942" y="3648453"/>
            <a:ext cx="1043161" cy="767167"/>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en"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Paxos</a:t>
            </a: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多节点自选主强一致，保证高可用性</a:t>
            </a:r>
          </a:p>
        </p:txBody>
      </p:sp>
      <p:sp>
        <p:nvSpPr>
          <p:cNvPr id="91" name="正方形">
            <a:extLst>
              <a:ext uri="{FF2B5EF4-FFF2-40B4-BE49-F238E27FC236}">
                <a16:creationId xmlns:a16="http://schemas.microsoft.com/office/drawing/2014/main" id="{D00670FA-1137-48D5-AC60-F2AB6EAB42DD}"/>
              </a:ext>
            </a:extLst>
          </p:cNvPr>
          <p:cNvSpPr/>
          <p:nvPr/>
        </p:nvSpPr>
        <p:spPr>
          <a:xfrm>
            <a:off x="7486221" y="3648453"/>
            <a:ext cx="1043161" cy="767167"/>
          </a:xfrm>
          <a:prstGeom prst="rect">
            <a:avLst/>
          </a:prstGeom>
          <a:solidFill>
            <a:srgbClr val="0ABFFF">
              <a:alpha val="20000"/>
            </a:srgbClr>
          </a:solidFill>
          <a:ln w="6350">
            <a:solidFill>
              <a:srgbClr val="0ABFFF"/>
            </a:solidFill>
            <a:miter lim="400000"/>
          </a:ln>
        </p:spPr>
        <p:txBody>
          <a:bodyPr lIns="25400" tIns="25400" rIns="25400" bIns="25400" anchor="ctr"/>
          <a:lstStyle/>
          <a:p>
            <a:pPr marL="0" marR="0" lvl="0" indent="0" algn="ctr" defTabSz="825500" eaLnBrk="1" fontAlgn="auto" latinLnBrk="1" hangingPunct="0">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sym typeface="Helvetica Light"/>
              </a:rPr>
              <a:t>透明可扩展分布式存储架构</a:t>
            </a:r>
          </a:p>
        </p:txBody>
      </p:sp>
      <p:sp>
        <p:nvSpPr>
          <p:cNvPr id="92" name="矩形 91">
            <a:extLst>
              <a:ext uri="{FF2B5EF4-FFF2-40B4-BE49-F238E27FC236}">
                <a16:creationId xmlns:a16="http://schemas.microsoft.com/office/drawing/2014/main" id="{1F07C5BB-1873-4FCF-9A51-AEE3485F7EF3}"/>
              </a:ext>
            </a:extLst>
          </p:cNvPr>
          <p:cNvSpPr/>
          <p:nvPr/>
        </p:nvSpPr>
        <p:spPr>
          <a:xfrm>
            <a:off x="3839518" y="5279723"/>
            <a:ext cx="992580" cy="253916"/>
          </a:xfrm>
          <a:prstGeom prst="rect">
            <a:avLst/>
          </a:prstGeom>
        </p:spPr>
        <p:txBody>
          <a:bodyPr wrap="none">
            <a:spAutoFit/>
          </a:bodyPr>
          <a:lstStyle/>
          <a:p>
            <a:pPr algn="ctr" defTabSz="825500" latinLnBrk="1" hangingPunct="0"/>
            <a:r>
              <a:rPr lang="zh-CN" altLang="en-US" sz="1050" b="1" dirty="0">
                <a:latin typeface="微软雅黑" panose="020B0503020204020204" pitchFamily="34" charset="-122"/>
                <a:ea typeface="微软雅黑" panose="020B0503020204020204" pitchFamily="34" charset="-122"/>
                <a:sym typeface="Helvetica Light"/>
              </a:rPr>
              <a:t>数据订阅链路</a:t>
            </a:r>
          </a:p>
        </p:txBody>
      </p:sp>
      <p:sp>
        <p:nvSpPr>
          <p:cNvPr id="93" name="矩形 92">
            <a:extLst>
              <a:ext uri="{FF2B5EF4-FFF2-40B4-BE49-F238E27FC236}">
                <a16:creationId xmlns:a16="http://schemas.microsoft.com/office/drawing/2014/main" id="{F191A2D1-F0E2-4EC0-BF09-EDCDFE7BD499}"/>
              </a:ext>
            </a:extLst>
          </p:cNvPr>
          <p:cNvSpPr/>
          <p:nvPr/>
        </p:nvSpPr>
        <p:spPr>
          <a:xfrm>
            <a:off x="7392123" y="5279723"/>
            <a:ext cx="1328539" cy="253916"/>
          </a:xfrm>
          <a:prstGeom prst="rect">
            <a:avLst/>
          </a:prstGeom>
        </p:spPr>
        <p:txBody>
          <a:bodyPr wrap="square">
            <a:spAutoFit/>
          </a:bodyPr>
          <a:lstStyle/>
          <a:p>
            <a:pPr algn="ctr" defTabSz="825500" latinLnBrk="1" hangingPunct="0"/>
            <a:r>
              <a:rPr lang="zh-CN" altLang="en-US" sz="1050" b="1" dirty="0">
                <a:latin typeface="微软雅黑" panose="020B0503020204020204" pitchFamily="34" charset="-122"/>
                <a:ea typeface="微软雅黑" panose="020B0503020204020204" pitchFamily="34" charset="-122"/>
                <a:sym typeface="Helvetica Light"/>
              </a:rPr>
              <a:t>数据迁移</a:t>
            </a:r>
            <a:r>
              <a:rPr lang="en-US" altLang="zh-CN" sz="1050" b="1" dirty="0">
                <a:latin typeface="微软雅黑" panose="020B0503020204020204" pitchFamily="34" charset="-122"/>
                <a:ea typeface="微软雅黑" panose="020B0503020204020204" pitchFamily="34" charset="-122"/>
                <a:sym typeface="Helvetica Light"/>
              </a:rPr>
              <a:t>/</a:t>
            </a:r>
            <a:r>
              <a:rPr lang="zh-CN" altLang="en-US" sz="1050" b="1" dirty="0">
                <a:latin typeface="微软雅黑" panose="020B0503020204020204" pitchFamily="34" charset="-122"/>
                <a:ea typeface="微软雅黑" panose="020B0503020204020204" pitchFamily="34" charset="-122"/>
                <a:sym typeface="Helvetica Light"/>
              </a:rPr>
              <a:t>回滚链路</a:t>
            </a:r>
          </a:p>
        </p:txBody>
      </p:sp>
      <p:pic>
        <p:nvPicPr>
          <p:cNvPr id="94" name="图形 93" descr="男人">
            <a:extLst>
              <a:ext uri="{FF2B5EF4-FFF2-40B4-BE49-F238E27FC236}">
                <a16:creationId xmlns:a16="http://schemas.microsoft.com/office/drawing/2014/main" id="{C485C1CA-1620-49BF-9644-C73BD05D2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8718" y="2096898"/>
            <a:ext cx="466813" cy="466813"/>
          </a:xfrm>
          <a:prstGeom prst="rect">
            <a:avLst/>
          </a:prstGeom>
        </p:spPr>
      </p:pic>
      <p:pic>
        <p:nvPicPr>
          <p:cNvPr id="95" name="图形 94" descr="男人">
            <a:extLst>
              <a:ext uri="{FF2B5EF4-FFF2-40B4-BE49-F238E27FC236}">
                <a16:creationId xmlns:a16="http://schemas.microsoft.com/office/drawing/2014/main" id="{23D45E29-6E0C-4658-A161-C931F28C51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36469" y="2036396"/>
            <a:ext cx="466813" cy="466813"/>
          </a:xfrm>
          <a:prstGeom prst="rect">
            <a:avLst/>
          </a:prstGeom>
        </p:spPr>
      </p:pic>
      <p:sp>
        <p:nvSpPr>
          <p:cNvPr id="4" name="文本框 3">
            <a:extLst>
              <a:ext uri="{FF2B5EF4-FFF2-40B4-BE49-F238E27FC236}">
                <a16:creationId xmlns:a16="http://schemas.microsoft.com/office/drawing/2014/main" id="{4AC84F03-5A13-42B1-96A5-CBF961E4233A}"/>
              </a:ext>
            </a:extLst>
          </p:cNvPr>
          <p:cNvSpPr txBox="1"/>
          <p:nvPr/>
        </p:nvSpPr>
        <p:spPr>
          <a:xfrm>
            <a:off x="139875" y="5755844"/>
            <a:ext cx="3025103" cy="95410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OCP</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OB Control Platform</a:t>
            </a:r>
          </a:p>
          <a:p>
            <a:r>
              <a:rPr lang="en-US" altLang="zh-CN" sz="1400" b="1" dirty="0">
                <a:latin typeface="Arial" panose="020B0604020202020204" pitchFamily="34" charset="0"/>
                <a:cs typeface="Arial" panose="020B0604020202020204" pitchFamily="34" charset="0"/>
              </a:rPr>
              <a:t>ODC</a:t>
            </a:r>
            <a:r>
              <a:rPr lang="en-US" altLang="zh-CN" sz="1400" dirty="0">
                <a:latin typeface="Arial" panose="020B0604020202020204" pitchFamily="34" charset="0"/>
                <a:cs typeface="Arial" panose="020B0604020202020204" pitchFamily="34" charset="0"/>
              </a:rPr>
              <a:t>: OB Developer Center</a:t>
            </a:r>
          </a:p>
          <a:p>
            <a:r>
              <a:rPr lang="en-US" altLang="zh-CN" sz="1400" b="1" dirty="0">
                <a:latin typeface="Arial" panose="020B0604020202020204" pitchFamily="34" charset="0"/>
                <a:cs typeface="Arial" panose="020B0604020202020204" pitchFamily="34" charset="0"/>
              </a:rPr>
              <a:t>ODP</a:t>
            </a:r>
            <a:r>
              <a:rPr lang="en-US" altLang="zh-CN" sz="1400" dirty="0">
                <a:latin typeface="Arial" panose="020B0604020202020204" pitchFamily="34" charset="0"/>
                <a:cs typeface="Arial" panose="020B0604020202020204" pitchFamily="34" charset="0"/>
              </a:rPr>
              <a:t>: OB Database Proxy</a:t>
            </a:r>
          </a:p>
          <a:p>
            <a:r>
              <a:rPr lang="en-US" altLang="zh-CN" sz="1400" b="1" dirty="0">
                <a:latin typeface="Arial" panose="020B0604020202020204" pitchFamily="34" charset="0"/>
                <a:cs typeface="Arial" panose="020B0604020202020204" pitchFamily="34" charset="0"/>
              </a:rPr>
              <a:t>OMS</a:t>
            </a:r>
            <a:r>
              <a:rPr lang="en-US" altLang="zh-CN" sz="1400" dirty="0">
                <a:latin typeface="Arial" panose="020B0604020202020204" pitchFamily="34" charset="0"/>
                <a:cs typeface="Arial" panose="020B0604020202020204" pitchFamily="34" charset="0"/>
              </a:rPr>
              <a:t>: OB Migration Service</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90746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6CF9D-8CED-4579-A204-88761EB8615B}"/>
              </a:ext>
            </a:extLst>
          </p:cNvPr>
          <p:cNvSpPr>
            <a:spLocks noGrp="1"/>
          </p:cNvSpPr>
          <p:nvPr>
            <p:ph type="title"/>
          </p:nvPr>
        </p:nvSpPr>
        <p:spPr/>
        <p:txBody>
          <a:bodyPr/>
          <a:lstStyle/>
          <a:p>
            <a:pPr algn="ctr"/>
            <a:r>
              <a:rPr lang="en-US" altLang="zh-CN" dirty="0"/>
              <a:t>OB</a:t>
            </a:r>
            <a:r>
              <a:rPr lang="zh-CN" altLang="en-US" dirty="0"/>
              <a:t>部署形式</a:t>
            </a:r>
          </a:p>
        </p:txBody>
      </p:sp>
      <p:sp>
        <p:nvSpPr>
          <p:cNvPr id="3" name="内容占位符 2">
            <a:extLst>
              <a:ext uri="{FF2B5EF4-FFF2-40B4-BE49-F238E27FC236}">
                <a16:creationId xmlns:a16="http://schemas.microsoft.com/office/drawing/2014/main" id="{A6DA4D23-352D-4FC6-BDD6-8048051803F9}"/>
              </a:ext>
            </a:extLst>
          </p:cNvPr>
          <p:cNvSpPr>
            <a:spLocks noGrp="1"/>
          </p:cNvSpPr>
          <p:nvPr>
            <p:ph idx="1"/>
          </p:nvPr>
        </p:nvSpPr>
        <p:spPr/>
        <p:txBody>
          <a:bodyPr/>
          <a:lstStyle/>
          <a:p>
            <a:r>
              <a:rPr lang="en-US" altLang="zh-CN" sz="2400" b="1" dirty="0"/>
              <a:t>OB</a:t>
            </a:r>
            <a:r>
              <a:rPr lang="zh-CN" altLang="en-US" sz="2400" b="1" dirty="0"/>
              <a:t>支持多种部署形式，积极拥抱国产技术生态</a:t>
            </a:r>
          </a:p>
        </p:txBody>
      </p:sp>
      <p:sp>
        <p:nvSpPr>
          <p:cNvPr id="4" name="文本框 3">
            <a:extLst>
              <a:ext uri="{FF2B5EF4-FFF2-40B4-BE49-F238E27FC236}">
                <a16:creationId xmlns:a16="http://schemas.microsoft.com/office/drawing/2014/main" id="{E2B7AEEA-00A1-4C1D-A53A-4ADDE72BE687}"/>
              </a:ext>
            </a:extLst>
          </p:cNvPr>
          <p:cNvSpPr txBox="1"/>
          <p:nvPr/>
        </p:nvSpPr>
        <p:spPr>
          <a:xfrm>
            <a:off x="697639" y="2862734"/>
            <a:ext cx="764954" cy="307777"/>
          </a:xfrm>
          <a:prstGeom prst="rect">
            <a:avLst/>
          </a:prstGeom>
          <a:noFill/>
        </p:spPr>
        <p:txBody>
          <a:bodyPr wrap="square" rtlCol="0">
            <a:spAutoFit/>
          </a:bodyPr>
          <a:lstStyle/>
          <a:p>
            <a:pPr algn="ctr"/>
            <a:r>
              <a:rPr kumimoji="1" lang="zh-CN" altLang="en-US" sz="1400" b="1" dirty="0">
                <a:latin typeface="Alibaba PuHuiTi R" pitchFamily="18" charset="-122"/>
                <a:ea typeface="Alibaba PuHuiTi R" pitchFamily="18" charset="-122"/>
                <a:cs typeface="Alibaba PuHuiTi R" pitchFamily="18" charset="-122"/>
              </a:rPr>
              <a:t>云部署</a:t>
            </a:r>
          </a:p>
        </p:txBody>
      </p:sp>
      <p:sp>
        <p:nvSpPr>
          <p:cNvPr id="5" name="文本框 4">
            <a:extLst>
              <a:ext uri="{FF2B5EF4-FFF2-40B4-BE49-F238E27FC236}">
                <a16:creationId xmlns:a16="http://schemas.microsoft.com/office/drawing/2014/main" id="{09E24F47-A942-495D-9048-9DEA7ED236A8}"/>
              </a:ext>
            </a:extLst>
          </p:cNvPr>
          <p:cNvSpPr txBox="1"/>
          <p:nvPr/>
        </p:nvSpPr>
        <p:spPr>
          <a:xfrm>
            <a:off x="4520810" y="2951413"/>
            <a:ext cx="914400" cy="307777"/>
          </a:xfrm>
          <a:prstGeom prst="rect">
            <a:avLst/>
          </a:prstGeom>
          <a:noFill/>
        </p:spPr>
        <p:txBody>
          <a:bodyPr wrap="square" rtlCol="0">
            <a:spAutoFit/>
          </a:bodyPr>
          <a:lstStyle/>
          <a:p>
            <a:r>
              <a:rPr kumimoji="1" lang="zh-CN" altLang="en-US" sz="1400" b="1" dirty="0">
                <a:latin typeface="Alibaba PuHuiTi R" pitchFamily="18" charset="-122"/>
                <a:ea typeface="Alibaba PuHuiTi R" pitchFamily="18" charset="-122"/>
                <a:cs typeface="Alibaba PuHuiTi R" pitchFamily="18" charset="-122"/>
              </a:rPr>
              <a:t>独立部署</a:t>
            </a:r>
          </a:p>
        </p:txBody>
      </p:sp>
      <p:sp>
        <p:nvSpPr>
          <p:cNvPr id="6" name="文本框 5">
            <a:extLst>
              <a:ext uri="{FF2B5EF4-FFF2-40B4-BE49-F238E27FC236}">
                <a16:creationId xmlns:a16="http://schemas.microsoft.com/office/drawing/2014/main" id="{57BEF625-8F45-4235-A5C4-97CBEB36D8E9}"/>
              </a:ext>
            </a:extLst>
          </p:cNvPr>
          <p:cNvSpPr txBox="1"/>
          <p:nvPr/>
        </p:nvSpPr>
        <p:spPr>
          <a:xfrm>
            <a:off x="663266" y="1588017"/>
            <a:ext cx="3456988" cy="2249083"/>
          </a:xfrm>
          <a:prstGeom prst="rect">
            <a:avLst/>
          </a:prstGeom>
          <a:noFill/>
          <a:ln>
            <a:solidFill>
              <a:schemeClr val="tx1"/>
            </a:solidFill>
          </a:ln>
        </p:spPr>
        <p:txBody>
          <a:bodyPr wrap="square" rtlCol="0" anchor="ctr">
            <a:noAutofit/>
          </a:bodyPr>
          <a:lstStyle/>
          <a:p>
            <a:pPr marL="969750" indent="-141750">
              <a:lnSpc>
                <a:spcPct val="150000"/>
              </a:lnSpc>
              <a:buFont typeface="Arial" panose="020B0604020202020204" pitchFamily="34" charset="0"/>
              <a:buChar char="•"/>
            </a:pPr>
            <a:r>
              <a:rPr kumimoji="1" lang="zh-CN" altLang="en-US" sz="1400" b="1" dirty="0">
                <a:latin typeface="Alibaba PuHuiTi R" pitchFamily="18" charset="-122"/>
                <a:ea typeface="Alibaba PuHuiTi R" pitchFamily="18" charset="-122"/>
                <a:cs typeface="Alibaba PuHuiTi R" pitchFamily="18" charset="-122"/>
              </a:rPr>
              <a:t>公有云</a:t>
            </a:r>
            <a:r>
              <a:rPr kumimoji="1" lang="zh-CN" altLang="en-US" sz="1400" dirty="0">
                <a:latin typeface="Alibaba PuHuiTi R" pitchFamily="18" charset="-122"/>
                <a:ea typeface="Alibaba PuHuiTi R" pitchFamily="18" charset="-122"/>
                <a:cs typeface="Alibaba PuHuiTi R" pitchFamily="18" charset="-122"/>
              </a:rPr>
              <a:t>：已发布阿里云，</a:t>
            </a:r>
            <a:r>
              <a:rPr lang="zh-CN" altLang="en-US" sz="1400" dirty="0">
                <a:latin typeface="Alibaba PuHuiTi R" pitchFamily="18" charset="-122"/>
                <a:ea typeface="Alibaba PuHuiTi R" pitchFamily="18" charset="-122"/>
                <a:cs typeface="Alibaba PuHuiTi R" pitchFamily="18" charset="-122"/>
              </a:rPr>
              <a:t>单用户单集群，企业可以按需购买；</a:t>
            </a:r>
            <a:endParaRPr lang="en-US" altLang="zh-CN" sz="1400" dirty="0">
              <a:latin typeface="Alibaba PuHuiTi R" pitchFamily="18" charset="-122"/>
              <a:ea typeface="Alibaba PuHuiTi R" pitchFamily="18" charset="-122"/>
              <a:cs typeface="Alibaba PuHuiTi R" pitchFamily="18" charset="-122"/>
            </a:endParaRPr>
          </a:p>
          <a:p>
            <a:pPr marL="969750" indent="-141750">
              <a:lnSpc>
                <a:spcPct val="150000"/>
              </a:lnSpc>
              <a:buFont typeface="Arial" panose="020B0604020202020204" pitchFamily="34" charset="0"/>
              <a:buChar char="•"/>
            </a:pPr>
            <a:r>
              <a:rPr kumimoji="1" lang="zh-CN" altLang="en-US" sz="1400" b="1" dirty="0">
                <a:latin typeface="Alibaba PuHuiTi R" pitchFamily="18" charset="-122"/>
                <a:ea typeface="Alibaba PuHuiTi R" pitchFamily="18" charset="-122"/>
                <a:cs typeface="Alibaba PuHuiTi R" pitchFamily="18" charset="-122"/>
              </a:rPr>
              <a:t>专有云</a:t>
            </a:r>
            <a:r>
              <a:rPr kumimoji="1" lang="zh-CN" altLang="en-US" sz="1400" dirty="0">
                <a:latin typeface="Alibaba PuHuiTi R" pitchFamily="18" charset="-122"/>
                <a:ea typeface="Alibaba PuHuiTi R" pitchFamily="18" charset="-122"/>
                <a:cs typeface="Alibaba PuHuiTi R" pitchFamily="18" charset="-122"/>
              </a:rPr>
              <a:t>：阿里云专有云</a:t>
            </a:r>
            <a:r>
              <a:rPr kumimoji="1" lang="en-US" altLang="zh-CN" sz="1400" dirty="0">
                <a:latin typeface="Alibaba PuHuiTi R" pitchFamily="18" charset="-122"/>
                <a:ea typeface="Alibaba PuHuiTi R" pitchFamily="18" charset="-122"/>
                <a:cs typeface="Alibaba PuHuiTi R" pitchFamily="18" charset="-122"/>
              </a:rPr>
              <a:t>3.5</a:t>
            </a:r>
            <a:r>
              <a:rPr kumimoji="1" lang="zh-CN" altLang="en-US" sz="1400" dirty="0">
                <a:latin typeface="Alibaba PuHuiTi R" pitchFamily="18" charset="-122"/>
                <a:ea typeface="Alibaba PuHuiTi R" pitchFamily="18" charset="-122"/>
                <a:cs typeface="Alibaba PuHuiTi R" pitchFamily="18" charset="-122"/>
              </a:rPr>
              <a:t>以上，同时也支持企业已建的专有云基础设施。</a:t>
            </a:r>
            <a:endParaRPr kumimoji="1" lang="en-US" altLang="zh-CN" sz="1400" dirty="0">
              <a:latin typeface="Alibaba PuHuiTi R" pitchFamily="18" charset="-122"/>
              <a:ea typeface="Alibaba PuHuiTi R" pitchFamily="18" charset="-122"/>
              <a:cs typeface="Alibaba PuHuiTi R" pitchFamily="18" charset="-122"/>
            </a:endParaRPr>
          </a:p>
        </p:txBody>
      </p:sp>
      <p:pic>
        <p:nvPicPr>
          <p:cNvPr id="7" name="图形 6" descr="从云中下载">
            <a:extLst>
              <a:ext uri="{FF2B5EF4-FFF2-40B4-BE49-F238E27FC236}">
                <a16:creationId xmlns:a16="http://schemas.microsoft.com/office/drawing/2014/main" id="{5576245B-9537-4C70-B488-DCCEFD185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943" y="2175218"/>
            <a:ext cx="714345" cy="714345"/>
          </a:xfrm>
          <a:prstGeom prst="rect">
            <a:avLst/>
          </a:prstGeom>
        </p:spPr>
      </p:pic>
      <p:pic>
        <p:nvPicPr>
          <p:cNvPr id="8" name="图形 7" descr="信用卡">
            <a:extLst>
              <a:ext uri="{FF2B5EF4-FFF2-40B4-BE49-F238E27FC236}">
                <a16:creationId xmlns:a16="http://schemas.microsoft.com/office/drawing/2014/main" id="{E6093BB4-5298-4E79-910D-12A00EFDE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0810" y="2030384"/>
            <a:ext cx="914400" cy="1004014"/>
          </a:xfrm>
          <a:prstGeom prst="rect">
            <a:avLst/>
          </a:prstGeom>
        </p:spPr>
      </p:pic>
      <p:graphicFrame>
        <p:nvGraphicFramePr>
          <p:cNvPr id="9" name="表格 7">
            <a:extLst>
              <a:ext uri="{FF2B5EF4-FFF2-40B4-BE49-F238E27FC236}">
                <a16:creationId xmlns:a16="http://schemas.microsoft.com/office/drawing/2014/main" id="{2C418599-9E3B-4C5B-A8F3-06648522213C}"/>
              </a:ext>
            </a:extLst>
          </p:cNvPr>
          <p:cNvGraphicFramePr>
            <a:graphicFrameLocks noGrp="1"/>
          </p:cNvGraphicFramePr>
          <p:nvPr>
            <p:extLst>
              <p:ext uri="{D42A27DB-BD31-4B8C-83A1-F6EECF244321}">
                <p14:modId xmlns:p14="http://schemas.microsoft.com/office/powerpoint/2010/main" val="1222564551"/>
              </p:ext>
            </p:extLst>
          </p:nvPr>
        </p:nvGraphicFramePr>
        <p:xfrm>
          <a:off x="5799060" y="2363838"/>
          <a:ext cx="5340801" cy="1341120"/>
        </p:xfrm>
        <a:graphic>
          <a:graphicData uri="http://schemas.openxmlformats.org/drawingml/2006/table">
            <a:tbl>
              <a:tblPr firstRow="1" bandRow="1">
                <a:tableStyleId>{5C22544A-7EE6-4342-B048-85BDC9FD1C3A}</a:tableStyleId>
              </a:tblPr>
              <a:tblGrid>
                <a:gridCol w="1144186">
                  <a:extLst>
                    <a:ext uri="{9D8B030D-6E8A-4147-A177-3AD203B41FA5}">
                      <a16:colId xmlns:a16="http://schemas.microsoft.com/office/drawing/2014/main" val="835276371"/>
                    </a:ext>
                  </a:extLst>
                </a:gridCol>
                <a:gridCol w="625643">
                  <a:extLst>
                    <a:ext uri="{9D8B030D-6E8A-4147-A177-3AD203B41FA5}">
                      <a16:colId xmlns:a16="http://schemas.microsoft.com/office/drawing/2014/main" val="1832686805"/>
                    </a:ext>
                  </a:extLst>
                </a:gridCol>
                <a:gridCol w="1559292">
                  <a:extLst>
                    <a:ext uri="{9D8B030D-6E8A-4147-A177-3AD203B41FA5}">
                      <a16:colId xmlns:a16="http://schemas.microsoft.com/office/drawing/2014/main" val="1854796369"/>
                    </a:ext>
                  </a:extLst>
                </a:gridCol>
                <a:gridCol w="2011680">
                  <a:extLst>
                    <a:ext uri="{9D8B030D-6E8A-4147-A177-3AD203B41FA5}">
                      <a16:colId xmlns:a16="http://schemas.microsoft.com/office/drawing/2014/main" val="482041621"/>
                    </a:ext>
                  </a:extLst>
                </a:gridCol>
              </a:tblGrid>
              <a:tr h="295385">
                <a:tc>
                  <a:txBody>
                    <a:bodyPr/>
                    <a:lstStyle/>
                    <a:p>
                      <a:r>
                        <a:rPr lang="zh-CN" altLang="en-US" sz="1400" b="0" i="0" dirty="0">
                          <a:latin typeface="Alibaba PuHuiTi" pitchFamily="18" charset="-122"/>
                          <a:ea typeface="Alibaba PuHuiTi" pitchFamily="18" charset="-122"/>
                          <a:cs typeface="Alibaba PuHuiTi" pitchFamily="18" charset="-122"/>
                        </a:rPr>
                        <a:t>服务器类型</a:t>
                      </a:r>
                    </a:p>
                  </a:txBody>
                  <a:tcPr/>
                </a:tc>
                <a:tc>
                  <a:txBody>
                    <a:bodyPr/>
                    <a:lstStyle/>
                    <a:p>
                      <a:r>
                        <a:rPr lang="zh-CN" altLang="en-US" sz="1400" b="0" i="0" dirty="0">
                          <a:latin typeface="Alibaba PuHuiTi" pitchFamily="18" charset="-122"/>
                          <a:ea typeface="Alibaba PuHuiTi" pitchFamily="18" charset="-122"/>
                          <a:cs typeface="Alibaba PuHuiTi" pitchFamily="18" charset="-122"/>
                        </a:rPr>
                        <a:t>数量</a:t>
                      </a:r>
                    </a:p>
                  </a:txBody>
                  <a:tcPr/>
                </a:tc>
                <a:tc>
                  <a:txBody>
                    <a:bodyPr/>
                    <a:lstStyle/>
                    <a:p>
                      <a:r>
                        <a:rPr lang="zh-CN" altLang="en-US" sz="1400" b="0" i="0" dirty="0">
                          <a:latin typeface="Alibaba PuHuiTi" pitchFamily="18" charset="-122"/>
                          <a:ea typeface="Alibaba PuHuiTi" pitchFamily="18" charset="-122"/>
                          <a:cs typeface="Alibaba PuHuiTi" pitchFamily="18" charset="-122"/>
                        </a:rPr>
                        <a:t>功能最低配置</a:t>
                      </a:r>
                    </a:p>
                  </a:txBody>
                  <a:tcPr/>
                </a:tc>
                <a:tc>
                  <a:txBody>
                    <a:bodyPr/>
                    <a:lstStyle/>
                    <a:p>
                      <a:r>
                        <a:rPr lang="zh-CN" altLang="en-US" sz="1400" b="0" i="0" dirty="0">
                          <a:latin typeface="Alibaba PuHuiTi" pitchFamily="18" charset="-122"/>
                          <a:ea typeface="Alibaba PuHuiTi" pitchFamily="18" charset="-122"/>
                          <a:cs typeface="Alibaba PuHuiTi" pitchFamily="18" charset="-122"/>
                        </a:rPr>
                        <a:t>性能最低配置</a:t>
                      </a:r>
                    </a:p>
                  </a:txBody>
                  <a:tcPr/>
                </a:tc>
                <a:extLst>
                  <a:ext uri="{0D108BD9-81ED-4DB2-BD59-A6C34878D82A}">
                    <a16:rowId xmlns:a16="http://schemas.microsoft.com/office/drawing/2014/main" val="1914752061"/>
                  </a:ext>
                </a:extLst>
              </a:tr>
              <a:tr h="295385">
                <a:tc>
                  <a:txBody>
                    <a:bodyPr/>
                    <a:lstStyle/>
                    <a:p>
                      <a:r>
                        <a:rPr lang="en-US" altLang="zh-CN" sz="1400" b="0" i="0" dirty="0">
                          <a:latin typeface="Alibaba PuHuiTi" pitchFamily="18" charset="-122"/>
                          <a:ea typeface="Alibaba PuHuiTi" pitchFamily="18" charset="-122"/>
                          <a:cs typeface="Alibaba PuHuiTi" pitchFamily="18" charset="-122"/>
                        </a:rPr>
                        <a:t>OCP</a:t>
                      </a:r>
                      <a:r>
                        <a:rPr lang="zh-CN" altLang="en-US" sz="1400" b="0" i="0" dirty="0">
                          <a:latin typeface="Alibaba PuHuiTi" pitchFamily="18" charset="-122"/>
                          <a:ea typeface="Alibaba PuHuiTi" pitchFamily="18" charset="-122"/>
                          <a:cs typeface="Alibaba PuHuiTi" pitchFamily="18" charset="-122"/>
                        </a:rPr>
                        <a:t>管控服务器</a:t>
                      </a:r>
                    </a:p>
                  </a:txBody>
                  <a:tcPr/>
                </a:tc>
                <a:tc>
                  <a:txBody>
                    <a:bodyPr/>
                    <a:lstStyle/>
                    <a:p>
                      <a:r>
                        <a:rPr lang="en-US" altLang="zh-CN" sz="1400" b="0" i="0" dirty="0">
                          <a:latin typeface="Alibaba PuHuiTi" pitchFamily="18" charset="-122"/>
                          <a:ea typeface="Alibaba PuHuiTi" pitchFamily="18" charset="-122"/>
                          <a:cs typeface="Alibaba PuHuiTi" pitchFamily="18" charset="-122"/>
                        </a:rPr>
                        <a:t>1</a:t>
                      </a:r>
                      <a:r>
                        <a:rPr lang="zh-CN" altLang="en-US" sz="1400" b="0" i="0" dirty="0">
                          <a:latin typeface="Alibaba PuHuiTi" pitchFamily="18" charset="-122"/>
                          <a:ea typeface="Alibaba PuHuiTi" pitchFamily="18" charset="-122"/>
                          <a:cs typeface="Alibaba PuHuiTi" pitchFamily="18" charset="-122"/>
                        </a:rPr>
                        <a:t>台</a:t>
                      </a:r>
                    </a:p>
                  </a:txBody>
                  <a:tcPr/>
                </a:tc>
                <a:tc>
                  <a:txBody>
                    <a:bodyPr/>
                    <a:lstStyle/>
                    <a:p>
                      <a:r>
                        <a:rPr lang="en-US" altLang="zh-CN" sz="1400" b="0" i="0" dirty="0">
                          <a:latin typeface="Alibaba PuHuiTi" pitchFamily="18" charset="-122"/>
                          <a:ea typeface="Alibaba PuHuiTi" pitchFamily="18" charset="-122"/>
                          <a:cs typeface="Alibaba PuHuiTi" pitchFamily="18" charset="-122"/>
                        </a:rPr>
                        <a:t>32C</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128G</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1.5TB</a:t>
                      </a:r>
                      <a:r>
                        <a:rPr lang="zh-CN" altLang="en-US" sz="1400" b="0" i="0" dirty="0">
                          <a:latin typeface="Alibaba PuHuiTi" pitchFamily="18" charset="-122"/>
                          <a:ea typeface="Alibaba PuHuiTi" pitchFamily="18" charset="-122"/>
                          <a:cs typeface="Alibaba PuHuiTi" pitchFamily="18" charset="-122"/>
                        </a:rPr>
                        <a:t>存储</a:t>
                      </a:r>
                    </a:p>
                  </a:txBody>
                  <a:tcPr/>
                </a:tc>
                <a:tc>
                  <a:txBody>
                    <a:bodyPr/>
                    <a:lstStyle/>
                    <a:p>
                      <a:r>
                        <a:rPr lang="en-US" altLang="zh-CN" sz="1400" b="0" i="0" dirty="0">
                          <a:latin typeface="Alibaba PuHuiTi" pitchFamily="18" charset="-122"/>
                          <a:ea typeface="Alibaba PuHuiTi" pitchFamily="18" charset="-122"/>
                          <a:cs typeface="Alibaba PuHuiTi" pitchFamily="18" charset="-122"/>
                        </a:rPr>
                        <a:t>32C</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128G</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1.5TB</a:t>
                      </a:r>
                      <a:r>
                        <a:rPr lang="zh-CN" altLang="en-US" sz="1400" b="0" i="0" dirty="0">
                          <a:latin typeface="Alibaba PuHuiTi" pitchFamily="18" charset="-122"/>
                          <a:ea typeface="Alibaba PuHuiTi" pitchFamily="18" charset="-122"/>
                          <a:cs typeface="Alibaba PuHuiTi" pitchFamily="18" charset="-122"/>
                        </a:rPr>
                        <a:t> </a:t>
                      </a:r>
                      <a:r>
                        <a:rPr lang="en-US" altLang="zh-CN" sz="1400" b="0" i="0" dirty="0">
                          <a:latin typeface="Alibaba PuHuiTi" pitchFamily="18" charset="-122"/>
                          <a:ea typeface="Alibaba PuHuiTi" pitchFamily="18" charset="-122"/>
                          <a:cs typeface="Alibaba PuHuiTi" pitchFamily="18" charset="-122"/>
                        </a:rPr>
                        <a:t>SSD</a:t>
                      </a:r>
                      <a:r>
                        <a:rPr lang="zh-CN" altLang="en-US" sz="1400" b="0" i="0" dirty="0">
                          <a:latin typeface="Alibaba PuHuiTi" pitchFamily="18" charset="-122"/>
                          <a:ea typeface="Alibaba PuHuiTi" pitchFamily="18" charset="-122"/>
                          <a:cs typeface="Alibaba PuHuiTi" pitchFamily="18" charset="-122"/>
                        </a:rPr>
                        <a:t>存储，万兆网卡</a:t>
                      </a:r>
                    </a:p>
                  </a:txBody>
                  <a:tcPr/>
                </a:tc>
                <a:extLst>
                  <a:ext uri="{0D108BD9-81ED-4DB2-BD59-A6C34878D82A}">
                    <a16:rowId xmlns:a16="http://schemas.microsoft.com/office/drawing/2014/main" val="4159232541"/>
                  </a:ext>
                </a:extLst>
              </a:tr>
              <a:tr h="295385">
                <a:tc>
                  <a:txBody>
                    <a:bodyPr/>
                    <a:lstStyle/>
                    <a:p>
                      <a:r>
                        <a:rPr lang="en-US" altLang="zh-CN" sz="1400" b="0" i="0" dirty="0">
                          <a:latin typeface="Alibaba PuHuiTi" pitchFamily="18" charset="-122"/>
                          <a:ea typeface="Alibaba PuHuiTi" pitchFamily="18" charset="-122"/>
                          <a:cs typeface="Alibaba PuHuiTi" pitchFamily="18" charset="-122"/>
                        </a:rPr>
                        <a:t>OB</a:t>
                      </a:r>
                      <a:r>
                        <a:rPr lang="zh-CN" altLang="en-US" sz="1400" b="0" i="0" dirty="0">
                          <a:latin typeface="Alibaba PuHuiTi" pitchFamily="18" charset="-122"/>
                          <a:ea typeface="Alibaba PuHuiTi" pitchFamily="18" charset="-122"/>
                          <a:cs typeface="Alibaba PuHuiTi" pitchFamily="18" charset="-122"/>
                        </a:rPr>
                        <a:t>服务器</a:t>
                      </a:r>
                    </a:p>
                  </a:txBody>
                  <a:tcPr/>
                </a:tc>
                <a:tc>
                  <a:txBody>
                    <a:bodyPr/>
                    <a:lstStyle/>
                    <a:p>
                      <a:r>
                        <a:rPr lang="en-US" altLang="zh-CN" sz="1400" b="0" i="0" dirty="0">
                          <a:latin typeface="Alibaba PuHuiTi" pitchFamily="18" charset="-122"/>
                          <a:ea typeface="Alibaba PuHuiTi" pitchFamily="18" charset="-122"/>
                          <a:cs typeface="Alibaba PuHuiTi" pitchFamily="18" charset="-122"/>
                        </a:rPr>
                        <a:t>3</a:t>
                      </a:r>
                      <a:r>
                        <a:rPr lang="zh-CN" altLang="en-US" sz="1400" b="0" i="0" dirty="0">
                          <a:latin typeface="Alibaba PuHuiTi" pitchFamily="18" charset="-122"/>
                          <a:ea typeface="Alibaba PuHuiTi" pitchFamily="18" charset="-122"/>
                          <a:cs typeface="Alibaba PuHuiTi" pitchFamily="18" charset="-122"/>
                        </a:rPr>
                        <a:t>台</a:t>
                      </a:r>
                    </a:p>
                  </a:txBody>
                  <a:tcPr/>
                </a:tc>
                <a:tc>
                  <a:txBody>
                    <a:bodyPr/>
                    <a:lstStyle/>
                    <a:p>
                      <a:r>
                        <a:rPr lang="en-US" altLang="zh-CN" sz="1400" b="0" i="0" dirty="0">
                          <a:latin typeface="Alibaba PuHuiTi" pitchFamily="18" charset="-122"/>
                          <a:ea typeface="Alibaba PuHuiTi" pitchFamily="18" charset="-122"/>
                          <a:cs typeface="Alibaba PuHuiTi" pitchFamily="18" charset="-122"/>
                        </a:rPr>
                        <a:t>32C</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128G</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1.2TB</a:t>
                      </a:r>
                      <a:r>
                        <a:rPr lang="zh-CN" altLang="en-US" sz="1400" b="0" i="0" dirty="0">
                          <a:latin typeface="Alibaba PuHuiTi" pitchFamily="18" charset="-122"/>
                          <a:ea typeface="Alibaba PuHuiTi" pitchFamily="18" charset="-122"/>
                          <a:cs typeface="Alibaba PuHuiTi" pitchFamily="18" charset="-122"/>
                        </a:rPr>
                        <a:t>存储</a:t>
                      </a:r>
                    </a:p>
                  </a:txBody>
                  <a:tcPr/>
                </a:tc>
                <a:tc>
                  <a:txBody>
                    <a:bodyPr/>
                    <a:lstStyle/>
                    <a:p>
                      <a:r>
                        <a:rPr lang="en-US" altLang="zh-CN" sz="1400" b="0" i="0" dirty="0">
                          <a:latin typeface="Alibaba PuHuiTi" pitchFamily="18" charset="-122"/>
                          <a:ea typeface="Alibaba PuHuiTi" pitchFamily="18" charset="-122"/>
                          <a:cs typeface="Alibaba PuHuiTi" pitchFamily="18" charset="-122"/>
                        </a:rPr>
                        <a:t>32C,256G</a:t>
                      </a:r>
                      <a:r>
                        <a:rPr lang="zh-CN" altLang="en-US" sz="1400" b="0" i="0" dirty="0">
                          <a:latin typeface="Alibaba PuHuiTi" pitchFamily="18" charset="-122"/>
                          <a:ea typeface="Alibaba PuHuiTi" pitchFamily="18" charset="-122"/>
                          <a:cs typeface="Alibaba PuHuiTi" pitchFamily="18" charset="-122"/>
                        </a:rPr>
                        <a:t>，</a:t>
                      </a:r>
                      <a:r>
                        <a:rPr lang="en-US" altLang="zh-CN" sz="1400" b="0" i="0" dirty="0">
                          <a:latin typeface="Alibaba PuHuiTi" pitchFamily="18" charset="-122"/>
                          <a:ea typeface="Alibaba PuHuiTi" pitchFamily="18" charset="-122"/>
                          <a:cs typeface="Alibaba PuHuiTi" pitchFamily="18" charset="-122"/>
                        </a:rPr>
                        <a:t>2TB</a:t>
                      </a:r>
                      <a:r>
                        <a:rPr lang="zh-CN" altLang="en-US" sz="1400" b="0" i="0" dirty="0">
                          <a:latin typeface="Alibaba PuHuiTi" pitchFamily="18" charset="-122"/>
                          <a:ea typeface="Alibaba PuHuiTi" pitchFamily="18" charset="-122"/>
                          <a:cs typeface="Alibaba PuHuiTi" pitchFamily="18" charset="-122"/>
                        </a:rPr>
                        <a:t> </a:t>
                      </a:r>
                      <a:r>
                        <a:rPr lang="en-US" altLang="zh-CN" sz="1400" b="0" i="0" dirty="0">
                          <a:latin typeface="Alibaba PuHuiTi" pitchFamily="18" charset="-122"/>
                          <a:ea typeface="Alibaba PuHuiTi" pitchFamily="18" charset="-122"/>
                          <a:cs typeface="Alibaba PuHuiTi" pitchFamily="18" charset="-122"/>
                        </a:rPr>
                        <a:t>SSD</a:t>
                      </a:r>
                      <a:r>
                        <a:rPr lang="zh-CN" altLang="en-US" sz="1400" b="0" i="0" dirty="0">
                          <a:latin typeface="Alibaba PuHuiTi" pitchFamily="18" charset="-122"/>
                          <a:ea typeface="Alibaba PuHuiTi" pitchFamily="18" charset="-122"/>
                          <a:cs typeface="Alibaba PuHuiTi" pitchFamily="18" charset="-122"/>
                        </a:rPr>
                        <a:t>存储，万兆网卡</a:t>
                      </a:r>
                    </a:p>
                  </a:txBody>
                  <a:tcPr/>
                </a:tc>
                <a:extLst>
                  <a:ext uri="{0D108BD9-81ED-4DB2-BD59-A6C34878D82A}">
                    <a16:rowId xmlns:a16="http://schemas.microsoft.com/office/drawing/2014/main" val="3133293127"/>
                  </a:ext>
                </a:extLst>
              </a:tr>
            </a:tbl>
          </a:graphicData>
        </a:graphic>
      </p:graphicFrame>
      <p:sp>
        <p:nvSpPr>
          <p:cNvPr id="11" name="文本框 10">
            <a:extLst>
              <a:ext uri="{FF2B5EF4-FFF2-40B4-BE49-F238E27FC236}">
                <a16:creationId xmlns:a16="http://schemas.microsoft.com/office/drawing/2014/main" id="{D8845118-1AA8-44E7-A4F3-30F61918E848}"/>
              </a:ext>
            </a:extLst>
          </p:cNvPr>
          <p:cNvSpPr txBox="1"/>
          <p:nvPr/>
        </p:nvSpPr>
        <p:spPr>
          <a:xfrm>
            <a:off x="5799059" y="1615714"/>
            <a:ext cx="5340801" cy="708399"/>
          </a:xfrm>
          <a:prstGeom prst="rect">
            <a:avLst/>
          </a:prstGeom>
          <a:noFill/>
        </p:spPr>
        <p:txBody>
          <a:bodyPr wrap="square" rtlCol="0">
            <a:spAutoFit/>
          </a:bodyPr>
          <a:lstStyle/>
          <a:p>
            <a:pPr algn="l">
              <a:lnSpc>
                <a:spcPct val="150000"/>
              </a:lnSpc>
            </a:pPr>
            <a:r>
              <a:rPr kumimoji="1" lang="zh-CN" altLang="en-US" sz="1400" dirty="0">
                <a:latin typeface="Alibaba PuHuiTi R" pitchFamily="18" charset="-122"/>
                <a:ea typeface="Alibaba PuHuiTi R" pitchFamily="18" charset="-122"/>
                <a:cs typeface="Alibaba PuHuiTi R" pitchFamily="18" charset="-122"/>
              </a:rPr>
              <a:t>正式商用建议如下配置，为方便学习，</a:t>
            </a:r>
            <a:r>
              <a:rPr kumimoji="1" lang="en-US" altLang="zh-CN" sz="1400" dirty="0">
                <a:latin typeface="Alibaba PuHuiTi R" pitchFamily="18" charset="-122"/>
                <a:ea typeface="Alibaba PuHuiTi R" pitchFamily="18" charset="-122"/>
                <a:cs typeface="Alibaba PuHuiTi R" pitchFamily="18" charset="-122"/>
              </a:rPr>
              <a:t>OB</a:t>
            </a:r>
            <a:r>
              <a:rPr kumimoji="1" lang="zh-CN" altLang="en-US" sz="1400" dirty="0">
                <a:latin typeface="Alibaba PuHuiTi R" pitchFamily="18" charset="-122"/>
                <a:ea typeface="Alibaba PuHuiTi R" pitchFamily="18" charset="-122"/>
                <a:cs typeface="Alibaba PuHuiTi R" pitchFamily="18" charset="-122"/>
              </a:rPr>
              <a:t>官网可以下载试用版，支持</a:t>
            </a:r>
            <a:r>
              <a:rPr kumimoji="1" lang="en-US" altLang="zh-CN" sz="1400" dirty="0">
                <a:latin typeface="Alibaba PuHuiTi R" pitchFamily="18" charset="-122"/>
                <a:ea typeface="Alibaba PuHuiTi R" pitchFamily="18" charset="-122"/>
                <a:cs typeface="Alibaba PuHuiTi R" pitchFamily="18" charset="-122"/>
              </a:rPr>
              <a:t>2C8G</a:t>
            </a:r>
            <a:r>
              <a:rPr kumimoji="1" lang="zh-CN" altLang="en-US" sz="1400" dirty="0">
                <a:latin typeface="Alibaba PuHuiTi R" pitchFamily="18" charset="-122"/>
                <a:ea typeface="Alibaba PuHuiTi R" pitchFamily="18" charset="-122"/>
                <a:cs typeface="Alibaba PuHuiTi R" pitchFamily="18" charset="-122"/>
              </a:rPr>
              <a:t>规格的服务器；</a:t>
            </a:r>
          </a:p>
        </p:txBody>
      </p:sp>
      <p:sp>
        <p:nvSpPr>
          <p:cNvPr id="12" name="文本占位符 17">
            <a:extLst>
              <a:ext uri="{FF2B5EF4-FFF2-40B4-BE49-F238E27FC236}">
                <a16:creationId xmlns:a16="http://schemas.microsoft.com/office/drawing/2014/main" id="{3E624C92-9950-4C40-BFA2-4ADD9F9E241F}"/>
              </a:ext>
            </a:extLst>
          </p:cNvPr>
          <p:cNvSpPr txBox="1">
            <a:spLocks/>
          </p:cNvSpPr>
          <p:nvPr/>
        </p:nvSpPr>
        <p:spPr>
          <a:xfrm>
            <a:off x="878073" y="4989453"/>
            <a:ext cx="4281544" cy="1665665"/>
          </a:xfrm>
          <a:prstGeom prst="rect">
            <a:avLst/>
          </a:prstGeom>
        </p:spPr>
        <p:txBody>
          <a:bodyPr anchor="t">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2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1400" dirty="0">
                <a:solidFill>
                  <a:schemeClr val="tx1"/>
                </a:solidFill>
              </a:rPr>
              <a:t>除了支持</a:t>
            </a:r>
            <a:r>
              <a:rPr lang="en-US" altLang="zh-CN" sz="1400" dirty="0">
                <a:solidFill>
                  <a:schemeClr val="tx1"/>
                </a:solidFill>
              </a:rPr>
              <a:t>Intel</a:t>
            </a:r>
            <a:r>
              <a:rPr lang="zh-CN" altLang="en-US" sz="1400" dirty="0">
                <a:solidFill>
                  <a:schemeClr val="tx1"/>
                </a:solidFill>
              </a:rPr>
              <a:t> </a:t>
            </a:r>
            <a:r>
              <a:rPr lang="en-US" altLang="zh-CN" sz="1400" dirty="0">
                <a:solidFill>
                  <a:schemeClr val="tx1"/>
                </a:solidFill>
              </a:rPr>
              <a:t>X86</a:t>
            </a:r>
            <a:r>
              <a:rPr lang="zh-CN" altLang="en-US" sz="1400" dirty="0">
                <a:solidFill>
                  <a:schemeClr val="tx1"/>
                </a:solidFill>
              </a:rPr>
              <a:t>系列</a:t>
            </a:r>
            <a:r>
              <a:rPr lang="en-US" altLang="zh-CN" sz="1400" dirty="0">
                <a:solidFill>
                  <a:schemeClr val="tx1"/>
                </a:solidFill>
              </a:rPr>
              <a:t>CPU</a:t>
            </a:r>
            <a:r>
              <a:rPr lang="zh-CN" altLang="en-US" sz="1400" dirty="0">
                <a:solidFill>
                  <a:schemeClr val="tx1"/>
                </a:solidFill>
              </a:rPr>
              <a:t>外，支持如下国产</a:t>
            </a:r>
            <a:r>
              <a:rPr lang="en-US" altLang="zh-CN" sz="1400" dirty="0">
                <a:solidFill>
                  <a:schemeClr val="tx1"/>
                </a:solidFill>
              </a:rPr>
              <a:t>CPU</a:t>
            </a:r>
            <a:r>
              <a:rPr lang="zh-CN" altLang="en-US" sz="1400" dirty="0">
                <a:solidFill>
                  <a:schemeClr val="tx1"/>
                </a:solidFill>
              </a:rPr>
              <a:t>：</a:t>
            </a:r>
            <a:endParaRPr lang="en-US" altLang="zh-CN" sz="1400" dirty="0">
              <a:solidFill>
                <a:schemeClr val="tx1"/>
              </a:solidFill>
            </a:endParaRPr>
          </a:p>
          <a:p>
            <a:pPr>
              <a:lnSpc>
                <a:spcPct val="120000"/>
              </a:lnSpc>
            </a:pPr>
            <a:r>
              <a:rPr lang="zh-CN" altLang="en-US" sz="1400" dirty="0">
                <a:solidFill>
                  <a:schemeClr val="tx1"/>
                </a:solidFill>
              </a:rPr>
              <a:t>海光（</a:t>
            </a:r>
            <a:r>
              <a:rPr lang="en-US" altLang="zh-CN" sz="1400" dirty="0" err="1">
                <a:solidFill>
                  <a:schemeClr val="tx1"/>
                </a:solidFill>
              </a:rPr>
              <a:t>Hygon</a:t>
            </a:r>
            <a:r>
              <a:rPr lang="en-US" altLang="zh-CN" sz="1400" dirty="0">
                <a:solidFill>
                  <a:schemeClr val="tx1"/>
                </a:solidFill>
              </a:rPr>
              <a:t> 7185</a:t>
            </a:r>
            <a:r>
              <a:rPr lang="zh-CN" altLang="en-US" sz="1400" dirty="0">
                <a:solidFill>
                  <a:schemeClr val="tx1"/>
                </a:solidFill>
              </a:rPr>
              <a:t>）</a:t>
            </a:r>
            <a:endParaRPr lang="en-US" altLang="zh-CN" sz="1400" dirty="0">
              <a:solidFill>
                <a:schemeClr val="tx1"/>
              </a:solidFill>
            </a:endParaRPr>
          </a:p>
          <a:p>
            <a:pPr>
              <a:lnSpc>
                <a:spcPct val="120000"/>
              </a:lnSpc>
            </a:pPr>
            <a:r>
              <a:rPr lang="zh-CN" altLang="en-US" sz="1400" dirty="0">
                <a:solidFill>
                  <a:schemeClr val="tx1"/>
                </a:solidFill>
              </a:rPr>
              <a:t>海思（鲲鹏</a:t>
            </a:r>
            <a:r>
              <a:rPr lang="en-US" altLang="zh-CN" sz="1400" dirty="0">
                <a:solidFill>
                  <a:schemeClr val="tx1"/>
                </a:solidFill>
              </a:rPr>
              <a:t>920</a:t>
            </a:r>
            <a:r>
              <a:rPr lang="zh-CN" altLang="en-US" sz="1400" dirty="0">
                <a:solidFill>
                  <a:schemeClr val="tx1"/>
                </a:solidFill>
              </a:rPr>
              <a:t>）</a:t>
            </a:r>
            <a:endParaRPr lang="en-US" altLang="zh-CN" sz="1400" dirty="0">
              <a:solidFill>
                <a:schemeClr val="tx1"/>
              </a:solidFill>
            </a:endParaRPr>
          </a:p>
          <a:p>
            <a:pPr>
              <a:lnSpc>
                <a:spcPct val="120000"/>
              </a:lnSpc>
            </a:pPr>
            <a:r>
              <a:rPr lang="zh-CN" altLang="en-US" sz="1400" dirty="0">
                <a:solidFill>
                  <a:schemeClr val="tx1"/>
                </a:solidFill>
              </a:rPr>
              <a:t>飞腾（</a:t>
            </a:r>
            <a:r>
              <a:rPr lang="en-US" altLang="zh-CN" sz="1400" dirty="0">
                <a:solidFill>
                  <a:schemeClr val="tx1"/>
                </a:solidFill>
              </a:rPr>
              <a:t>FT1500a</a:t>
            </a:r>
            <a:r>
              <a:rPr lang="zh-CN" altLang="en-US" sz="1400" dirty="0">
                <a:solidFill>
                  <a:schemeClr val="tx1"/>
                </a:solidFill>
              </a:rPr>
              <a:t>、</a:t>
            </a:r>
            <a:r>
              <a:rPr lang="en-US" altLang="zh-CN" sz="1400" dirty="0">
                <a:solidFill>
                  <a:schemeClr val="tx1"/>
                </a:solidFill>
              </a:rPr>
              <a:t>FT2000</a:t>
            </a:r>
            <a:r>
              <a:rPr lang="zh-CN" altLang="en-US" sz="1400" dirty="0">
                <a:solidFill>
                  <a:schemeClr val="tx1"/>
                </a:solidFill>
              </a:rPr>
              <a:t>）</a:t>
            </a:r>
          </a:p>
        </p:txBody>
      </p:sp>
      <p:sp>
        <p:nvSpPr>
          <p:cNvPr id="13" name="文本占位符 17">
            <a:extLst>
              <a:ext uri="{FF2B5EF4-FFF2-40B4-BE49-F238E27FC236}">
                <a16:creationId xmlns:a16="http://schemas.microsoft.com/office/drawing/2014/main" id="{7F798FC7-86DC-4BA4-AC8C-657733D4867C}"/>
              </a:ext>
            </a:extLst>
          </p:cNvPr>
          <p:cNvSpPr txBox="1">
            <a:spLocks/>
          </p:cNvSpPr>
          <p:nvPr/>
        </p:nvSpPr>
        <p:spPr>
          <a:xfrm>
            <a:off x="6198459" y="4872945"/>
            <a:ext cx="4523332" cy="1665665"/>
          </a:xfrm>
          <a:prstGeom prst="rect">
            <a:avLst/>
          </a:prstGeom>
        </p:spPr>
        <p:txBody>
          <a:bodyPr anchor="t">
            <a:normAutofit lnSpcReduction="10000"/>
          </a:bodyPr>
          <a:lstStyle>
            <a:defPPr>
              <a:defRPr lang="zh-CN"/>
            </a:defPPr>
            <a:lvl1pPr marR="0" indent="0" fontAlgn="auto">
              <a:lnSpc>
                <a:spcPct val="120000"/>
              </a:lnSpc>
              <a:spcBef>
                <a:spcPts val="1000"/>
              </a:spcBef>
              <a:spcAft>
                <a:spcPts val="0"/>
              </a:spcAft>
              <a:buClrTx/>
              <a:buSzPct val="100000"/>
              <a:buFont typeface="Arial" panose="020B0604020202020204" pitchFamily="34" charset="0"/>
              <a:buNone/>
              <a:tabLst>
                <a:tab pos="79375" algn="l"/>
              </a:tabLst>
              <a:defRPr sz="1400" b="0" i="0">
                <a:latin typeface="Alibaba PuHuiTi B" pitchFamily="18" charset="-122"/>
                <a:ea typeface="Alibaba PuHuiTi B"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除支持</a:t>
            </a:r>
            <a:r>
              <a:rPr lang="en-US" altLang="zh-CN" dirty="0"/>
              <a:t>CentOS</a:t>
            </a:r>
            <a:r>
              <a:rPr lang="zh-CN" altLang="en-US" dirty="0"/>
              <a:t>、</a:t>
            </a:r>
            <a:r>
              <a:rPr lang="en-US" altLang="zh-CN" dirty="0"/>
              <a:t>Red</a:t>
            </a:r>
            <a:r>
              <a:rPr lang="zh-CN" altLang="en-US" dirty="0"/>
              <a:t> </a:t>
            </a:r>
            <a:r>
              <a:rPr lang="en-US" altLang="zh-CN" dirty="0"/>
              <a:t>Hat</a:t>
            </a:r>
            <a:r>
              <a:rPr lang="zh-CN" altLang="en-US" dirty="0"/>
              <a:t>、</a:t>
            </a:r>
            <a:r>
              <a:rPr lang="en-US" altLang="zh-CN" dirty="0"/>
              <a:t>SUSE</a:t>
            </a:r>
            <a:r>
              <a:rPr lang="zh-CN" altLang="en-US" dirty="0"/>
              <a:t>、</a:t>
            </a:r>
            <a:r>
              <a:rPr lang="en-US" altLang="zh-CN" dirty="0"/>
              <a:t>Debian/</a:t>
            </a:r>
            <a:r>
              <a:rPr lang="zh-CN" altLang="en-US" dirty="0"/>
              <a:t> </a:t>
            </a:r>
            <a:r>
              <a:rPr lang="en-US" altLang="zh-CN" dirty="0"/>
              <a:t>Ubuntu</a:t>
            </a:r>
            <a:r>
              <a:rPr lang="zh-CN" altLang="en-US" dirty="0"/>
              <a:t>等</a:t>
            </a:r>
            <a:r>
              <a:rPr lang="en-US" altLang="zh-CN" dirty="0"/>
              <a:t>Linux</a:t>
            </a:r>
            <a:r>
              <a:rPr lang="zh-CN" altLang="en-US" dirty="0"/>
              <a:t>操作系统外，还支持如下国产</a:t>
            </a:r>
            <a:r>
              <a:rPr lang="en-US" altLang="zh-CN" dirty="0"/>
              <a:t>Linux</a:t>
            </a:r>
            <a:r>
              <a:rPr lang="zh-CN" altLang="en-US" dirty="0"/>
              <a:t>操作系统：</a:t>
            </a:r>
            <a:endParaRPr lang="en-US" altLang="zh-CN" dirty="0"/>
          </a:p>
          <a:p>
            <a:pPr marL="139700" indent="-139700">
              <a:buFont typeface="Arial" panose="020B0604020202020204" pitchFamily="34" charset="0"/>
              <a:buChar char="•"/>
            </a:pPr>
            <a:r>
              <a:rPr lang="en-US" altLang="zh-CN" dirty="0" err="1"/>
              <a:t>AliOS</a:t>
            </a:r>
            <a:endParaRPr lang="en-US" altLang="zh-CN" dirty="0"/>
          </a:p>
          <a:p>
            <a:pPr marL="139700" indent="-139700">
              <a:buFont typeface="Arial" panose="020B0604020202020204" pitchFamily="34" charset="0"/>
              <a:buChar char="•"/>
            </a:pPr>
            <a:r>
              <a:rPr lang="zh-CN" altLang="en-US" dirty="0"/>
              <a:t>中标麒麟</a:t>
            </a:r>
            <a:r>
              <a:rPr lang="en-US" altLang="zh-CN" dirty="0" err="1"/>
              <a:t>NeoKylin</a:t>
            </a:r>
            <a:r>
              <a:rPr lang="en-US" altLang="zh-CN" dirty="0"/>
              <a:t> V7u5</a:t>
            </a:r>
            <a:endParaRPr lang="zh-CN" altLang="en-US" dirty="0"/>
          </a:p>
          <a:p>
            <a:pPr marL="139700" indent="-139700">
              <a:buFont typeface="Arial" panose="020B0604020202020204" pitchFamily="34" charset="0"/>
              <a:buChar char="•"/>
            </a:pPr>
            <a:r>
              <a:rPr lang="zh-CN" altLang="en-US" dirty="0"/>
              <a:t>银河麒麟</a:t>
            </a:r>
            <a:r>
              <a:rPr lang="en-US" altLang="zh-CN" dirty="0" err="1"/>
              <a:t>Kylin</a:t>
            </a:r>
            <a:r>
              <a:rPr lang="en-US" altLang="zh-CN" dirty="0"/>
              <a:t> 4.0.2</a:t>
            </a:r>
            <a:endParaRPr lang="zh-CN" altLang="en-US" dirty="0"/>
          </a:p>
        </p:txBody>
      </p:sp>
      <p:sp>
        <p:nvSpPr>
          <p:cNvPr id="14" name="文本框 13">
            <a:extLst>
              <a:ext uri="{FF2B5EF4-FFF2-40B4-BE49-F238E27FC236}">
                <a16:creationId xmlns:a16="http://schemas.microsoft.com/office/drawing/2014/main" id="{43B10441-5D77-46A1-91ED-32E1D489727A}"/>
              </a:ext>
            </a:extLst>
          </p:cNvPr>
          <p:cNvSpPr txBox="1"/>
          <p:nvPr/>
        </p:nvSpPr>
        <p:spPr>
          <a:xfrm>
            <a:off x="663266" y="4110892"/>
            <a:ext cx="5709299" cy="468975"/>
          </a:xfrm>
          <a:prstGeom prst="rect">
            <a:avLst/>
          </a:prstGeom>
          <a:solidFill>
            <a:schemeClr val="bg1">
              <a:lumMod val="85000"/>
            </a:schemeClr>
          </a:solidFill>
        </p:spPr>
        <p:txBody>
          <a:bodyPr wrap="square" rtlCol="0" anchor="ctr">
            <a:spAutoFit/>
          </a:bodyPr>
          <a:lstStyle/>
          <a:p>
            <a:pPr algn="l">
              <a:lnSpc>
                <a:spcPct val="150000"/>
              </a:lnSpc>
            </a:pPr>
            <a:r>
              <a:rPr kumimoji="1" lang="zh-CN" altLang="en-US" b="1" dirty="0">
                <a:latin typeface="Alibaba PuHuiTi R" pitchFamily="18" charset="-122"/>
                <a:ea typeface="Alibaba PuHuiTi R" pitchFamily="18" charset="-122"/>
                <a:cs typeface="Alibaba PuHuiTi R" pitchFamily="18" charset="-122"/>
              </a:rPr>
              <a:t>积极适配国产化</a:t>
            </a:r>
            <a:r>
              <a:rPr kumimoji="1" lang="en-US" altLang="zh-CN" b="1" dirty="0">
                <a:latin typeface="Alibaba PuHuiTi R" pitchFamily="18" charset="-122"/>
                <a:ea typeface="Alibaba PuHuiTi R" pitchFamily="18" charset="-122"/>
                <a:cs typeface="Alibaba PuHuiTi R" pitchFamily="18" charset="-122"/>
              </a:rPr>
              <a:t>CPU</a:t>
            </a:r>
            <a:r>
              <a:rPr kumimoji="1" lang="zh-CN" altLang="en-US" b="1" dirty="0">
                <a:latin typeface="Alibaba PuHuiTi R" pitchFamily="18" charset="-122"/>
                <a:ea typeface="Alibaba PuHuiTi R" pitchFamily="18" charset="-122"/>
                <a:cs typeface="Alibaba PuHuiTi R" pitchFamily="18" charset="-122"/>
              </a:rPr>
              <a:t>及操作系统，拥抱国产技术生态</a:t>
            </a:r>
          </a:p>
        </p:txBody>
      </p:sp>
      <p:cxnSp>
        <p:nvCxnSpPr>
          <p:cNvPr id="16" name="直线连接符 19">
            <a:extLst>
              <a:ext uri="{FF2B5EF4-FFF2-40B4-BE49-F238E27FC236}">
                <a16:creationId xmlns:a16="http://schemas.microsoft.com/office/drawing/2014/main" id="{8C0D34EC-EEEA-4512-A1A7-CE9FEE7CED04}"/>
              </a:ext>
            </a:extLst>
          </p:cNvPr>
          <p:cNvCxnSpPr/>
          <p:nvPr/>
        </p:nvCxnSpPr>
        <p:spPr>
          <a:xfrm>
            <a:off x="5515917" y="4989453"/>
            <a:ext cx="0" cy="1367060"/>
          </a:xfrm>
          <a:prstGeom prst="line">
            <a:avLst/>
          </a:prstGeom>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2CDF2BD2-8660-4E76-B3E6-084BBE1F76C7}"/>
              </a:ext>
            </a:extLst>
          </p:cNvPr>
          <p:cNvSpPr txBox="1"/>
          <p:nvPr/>
        </p:nvSpPr>
        <p:spPr>
          <a:xfrm>
            <a:off x="663265" y="4579867"/>
            <a:ext cx="10604705" cy="2075251"/>
          </a:xfrm>
          <a:prstGeom prst="rect">
            <a:avLst/>
          </a:prstGeom>
          <a:noFill/>
          <a:ln>
            <a:solidFill>
              <a:schemeClr val="tx1"/>
            </a:solidFill>
          </a:ln>
        </p:spPr>
        <p:txBody>
          <a:bodyPr wrap="square" rtlCol="0" anchor="ctr">
            <a:noAutofit/>
          </a:bodyPr>
          <a:lstStyle/>
          <a:p>
            <a:pPr>
              <a:lnSpc>
                <a:spcPct val="150000"/>
              </a:lnSpc>
            </a:pPr>
            <a:endParaRPr kumimoji="1" lang="en-US" altLang="zh-CN" sz="1400" dirty="0">
              <a:latin typeface="Alibaba PuHuiTi R" pitchFamily="18" charset="-122"/>
              <a:ea typeface="Alibaba PuHuiTi R" pitchFamily="18" charset="-122"/>
              <a:cs typeface="Alibaba PuHuiTi R" pitchFamily="18" charset="-122"/>
            </a:endParaRPr>
          </a:p>
        </p:txBody>
      </p:sp>
      <p:sp>
        <p:nvSpPr>
          <p:cNvPr id="17" name="文本框 16">
            <a:extLst>
              <a:ext uri="{FF2B5EF4-FFF2-40B4-BE49-F238E27FC236}">
                <a16:creationId xmlns:a16="http://schemas.microsoft.com/office/drawing/2014/main" id="{E06EB4AF-536E-432B-9B38-F95ACD1FA056}"/>
              </a:ext>
            </a:extLst>
          </p:cNvPr>
          <p:cNvSpPr txBox="1"/>
          <p:nvPr/>
        </p:nvSpPr>
        <p:spPr>
          <a:xfrm>
            <a:off x="4337161" y="1618751"/>
            <a:ext cx="6930810" cy="2218350"/>
          </a:xfrm>
          <a:prstGeom prst="rect">
            <a:avLst/>
          </a:prstGeom>
          <a:noFill/>
          <a:ln>
            <a:solidFill>
              <a:schemeClr val="tx1"/>
            </a:solidFill>
          </a:ln>
        </p:spPr>
        <p:txBody>
          <a:bodyPr wrap="square" rtlCol="0" anchor="ctr">
            <a:noAutofit/>
          </a:bodyPr>
          <a:lstStyle/>
          <a:p>
            <a:pPr>
              <a:lnSpc>
                <a:spcPct val="150000"/>
              </a:lnSpc>
            </a:pPr>
            <a:endParaRPr kumimoji="1" lang="en-US" altLang="zh-CN" sz="1400" dirty="0">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2344951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8AA6F-402C-4969-8C33-F2720A331531}"/>
              </a:ext>
            </a:extLst>
          </p:cNvPr>
          <p:cNvSpPr>
            <a:spLocks noGrp="1"/>
          </p:cNvSpPr>
          <p:nvPr>
            <p:ph type="title"/>
          </p:nvPr>
        </p:nvSpPr>
        <p:spPr/>
        <p:txBody>
          <a:bodyPr/>
          <a:lstStyle/>
          <a:p>
            <a:pPr algn="ctr"/>
            <a:r>
              <a:rPr lang="en-US" altLang="zh-CN" dirty="0" err="1"/>
              <a:t>OceanBase</a:t>
            </a:r>
            <a:r>
              <a:rPr lang="zh-CN" altLang="en-US" dirty="0"/>
              <a:t>部署流程</a:t>
            </a:r>
          </a:p>
        </p:txBody>
      </p:sp>
      <p:sp>
        <p:nvSpPr>
          <p:cNvPr id="25" name="任意形状 14">
            <a:extLst>
              <a:ext uri="{FF2B5EF4-FFF2-40B4-BE49-F238E27FC236}">
                <a16:creationId xmlns:a16="http://schemas.microsoft.com/office/drawing/2014/main" id="{A22A53F0-CD15-4E01-9162-B687F0F8FC2A}"/>
              </a:ext>
            </a:extLst>
          </p:cNvPr>
          <p:cNvSpPr/>
          <p:nvPr/>
        </p:nvSpPr>
        <p:spPr>
          <a:xfrm>
            <a:off x="719781" y="2059092"/>
            <a:ext cx="1639554"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部署环境配置</a:t>
            </a:r>
          </a:p>
        </p:txBody>
      </p:sp>
      <p:sp>
        <p:nvSpPr>
          <p:cNvPr id="26" name="任意形状 15">
            <a:extLst>
              <a:ext uri="{FF2B5EF4-FFF2-40B4-BE49-F238E27FC236}">
                <a16:creationId xmlns:a16="http://schemas.microsoft.com/office/drawing/2014/main" id="{B8BD753D-A113-4563-BA88-636995D08714}"/>
              </a:ext>
            </a:extLst>
          </p:cNvPr>
          <p:cNvSpPr/>
          <p:nvPr/>
        </p:nvSpPr>
        <p:spPr>
          <a:xfrm>
            <a:off x="2457753"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27" name="任意形状 16">
            <a:extLst>
              <a:ext uri="{FF2B5EF4-FFF2-40B4-BE49-F238E27FC236}">
                <a16:creationId xmlns:a16="http://schemas.microsoft.com/office/drawing/2014/main" id="{E37A76A8-6E25-407C-A8C2-2C8F2C2C27F1}"/>
              </a:ext>
            </a:extLst>
          </p:cNvPr>
          <p:cNvSpPr/>
          <p:nvPr/>
        </p:nvSpPr>
        <p:spPr>
          <a:xfrm>
            <a:off x="2753003" y="2059092"/>
            <a:ext cx="984166"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部署前环境检查</a:t>
            </a:r>
          </a:p>
        </p:txBody>
      </p:sp>
      <p:sp>
        <p:nvSpPr>
          <p:cNvPr id="28" name="任意形状 17">
            <a:extLst>
              <a:ext uri="{FF2B5EF4-FFF2-40B4-BE49-F238E27FC236}">
                <a16:creationId xmlns:a16="http://schemas.microsoft.com/office/drawing/2014/main" id="{D9638366-817E-4D7E-8A9A-92E4B26A8844}"/>
              </a:ext>
            </a:extLst>
          </p:cNvPr>
          <p:cNvSpPr/>
          <p:nvPr/>
        </p:nvSpPr>
        <p:spPr>
          <a:xfrm>
            <a:off x="3835586"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400" b="1"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29" name="任意形状 18">
            <a:extLst>
              <a:ext uri="{FF2B5EF4-FFF2-40B4-BE49-F238E27FC236}">
                <a16:creationId xmlns:a16="http://schemas.microsoft.com/office/drawing/2014/main" id="{7F1DCE22-B18C-45D9-84D9-5D658F1DF38D}"/>
              </a:ext>
            </a:extLst>
          </p:cNvPr>
          <p:cNvSpPr/>
          <p:nvPr/>
        </p:nvSpPr>
        <p:spPr>
          <a:xfrm>
            <a:off x="4130836" y="2059092"/>
            <a:ext cx="984166"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a:t>
            </a:r>
            <a:r>
              <a:rPr kumimoji="0" lang="en-US" altLang="zh-CN"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OCP</a:t>
            </a:r>
            <a:endPar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p:txBody>
      </p:sp>
      <p:sp>
        <p:nvSpPr>
          <p:cNvPr id="30" name="任意形状 19">
            <a:extLst>
              <a:ext uri="{FF2B5EF4-FFF2-40B4-BE49-F238E27FC236}">
                <a16:creationId xmlns:a16="http://schemas.microsoft.com/office/drawing/2014/main" id="{27FAF7E6-714C-42CB-A623-CE3F05EDE835}"/>
              </a:ext>
            </a:extLst>
          </p:cNvPr>
          <p:cNvSpPr/>
          <p:nvPr/>
        </p:nvSpPr>
        <p:spPr>
          <a:xfrm>
            <a:off x="5213420"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400" b="1"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31" name="任意形状 20">
            <a:extLst>
              <a:ext uri="{FF2B5EF4-FFF2-40B4-BE49-F238E27FC236}">
                <a16:creationId xmlns:a16="http://schemas.microsoft.com/office/drawing/2014/main" id="{2A61B95F-86FB-412B-90D6-E107F4D6924E}"/>
              </a:ext>
            </a:extLst>
          </p:cNvPr>
          <p:cNvSpPr/>
          <p:nvPr/>
        </p:nvSpPr>
        <p:spPr>
          <a:xfrm>
            <a:off x="5508669" y="2059092"/>
            <a:ext cx="1164439"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a:t>
            </a:r>
            <a:r>
              <a:rPr kumimoji="0" lang="en-US" altLang="zh-CN" sz="1400" b="1"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rPr>
              <a:t>OceanBase</a:t>
            </a: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集群</a:t>
            </a:r>
          </a:p>
        </p:txBody>
      </p:sp>
      <p:sp>
        <p:nvSpPr>
          <p:cNvPr id="32" name="任意形状 21">
            <a:extLst>
              <a:ext uri="{FF2B5EF4-FFF2-40B4-BE49-F238E27FC236}">
                <a16:creationId xmlns:a16="http://schemas.microsoft.com/office/drawing/2014/main" id="{40F1F2F3-4530-4192-AE34-CB6A9B9564F1}"/>
              </a:ext>
            </a:extLst>
          </p:cNvPr>
          <p:cNvSpPr/>
          <p:nvPr/>
        </p:nvSpPr>
        <p:spPr>
          <a:xfrm>
            <a:off x="6844176"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400" b="1"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33" name="任意形状 22">
            <a:extLst>
              <a:ext uri="{FF2B5EF4-FFF2-40B4-BE49-F238E27FC236}">
                <a16:creationId xmlns:a16="http://schemas.microsoft.com/office/drawing/2014/main" id="{18DC01B8-0E74-4DE8-8433-134DD4DC5B78}"/>
              </a:ext>
            </a:extLst>
          </p:cNvPr>
          <p:cNvSpPr/>
          <p:nvPr/>
        </p:nvSpPr>
        <p:spPr>
          <a:xfrm>
            <a:off x="7149152" y="2059092"/>
            <a:ext cx="984166"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a:t>
            </a:r>
            <a:r>
              <a:rPr kumimoji="0" lang="en-US" altLang="zh-CN"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OB Proxy</a:t>
            </a:r>
            <a:endPar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p:txBody>
      </p:sp>
      <p:sp>
        <p:nvSpPr>
          <p:cNvPr id="34" name="任意形状 23">
            <a:extLst>
              <a:ext uri="{FF2B5EF4-FFF2-40B4-BE49-F238E27FC236}">
                <a16:creationId xmlns:a16="http://schemas.microsoft.com/office/drawing/2014/main" id="{9C57E0DF-1554-44FC-9B27-E7E84626ED26}"/>
              </a:ext>
            </a:extLst>
          </p:cNvPr>
          <p:cNvSpPr/>
          <p:nvPr/>
        </p:nvSpPr>
        <p:spPr>
          <a:xfrm>
            <a:off x="8416565"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400" b="1"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35" name="任意形状 24">
            <a:extLst>
              <a:ext uri="{FF2B5EF4-FFF2-40B4-BE49-F238E27FC236}">
                <a16:creationId xmlns:a16="http://schemas.microsoft.com/office/drawing/2014/main" id="{D0D9A3E2-EF1A-4267-8DEE-4D956D7579A5}"/>
              </a:ext>
            </a:extLst>
          </p:cNvPr>
          <p:cNvSpPr/>
          <p:nvPr/>
        </p:nvSpPr>
        <p:spPr>
          <a:xfrm>
            <a:off x="8789635" y="2059092"/>
            <a:ext cx="1291226"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创建租户</a:t>
            </a:r>
          </a:p>
        </p:txBody>
      </p:sp>
      <p:sp>
        <p:nvSpPr>
          <p:cNvPr id="36" name="任意形状 25">
            <a:extLst>
              <a:ext uri="{FF2B5EF4-FFF2-40B4-BE49-F238E27FC236}">
                <a16:creationId xmlns:a16="http://schemas.microsoft.com/office/drawing/2014/main" id="{C1E86567-02A8-42A0-8B8E-83251E1FDCC2}"/>
              </a:ext>
            </a:extLst>
          </p:cNvPr>
          <p:cNvSpPr/>
          <p:nvPr/>
        </p:nvSpPr>
        <p:spPr>
          <a:xfrm>
            <a:off x="10216138" y="2259985"/>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400" b="1"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37" name="任意形状 26">
            <a:extLst>
              <a:ext uri="{FF2B5EF4-FFF2-40B4-BE49-F238E27FC236}">
                <a16:creationId xmlns:a16="http://schemas.microsoft.com/office/drawing/2014/main" id="{F5249505-7FC8-4D5A-80B5-88A3C78E1E40}"/>
              </a:ext>
            </a:extLst>
          </p:cNvPr>
          <p:cNvSpPr/>
          <p:nvPr/>
        </p:nvSpPr>
        <p:spPr>
          <a:xfrm>
            <a:off x="10576030" y="2059092"/>
            <a:ext cx="1065636"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部署备份恢复服务</a:t>
            </a:r>
          </a:p>
        </p:txBody>
      </p:sp>
      <p:sp>
        <p:nvSpPr>
          <p:cNvPr id="38" name="任意形状 27">
            <a:extLst>
              <a:ext uri="{FF2B5EF4-FFF2-40B4-BE49-F238E27FC236}">
                <a16:creationId xmlns:a16="http://schemas.microsoft.com/office/drawing/2014/main" id="{CCDEC860-C294-4328-9155-D966AE9DBD2A}"/>
              </a:ext>
            </a:extLst>
          </p:cNvPr>
          <p:cNvSpPr/>
          <p:nvPr/>
        </p:nvSpPr>
        <p:spPr>
          <a:xfrm rot="5400000">
            <a:off x="10980778" y="2767910"/>
            <a:ext cx="208643" cy="244073"/>
          </a:xfrm>
          <a:custGeom>
            <a:avLst/>
            <a:gdLst>
              <a:gd name="connsiteX0" fmla="*/ 0 w 208643"/>
              <a:gd name="connsiteY0" fmla="*/ 48815 h 244073"/>
              <a:gd name="connsiteX1" fmla="*/ 104322 w 208643"/>
              <a:gd name="connsiteY1" fmla="*/ 48815 h 244073"/>
              <a:gd name="connsiteX2" fmla="*/ 104322 w 208643"/>
              <a:gd name="connsiteY2" fmla="*/ 0 h 244073"/>
              <a:gd name="connsiteX3" fmla="*/ 208643 w 208643"/>
              <a:gd name="connsiteY3" fmla="*/ 122037 h 244073"/>
              <a:gd name="connsiteX4" fmla="*/ 104322 w 208643"/>
              <a:gd name="connsiteY4" fmla="*/ 244073 h 244073"/>
              <a:gd name="connsiteX5" fmla="*/ 104322 w 208643"/>
              <a:gd name="connsiteY5" fmla="*/ 195258 h 244073"/>
              <a:gd name="connsiteX6" fmla="*/ 0 w 208643"/>
              <a:gd name="connsiteY6" fmla="*/ 195258 h 244073"/>
              <a:gd name="connsiteX7" fmla="*/ 0 w 208643"/>
              <a:gd name="connsiteY7" fmla="*/ 48815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643" h="244073">
                <a:moveTo>
                  <a:pt x="0" y="48815"/>
                </a:moveTo>
                <a:lnTo>
                  <a:pt x="104322" y="48815"/>
                </a:lnTo>
                <a:lnTo>
                  <a:pt x="104322" y="0"/>
                </a:lnTo>
                <a:lnTo>
                  <a:pt x="208643" y="122037"/>
                </a:lnTo>
                <a:lnTo>
                  <a:pt x="104322" y="244073"/>
                </a:lnTo>
                <a:lnTo>
                  <a:pt x="104322" y="195258"/>
                </a:lnTo>
                <a:lnTo>
                  <a:pt x="0" y="195258"/>
                </a:lnTo>
                <a:lnTo>
                  <a:pt x="0" y="48815"/>
                </a:lnTo>
                <a:close/>
              </a:path>
            </a:pathLst>
          </a:custGeom>
          <a:solidFill>
            <a:srgbClr val="5898FE">
              <a:lumMod val="60000"/>
              <a:lumOff val="40000"/>
            </a:srgbClr>
          </a:solidFill>
          <a:ln>
            <a:noFill/>
          </a:ln>
          <a:effectLst/>
        </p:spPr>
        <p:txBody>
          <a:bodyPr spcFirstLastPara="0" vert="horz" wrap="square" lIns="0" tIns="48815" rIns="62593" bIns="4881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39" name="任意形状 28">
            <a:extLst>
              <a:ext uri="{FF2B5EF4-FFF2-40B4-BE49-F238E27FC236}">
                <a16:creationId xmlns:a16="http://schemas.microsoft.com/office/drawing/2014/main" id="{307771E9-AC32-4DDA-BFF5-9442F25CBB06}"/>
              </a:ext>
            </a:extLst>
          </p:cNvPr>
          <p:cNvSpPr/>
          <p:nvPr/>
        </p:nvSpPr>
        <p:spPr>
          <a:xfrm>
            <a:off x="10576029" y="3074942"/>
            <a:ext cx="1065637" cy="645859"/>
          </a:xfrm>
          <a:custGeom>
            <a:avLst/>
            <a:gdLst>
              <a:gd name="connsiteX0" fmla="*/ 0 w 984166"/>
              <a:gd name="connsiteY0" fmla="*/ 64586 h 645859"/>
              <a:gd name="connsiteX1" fmla="*/ 64586 w 984166"/>
              <a:gd name="connsiteY1" fmla="*/ 0 h 645859"/>
              <a:gd name="connsiteX2" fmla="*/ 919580 w 984166"/>
              <a:gd name="connsiteY2" fmla="*/ 0 h 645859"/>
              <a:gd name="connsiteX3" fmla="*/ 984166 w 984166"/>
              <a:gd name="connsiteY3" fmla="*/ 64586 h 645859"/>
              <a:gd name="connsiteX4" fmla="*/ 984166 w 984166"/>
              <a:gd name="connsiteY4" fmla="*/ 581273 h 645859"/>
              <a:gd name="connsiteX5" fmla="*/ 919580 w 984166"/>
              <a:gd name="connsiteY5" fmla="*/ 645859 h 645859"/>
              <a:gd name="connsiteX6" fmla="*/ 64586 w 984166"/>
              <a:gd name="connsiteY6" fmla="*/ 645859 h 645859"/>
              <a:gd name="connsiteX7" fmla="*/ 0 w 984166"/>
              <a:gd name="connsiteY7" fmla="*/ 581273 h 645859"/>
              <a:gd name="connsiteX8" fmla="*/ 0 w 984166"/>
              <a:gd name="connsiteY8" fmla="*/ 64586 h 64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166" h="645859">
                <a:moveTo>
                  <a:pt x="0" y="64586"/>
                </a:moveTo>
                <a:cubicBezTo>
                  <a:pt x="0" y="28916"/>
                  <a:pt x="28916" y="0"/>
                  <a:pt x="64586" y="0"/>
                </a:cubicBezTo>
                <a:lnTo>
                  <a:pt x="919580" y="0"/>
                </a:lnTo>
                <a:cubicBezTo>
                  <a:pt x="955250" y="0"/>
                  <a:pt x="984166" y="28916"/>
                  <a:pt x="984166" y="64586"/>
                </a:cubicBezTo>
                <a:lnTo>
                  <a:pt x="984166" y="581273"/>
                </a:lnTo>
                <a:cubicBezTo>
                  <a:pt x="984166" y="616943"/>
                  <a:pt x="955250" y="645859"/>
                  <a:pt x="919580" y="645859"/>
                </a:cubicBezTo>
                <a:lnTo>
                  <a:pt x="64586" y="645859"/>
                </a:lnTo>
                <a:cubicBezTo>
                  <a:pt x="28916" y="645859"/>
                  <a:pt x="0" y="616943"/>
                  <a:pt x="0" y="581273"/>
                </a:cubicBezTo>
                <a:lnTo>
                  <a:pt x="0" y="64586"/>
                </a:lnTo>
                <a:close/>
              </a:path>
            </a:pathLst>
          </a:custGeom>
          <a:solidFill>
            <a:srgbClr val="5898FE">
              <a:lumMod val="60000"/>
              <a:lumOff val="40000"/>
            </a:srgbClr>
          </a:solidFill>
          <a:ln w="12700" cap="flat" cmpd="sng" algn="ctr">
            <a:solidFill>
              <a:srgbClr val="FFFFFF">
                <a:hueOff val="0"/>
                <a:satOff val="0"/>
                <a:lumOff val="0"/>
                <a:alphaOff val="0"/>
              </a:srgbClr>
            </a:solidFill>
            <a:prstDash val="solid"/>
            <a:miter lim="800000"/>
          </a:ln>
          <a:effectLst/>
        </p:spPr>
        <p:txBody>
          <a:bodyPr spcFirstLastPara="0" vert="horz" wrap="square" lIns="64637" tIns="64637" rIns="64637" bIns="64637"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部署</a:t>
            </a:r>
            <a:r>
              <a:rPr kumimoji="0" lang="en-US" altLang="zh-CN"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OMS/ODC</a:t>
            </a:r>
            <a:endParaRPr kumimoji="0" lang="zh-CN" altLang="en-US" sz="14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5425C64-168D-4D89-84F3-071ED4B8E4C1}"/>
              </a:ext>
            </a:extLst>
          </p:cNvPr>
          <p:cNvSpPr/>
          <p:nvPr/>
        </p:nvSpPr>
        <p:spPr>
          <a:xfrm>
            <a:off x="704891" y="2872690"/>
            <a:ext cx="1639554" cy="1393307"/>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对服务器或操作系统进行一系列设置，包括设置服务器</a:t>
            </a:r>
            <a:r>
              <a:rPr kumimoji="0" lang="en"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BIOS</a:t>
            </a:r>
            <a:r>
              <a:rPr kumimoji="0" lang="zh-CN" altLang="e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磁盘挂载、网卡，添加装机用户，安装依赖包等</a:t>
            </a:r>
            <a:endPar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endParaRPr>
          </a:p>
        </p:txBody>
      </p:sp>
      <p:sp>
        <p:nvSpPr>
          <p:cNvPr id="41" name="矩形 40">
            <a:extLst>
              <a:ext uri="{FF2B5EF4-FFF2-40B4-BE49-F238E27FC236}">
                <a16:creationId xmlns:a16="http://schemas.microsoft.com/office/drawing/2014/main" id="{289B4692-C320-4FE5-9D0A-7F77D713CF33}"/>
              </a:ext>
            </a:extLst>
          </p:cNvPr>
          <p:cNvSpPr/>
          <p:nvPr/>
        </p:nvSpPr>
        <p:spPr>
          <a:xfrm>
            <a:off x="2720531" y="2872690"/>
            <a:ext cx="1104833" cy="1384995"/>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检查当前环境是否符合安装标准</a:t>
            </a:r>
          </a:p>
        </p:txBody>
      </p:sp>
      <p:sp>
        <p:nvSpPr>
          <p:cNvPr id="42" name="矩形 41">
            <a:extLst>
              <a:ext uri="{FF2B5EF4-FFF2-40B4-BE49-F238E27FC236}">
                <a16:creationId xmlns:a16="http://schemas.microsoft.com/office/drawing/2014/main" id="{38F280F6-C9B5-4604-A9B4-A82D4D9FBD9B}"/>
              </a:ext>
            </a:extLst>
          </p:cNvPr>
          <p:cNvSpPr/>
          <p:nvPr/>
        </p:nvSpPr>
        <p:spPr>
          <a:xfrm>
            <a:off x="4108586" y="2881002"/>
            <a:ext cx="1104834" cy="1384995"/>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支持单节点和三节点两种部署方式</a:t>
            </a:r>
          </a:p>
        </p:txBody>
      </p:sp>
      <p:sp>
        <p:nvSpPr>
          <p:cNvPr id="43" name="矩形 42">
            <a:extLst>
              <a:ext uri="{FF2B5EF4-FFF2-40B4-BE49-F238E27FC236}">
                <a16:creationId xmlns:a16="http://schemas.microsoft.com/office/drawing/2014/main" id="{C750B117-ACE3-45C0-9DBD-B303D861F000}"/>
              </a:ext>
            </a:extLst>
          </p:cNvPr>
          <p:cNvSpPr/>
          <p:nvPr/>
        </p:nvSpPr>
        <p:spPr>
          <a:xfrm>
            <a:off x="5496638" y="2881002"/>
            <a:ext cx="1176471" cy="1384995"/>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通过</a:t>
            </a:r>
            <a:r>
              <a:rPr kumimoji="0" lang="en"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OCP</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部署</a:t>
            </a:r>
            <a:r>
              <a:rPr kumimoji="0" lang="en-US"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集群</a:t>
            </a:r>
          </a:p>
        </p:txBody>
      </p:sp>
      <p:sp>
        <p:nvSpPr>
          <p:cNvPr id="44" name="矩形 43">
            <a:extLst>
              <a:ext uri="{FF2B5EF4-FFF2-40B4-BE49-F238E27FC236}">
                <a16:creationId xmlns:a16="http://schemas.microsoft.com/office/drawing/2014/main" id="{ABABC0F9-0B9F-4A64-84EE-4EC9E5FFF4EF}"/>
              </a:ext>
            </a:extLst>
          </p:cNvPr>
          <p:cNvSpPr/>
          <p:nvPr/>
        </p:nvSpPr>
        <p:spPr>
          <a:xfrm>
            <a:off x="7146793" y="2881002"/>
            <a:ext cx="1269772" cy="1384995"/>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通过</a:t>
            </a:r>
            <a:r>
              <a:rPr kumimoji="0" lang="en"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OCP </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部署</a:t>
            </a:r>
            <a:r>
              <a:rPr kumimoji="0" lang="en"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OB Proxy</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，实现负载均衡</a:t>
            </a:r>
          </a:p>
        </p:txBody>
      </p:sp>
      <p:sp>
        <p:nvSpPr>
          <p:cNvPr id="45" name="矩形 44">
            <a:extLst>
              <a:ext uri="{FF2B5EF4-FFF2-40B4-BE49-F238E27FC236}">
                <a16:creationId xmlns:a16="http://schemas.microsoft.com/office/drawing/2014/main" id="{EA778A98-39D7-469F-B1C5-36659E7E264C}"/>
              </a:ext>
            </a:extLst>
          </p:cNvPr>
          <p:cNvSpPr/>
          <p:nvPr/>
        </p:nvSpPr>
        <p:spPr>
          <a:xfrm>
            <a:off x="8796949" y="2881002"/>
            <a:ext cx="1283912" cy="1384995"/>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通过</a:t>
            </a:r>
            <a:r>
              <a:rPr kumimoji="0" lang="en"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OCP</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创建</a:t>
            </a:r>
            <a:r>
              <a:rPr kumimoji="0" lang="en-US" altLang="zh-CN"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Alibaba PuHuiTi" pitchFamily="18" charset="-122"/>
              </a:rPr>
              <a:t>租户</a:t>
            </a:r>
          </a:p>
        </p:txBody>
      </p:sp>
    </p:spTree>
    <p:extLst>
      <p:ext uri="{BB962C8B-B14F-4D97-AF65-F5344CB8AC3E}">
        <p14:creationId xmlns:p14="http://schemas.microsoft.com/office/powerpoint/2010/main" val="2262166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solidFill>
                  <a:srgbClr val="C00000"/>
                </a:solidFill>
              </a:rPr>
              <a:t>OB</a:t>
            </a:r>
            <a:r>
              <a:rPr lang="zh-CN" altLang="en-US" sz="2800" b="1" dirty="0">
                <a:solidFill>
                  <a:srgbClr val="C00000"/>
                </a:solidFill>
              </a:rPr>
              <a:t>简介</a:t>
            </a:r>
            <a:endParaRPr lang="en-US" altLang="zh-CN" sz="2800" b="1" dirty="0">
              <a:solidFill>
                <a:srgbClr val="C00000"/>
              </a:solidFill>
            </a:endParaRPr>
          </a:p>
          <a:p>
            <a:r>
              <a:rPr lang="en-US" altLang="zh-CN" sz="2800" b="1" dirty="0"/>
              <a:t>OB</a:t>
            </a:r>
            <a:r>
              <a:rPr lang="zh-CN" altLang="en-US" sz="2800" b="1" dirty="0"/>
              <a:t>基础概念</a:t>
            </a:r>
            <a:endParaRPr lang="en-US" altLang="zh-CN" sz="2800" b="1" dirty="0"/>
          </a:p>
          <a:p>
            <a:r>
              <a:rPr lang="zh-CN" altLang="en-US" sz="2800" b="1" dirty="0"/>
              <a:t>核心技术</a:t>
            </a:r>
            <a:endParaRPr lang="en-US" altLang="zh-CN" sz="2800" b="1" dirty="0"/>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10145481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44AFE-C405-42CA-9F78-AD532146A114}"/>
              </a:ext>
            </a:extLst>
          </p:cNvPr>
          <p:cNvSpPr>
            <a:spLocks noGrp="1"/>
          </p:cNvSpPr>
          <p:nvPr>
            <p:ph type="title"/>
          </p:nvPr>
        </p:nvSpPr>
        <p:spPr/>
        <p:txBody>
          <a:bodyPr/>
          <a:lstStyle/>
          <a:p>
            <a:pPr algn="ctr"/>
            <a:r>
              <a:rPr lang="zh-CN" altLang="en-US" dirty="0"/>
              <a:t>客户端工具</a:t>
            </a:r>
          </a:p>
        </p:txBody>
      </p:sp>
      <p:sp>
        <p:nvSpPr>
          <p:cNvPr id="3" name="内容占位符 2">
            <a:extLst>
              <a:ext uri="{FF2B5EF4-FFF2-40B4-BE49-F238E27FC236}">
                <a16:creationId xmlns:a16="http://schemas.microsoft.com/office/drawing/2014/main" id="{B8BF6CFF-847B-4BED-B55A-A2E323DCB37E}"/>
              </a:ext>
            </a:extLst>
          </p:cNvPr>
          <p:cNvSpPr>
            <a:spLocks noGrp="1"/>
          </p:cNvSpPr>
          <p:nvPr>
            <p:ph idx="1"/>
          </p:nvPr>
        </p:nvSpPr>
        <p:spPr/>
        <p:txBody>
          <a:bodyPr/>
          <a:lstStyle/>
          <a:p>
            <a:r>
              <a:rPr lang="en-US" altLang="zh-CN" sz="2400" b="1" dirty="0"/>
              <a:t>OB</a:t>
            </a:r>
            <a:r>
              <a:rPr lang="zh-CN" altLang="en-US" sz="2400" b="1" dirty="0"/>
              <a:t>支持多种客户端工具</a:t>
            </a:r>
          </a:p>
        </p:txBody>
      </p:sp>
      <p:sp>
        <p:nvSpPr>
          <p:cNvPr id="24" name="矩形 23">
            <a:extLst>
              <a:ext uri="{FF2B5EF4-FFF2-40B4-BE49-F238E27FC236}">
                <a16:creationId xmlns:a16="http://schemas.microsoft.com/office/drawing/2014/main" id="{7DC2D841-D000-4AF4-83FE-93D9F9EA173F}"/>
              </a:ext>
            </a:extLst>
          </p:cNvPr>
          <p:cNvSpPr/>
          <p:nvPr/>
        </p:nvSpPr>
        <p:spPr>
          <a:xfrm>
            <a:off x="3277196" y="3630463"/>
            <a:ext cx="2195208" cy="2871037"/>
          </a:xfrm>
          <a:prstGeom prst="rect">
            <a:avLst/>
          </a:prstGeom>
          <a:ln>
            <a:solidFill>
              <a:srgbClr val="3A3636"/>
            </a:solidFill>
          </a:ln>
        </p:spPr>
        <p:txBody>
          <a:bodyPr wrap="square"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全面兼容</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协议，可以使用标准</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客户端连接</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的</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租户，推荐使用</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5.6</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或</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5.7</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版本</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客户端</a:t>
            </a:r>
          </a:p>
        </p:txBody>
      </p:sp>
      <p:sp>
        <p:nvSpPr>
          <p:cNvPr id="25" name="矩形 24">
            <a:extLst>
              <a:ext uri="{FF2B5EF4-FFF2-40B4-BE49-F238E27FC236}">
                <a16:creationId xmlns:a16="http://schemas.microsoft.com/office/drawing/2014/main" id="{AF5D01B8-8722-4B6E-9773-51FD389AC108}"/>
              </a:ext>
            </a:extLst>
          </p:cNvPr>
          <p:cNvSpPr/>
          <p:nvPr/>
        </p:nvSpPr>
        <p:spPr>
          <a:xfrm>
            <a:off x="559938" y="3270245"/>
            <a:ext cx="2422186" cy="338554"/>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OceanBase</a:t>
            </a:r>
            <a:r>
              <a:rPr kumimoji="0" lang="zh-CN" altLang="en-US"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客户端</a:t>
            </a:r>
          </a:p>
        </p:txBody>
      </p:sp>
      <p:sp>
        <p:nvSpPr>
          <p:cNvPr id="26" name="矩形 25">
            <a:extLst>
              <a:ext uri="{FF2B5EF4-FFF2-40B4-BE49-F238E27FC236}">
                <a16:creationId xmlns:a16="http://schemas.microsoft.com/office/drawing/2014/main" id="{BE9907D1-BCEC-44F1-B658-2011CD83E535}"/>
              </a:ext>
            </a:extLst>
          </p:cNvPr>
          <p:cNvSpPr/>
          <p:nvPr/>
        </p:nvSpPr>
        <p:spPr>
          <a:xfrm>
            <a:off x="3277196" y="3291907"/>
            <a:ext cx="2195208" cy="338554"/>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客户端</a:t>
            </a:r>
          </a:p>
        </p:txBody>
      </p:sp>
      <p:sp>
        <p:nvSpPr>
          <p:cNvPr id="27" name="矩形 26">
            <a:extLst>
              <a:ext uri="{FF2B5EF4-FFF2-40B4-BE49-F238E27FC236}">
                <a16:creationId xmlns:a16="http://schemas.microsoft.com/office/drawing/2014/main" id="{CF71E568-856D-410F-A372-1CD5AA2A5761}"/>
              </a:ext>
            </a:extLst>
          </p:cNvPr>
          <p:cNvSpPr/>
          <p:nvPr/>
        </p:nvSpPr>
        <p:spPr>
          <a:xfrm>
            <a:off x="6112212" y="3273036"/>
            <a:ext cx="2525951" cy="338554"/>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OceanBase</a:t>
            </a:r>
            <a:r>
              <a:rPr kumimoji="0" lang="zh-CN" altLang="en-US"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云平台</a:t>
            </a:r>
          </a:p>
        </p:txBody>
      </p:sp>
      <p:sp>
        <p:nvSpPr>
          <p:cNvPr id="28" name="矩形 27">
            <a:extLst>
              <a:ext uri="{FF2B5EF4-FFF2-40B4-BE49-F238E27FC236}">
                <a16:creationId xmlns:a16="http://schemas.microsoft.com/office/drawing/2014/main" id="{3EB7AE43-F276-4A56-BDBD-5ACE41CA6CDF}"/>
              </a:ext>
            </a:extLst>
          </p:cNvPr>
          <p:cNvSpPr/>
          <p:nvPr/>
        </p:nvSpPr>
        <p:spPr>
          <a:xfrm>
            <a:off x="8987165" y="3270247"/>
            <a:ext cx="2525951" cy="338554"/>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OceanBase</a:t>
            </a:r>
            <a:r>
              <a:rPr kumimoji="0" lang="zh-CN" altLang="en-US"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开发者中心</a:t>
            </a:r>
          </a:p>
        </p:txBody>
      </p:sp>
      <p:sp>
        <p:nvSpPr>
          <p:cNvPr id="29" name="矩形 28">
            <a:extLst>
              <a:ext uri="{FF2B5EF4-FFF2-40B4-BE49-F238E27FC236}">
                <a16:creationId xmlns:a16="http://schemas.microsoft.com/office/drawing/2014/main" id="{7AA42FDC-DFE9-4E14-A9BC-C65125102BC9}"/>
              </a:ext>
            </a:extLst>
          </p:cNvPr>
          <p:cNvSpPr/>
          <p:nvPr/>
        </p:nvSpPr>
        <p:spPr>
          <a:xfrm>
            <a:off x="559938" y="3630462"/>
            <a:ext cx="2422186" cy="2871037"/>
          </a:xfrm>
          <a:prstGeom prst="rect">
            <a:avLst/>
          </a:prstGeom>
          <a:ln>
            <a:solidFill>
              <a:srgbClr val="3A3636"/>
            </a:solidFill>
          </a:ln>
        </p:spPr>
        <p:txBody>
          <a:bodyPr wrap="square"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客户</a:t>
            </a:r>
            <a:r>
              <a:rPr lang="zh-CN" altLang="en-US" sz="1400" kern="0" dirty="0">
                <a:solidFill>
                  <a:srgbClr val="3A3636"/>
                </a:solidFill>
                <a:latin typeface="微软雅黑" panose="020B0503020204020204" pitchFamily="34" charset="-122"/>
                <a:ea typeface="微软雅黑" panose="020B0503020204020204" pitchFamily="34" charset="-122"/>
                <a:cs typeface="Alibaba PuHuiTi" pitchFamily="18" charset="-122"/>
              </a:rPr>
              <a:t>端</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OBClient</a:t>
            </a:r>
            <a:r>
              <a:rPr lang="en-US" altLang="zh-CN" sz="1400" kern="0" dirty="0">
                <a:solidFill>
                  <a:srgbClr val="3A3636"/>
                </a:solidFill>
                <a:latin typeface="微软雅黑" panose="020B0503020204020204" pitchFamily="34" charset="-122"/>
                <a:ea typeface="微软雅黑" panose="020B0503020204020204" pitchFamily="34" charset="-122"/>
                <a:cs typeface="Alibaba PuHuiTi" pitchFamily="18" charset="-122"/>
              </a:rPr>
              <a:t>)</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同时兼容访问</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的</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以及</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Oracle</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租户，是推荐的黑屏客户端工具</a:t>
            </a:r>
            <a:endPar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endParaRPr>
          </a:p>
        </p:txBody>
      </p:sp>
      <p:sp>
        <p:nvSpPr>
          <p:cNvPr id="30" name="矩形 29">
            <a:extLst>
              <a:ext uri="{FF2B5EF4-FFF2-40B4-BE49-F238E27FC236}">
                <a16:creationId xmlns:a16="http://schemas.microsoft.com/office/drawing/2014/main" id="{84656D2B-CE1B-4F96-ACE5-E5AA12712DC6}"/>
              </a:ext>
            </a:extLst>
          </p:cNvPr>
          <p:cNvSpPr/>
          <p:nvPr/>
        </p:nvSpPr>
        <p:spPr>
          <a:xfrm>
            <a:off x="6112212" y="3630463"/>
            <a:ext cx="2525951" cy="2871037"/>
          </a:xfrm>
          <a:prstGeom prst="rect">
            <a:avLst/>
          </a:prstGeom>
          <a:ln>
            <a:solidFill>
              <a:srgbClr val="3A3636"/>
            </a:solidFill>
          </a:ln>
        </p:spPr>
        <p:txBody>
          <a:bodyPr wrap="square"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不仅提供对</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集群和租户等组件的全生命周期管理服务，同时也对</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相关的资源</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主机、网络和软件包等）提供管理服务，</a:t>
            </a:r>
          </a:p>
        </p:txBody>
      </p:sp>
      <p:sp>
        <p:nvSpPr>
          <p:cNvPr id="31" name="矩形 30">
            <a:extLst>
              <a:ext uri="{FF2B5EF4-FFF2-40B4-BE49-F238E27FC236}">
                <a16:creationId xmlns:a16="http://schemas.microsoft.com/office/drawing/2014/main" id="{39CF4482-4AD3-4B70-BEB7-AF8D56BA75C2}"/>
              </a:ext>
            </a:extLst>
          </p:cNvPr>
          <p:cNvSpPr/>
          <p:nvPr/>
        </p:nvSpPr>
        <p:spPr>
          <a:xfrm>
            <a:off x="8987165" y="3630464"/>
            <a:ext cx="2525951" cy="2871036"/>
          </a:xfrm>
          <a:prstGeom prst="rect">
            <a:avLst/>
          </a:prstGeom>
          <a:ln>
            <a:solidFill>
              <a:srgbClr val="3A3636"/>
            </a:solidFill>
          </a:ln>
        </p:spPr>
        <p:txBody>
          <a:bodyPr wrap="square"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企业级数据库开发平台。</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ODC</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支持连接</a:t>
            </a:r>
            <a:r>
              <a:rPr kumimoji="0"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OB</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中</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MySQL </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和</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Oracle</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模式下的数据库，同时为数据库开发者提供了数据库日常开发操作、</a:t>
            </a:r>
            <a:r>
              <a:rPr kumimoji="0" lang="en" altLang="zh-CN" sz="1400" b="0"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WebSQL</a:t>
            </a:r>
            <a:r>
              <a:rPr kumimoji="0" lang="zh-CN" altLang="e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SQL</a:t>
            </a:r>
            <a:r>
              <a:rPr kumimoji="0"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诊断、会话管理和数据导入导出等功能</a:t>
            </a:r>
          </a:p>
        </p:txBody>
      </p:sp>
      <p:grpSp>
        <p:nvGrpSpPr>
          <p:cNvPr id="32" name="组合 31">
            <a:extLst>
              <a:ext uri="{FF2B5EF4-FFF2-40B4-BE49-F238E27FC236}">
                <a16:creationId xmlns:a16="http://schemas.microsoft.com/office/drawing/2014/main" id="{DD23D60C-63AC-4717-B623-CB4A0BFB8F2D}"/>
              </a:ext>
            </a:extLst>
          </p:cNvPr>
          <p:cNvGrpSpPr/>
          <p:nvPr/>
        </p:nvGrpSpPr>
        <p:grpSpPr>
          <a:xfrm>
            <a:off x="1933849" y="1856769"/>
            <a:ext cx="2165115" cy="1097295"/>
            <a:chOff x="1933849" y="1483693"/>
            <a:chExt cx="2165115" cy="1097295"/>
          </a:xfrm>
        </p:grpSpPr>
        <p:pic>
          <p:nvPicPr>
            <p:cNvPr id="33" name="Picture 4">
              <a:extLst>
                <a:ext uri="{FF2B5EF4-FFF2-40B4-BE49-F238E27FC236}">
                  <a16:creationId xmlns:a16="http://schemas.microsoft.com/office/drawing/2014/main" id="{C01AD40B-ECD7-4DBD-B1B2-9F2A89E3A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429" y="1494598"/>
              <a:ext cx="1172535" cy="1086390"/>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72E22115-E758-4236-B7E9-3120FC85FAD1}"/>
                </a:ext>
              </a:extLst>
            </p:cNvPr>
            <p:cNvSpPr/>
            <p:nvPr/>
          </p:nvSpPr>
          <p:spPr>
            <a:xfrm>
              <a:off x="1933849" y="1494598"/>
              <a:ext cx="992579" cy="1086390"/>
            </a:xfrm>
            <a:prstGeom prst="rect">
              <a:avLst/>
            </a:prstGeom>
            <a:solidFill>
              <a:srgbClr val="FFBF00">
                <a:lumMod val="40000"/>
                <a:lumOff val="60000"/>
              </a:srgbClr>
            </a:solidFill>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黑屏工具</a:t>
              </a:r>
            </a:p>
          </p:txBody>
        </p:sp>
        <p:sp>
          <p:nvSpPr>
            <p:cNvPr id="35" name="矩形 34">
              <a:extLst>
                <a:ext uri="{FF2B5EF4-FFF2-40B4-BE49-F238E27FC236}">
                  <a16:creationId xmlns:a16="http://schemas.microsoft.com/office/drawing/2014/main" id="{283C54F1-9A0B-4372-BE98-167D89E6E342}"/>
                </a:ext>
              </a:extLst>
            </p:cNvPr>
            <p:cNvSpPr/>
            <p:nvPr/>
          </p:nvSpPr>
          <p:spPr>
            <a:xfrm>
              <a:off x="1933849" y="1483693"/>
              <a:ext cx="2165115" cy="1097295"/>
            </a:xfrm>
            <a:prstGeom prst="rect">
              <a:avLst/>
            </a:prstGeom>
            <a:noFill/>
            <a:ln w="1905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grpSp>
      <p:grpSp>
        <p:nvGrpSpPr>
          <p:cNvPr id="36" name="组合 35">
            <a:extLst>
              <a:ext uri="{FF2B5EF4-FFF2-40B4-BE49-F238E27FC236}">
                <a16:creationId xmlns:a16="http://schemas.microsoft.com/office/drawing/2014/main" id="{33049597-8B0E-4324-A9CA-B46DEABDD8CF}"/>
              </a:ext>
            </a:extLst>
          </p:cNvPr>
          <p:cNvGrpSpPr/>
          <p:nvPr/>
        </p:nvGrpSpPr>
        <p:grpSpPr>
          <a:xfrm>
            <a:off x="7657289" y="1839433"/>
            <a:ext cx="2267789" cy="1097295"/>
            <a:chOff x="7375187" y="1483693"/>
            <a:chExt cx="2267789" cy="1097295"/>
          </a:xfrm>
        </p:grpSpPr>
        <p:pic>
          <p:nvPicPr>
            <p:cNvPr id="37" name="Picture 2">
              <a:extLst>
                <a:ext uri="{FF2B5EF4-FFF2-40B4-BE49-F238E27FC236}">
                  <a16:creationId xmlns:a16="http://schemas.microsoft.com/office/drawing/2014/main" id="{7EB75932-1FEA-4A23-8E80-CDED75AA5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43454" b="-938"/>
            <a:stretch/>
          </p:blipFill>
          <p:spPr bwMode="auto">
            <a:xfrm>
              <a:off x="8367766" y="1498133"/>
              <a:ext cx="1275210" cy="1082855"/>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F7F29E8B-339F-4888-8A11-A90B400DD8FF}"/>
                </a:ext>
              </a:extLst>
            </p:cNvPr>
            <p:cNvSpPr/>
            <p:nvPr/>
          </p:nvSpPr>
          <p:spPr>
            <a:xfrm>
              <a:off x="7375187" y="1483693"/>
              <a:ext cx="992579" cy="1086390"/>
            </a:xfrm>
            <a:prstGeom prst="rect">
              <a:avLst/>
            </a:prstGeom>
            <a:solidFill>
              <a:srgbClr val="FFBF00">
                <a:lumMod val="40000"/>
                <a:lumOff val="60000"/>
              </a:srgbClr>
            </a:solidFill>
          </p:spPr>
          <p:txBody>
            <a:bodyPr wrap="non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白屏工具</a:t>
              </a:r>
            </a:p>
          </p:txBody>
        </p:sp>
        <p:sp>
          <p:nvSpPr>
            <p:cNvPr id="39" name="矩形 38">
              <a:extLst>
                <a:ext uri="{FF2B5EF4-FFF2-40B4-BE49-F238E27FC236}">
                  <a16:creationId xmlns:a16="http://schemas.microsoft.com/office/drawing/2014/main" id="{7CFF5528-AFD9-4461-9EC4-34ACE3C27137}"/>
                </a:ext>
              </a:extLst>
            </p:cNvPr>
            <p:cNvSpPr/>
            <p:nvPr/>
          </p:nvSpPr>
          <p:spPr>
            <a:xfrm>
              <a:off x="7375187" y="1483693"/>
              <a:ext cx="2267789" cy="1097295"/>
            </a:xfrm>
            <a:prstGeom prst="rect">
              <a:avLst/>
            </a:prstGeom>
            <a:noFill/>
            <a:ln w="1905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grpSp>
      <p:cxnSp>
        <p:nvCxnSpPr>
          <p:cNvPr id="40" name="肘形连接符 24">
            <a:extLst>
              <a:ext uri="{FF2B5EF4-FFF2-40B4-BE49-F238E27FC236}">
                <a16:creationId xmlns:a16="http://schemas.microsoft.com/office/drawing/2014/main" id="{4D3A0B2A-49A3-4766-A52C-0C1B2257D822}"/>
              </a:ext>
            </a:extLst>
          </p:cNvPr>
          <p:cNvCxnSpPr>
            <a:stCxn id="35" idx="2"/>
            <a:endCxn id="25" idx="0"/>
          </p:cNvCxnSpPr>
          <p:nvPr/>
        </p:nvCxnSpPr>
        <p:spPr>
          <a:xfrm rot="5400000">
            <a:off x="2235629" y="2489466"/>
            <a:ext cx="316181" cy="1245376"/>
          </a:xfrm>
          <a:prstGeom prst="bentConnector3">
            <a:avLst/>
          </a:prstGeom>
          <a:noFill/>
          <a:ln w="6350" cap="flat" cmpd="sng" algn="ctr">
            <a:solidFill>
              <a:srgbClr val="0B6DFE"/>
            </a:solidFill>
            <a:prstDash val="solid"/>
            <a:miter lim="800000"/>
            <a:tailEnd type="triangle"/>
          </a:ln>
          <a:effectLst/>
        </p:spPr>
      </p:cxnSp>
      <p:cxnSp>
        <p:nvCxnSpPr>
          <p:cNvPr id="41" name="肘形连接符 27">
            <a:extLst>
              <a:ext uri="{FF2B5EF4-FFF2-40B4-BE49-F238E27FC236}">
                <a16:creationId xmlns:a16="http://schemas.microsoft.com/office/drawing/2014/main" id="{64A05B39-34CD-431A-961C-5524B9B20EFA}"/>
              </a:ext>
            </a:extLst>
          </p:cNvPr>
          <p:cNvCxnSpPr>
            <a:cxnSpLocks/>
            <a:stCxn id="35" idx="2"/>
            <a:endCxn id="26" idx="0"/>
          </p:cNvCxnSpPr>
          <p:nvPr/>
        </p:nvCxnSpPr>
        <p:spPr>
          <a:xfrm rot="16200000" flipH="1">
            <a:off x="3526682" y="2443788"/>
            <a:ext cx="337843" cy="1358393"/>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42" name="肘形连接符 30">
            <a:extLst>
              <a:ext uri="{FF2B5EF4-FFF2-40B4-BE49-F238E27FC236}">
                <a16:creationId xmlns:a16="http://schemas.microsoft.com/office/drawing/2014/main" id="{F39E3A34-6F38-4816-980C-A8C801B3713C}"/>
              </a:ext>
            </a:extLst>
          </p:cNvPr>
          <p:cNvCxnSpPr>
            <a:cxnSpLocks/>
            <a:stCxn id="39" idx="2"/>
            <a:endCxn id="27" idx="0"/>
          </p:cNvCxnSpPr>
          <p:nvPr/>
        </p:nvCxnSpPr>
        <p:spPr>
          <a:xfrm rot="5400000">
            <a:off x="7915032" y="2396884"/>
            <a:ext cx="336308" cy="1415996"/>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43" name="肘形连接符 33">
            <a:extLst>
              <a:ext uri="{FF2B5EF4-FFF2-40B4-BE49-F238E27FC236}">
                <a16:creationId xmlns:a16="http://schemas.microsoft.com/office/drawing/2014/main" id="{CFEF1358-4EBB-4E2D-A7F5-37EC991589EE}"/>
              </a:ext>
            </a:extLst>
          </p:cNvPr>
          <p:cNvCxnSpPr>
            <a:cxnSpLocks/>
            <a:stCxn id="39" idx="2"/>
            <a:endCxn id="28" idx="0"/>
          </p:cNvCxnSpPr>
          <p:nvPr/>
        </p:nvCxnSpPr>
        <p:spPr>
          <a:xfrm rot="16200000" flipH="1">
            <a:off x="9353903" y="2374008"/>
            <a:ext cx="333519" cy="1458957"/>
          </a:xfrm>
          <a:prstGeom prst="bentConnector3">
            <a:avLst>
              <a:gd name="adj1" fmla="val 50000"/>
            </a:avLst>
          </a:prstGeom>
          <a:noFill/>
          <a:ln w="6350" cap="flat" cmpd="sng" algn="ctr">
            <a:solidFill>
              <a:srgbClr val="0B6DFE"/>
            </a:solidFill>
            <a:prstDash val="solid"/>
            <a:miter lim="800000"/>
            <a:tailEnd type="triangle"/>
          </a:ln>
          <a:effectLst/>
        </p:spPr>
      </p:cxnSp>
    </p:spTree>
    <p:extLst>
      <p:ext uri="{BB962C8B-B14F-4D97-AF65-F5344CB8AC3E}">
        <p14:creationId xmlns:p14="http://schemas.microsoft.com/office/powerpoint/2010/main" val="4382308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88FA1-1E09-4FD3-B24B-10760F206B39}"/>
              </a:ext>
            </a:extLst>
          </p:cNvPr>
          <p:cNvSpPr>
            <a:spLocks noGrp="1"/>
          </p:cNvSpPr>
          <p:nvPr>
            <p:ph type="title"/>
          </p:nvPr>
        </p:nvSpPr>
        <p:spPr/>
        <p:txBody>
          <a:bodyPr/>
          <a:lstStyle/>
          <a:p>
            <a:pPr algn="ctr"/>
            <a:r>
              <a:rPr lang="en-US" altLang="zh-CN" dirty="0" err="1"/>
              <a:t>OceanBase</a:t>
            </a:r>
            <a:r>
              <a:rPr lang="zh-CN" altLang="en-US" dirty="0"/>
              <a:t>基本概念</a:t>
            </a:r>
          </a:p>
        </p:txBody>
      </p:sp>
      <p:sp>
        <p:nvSpPr>
          <p:cNvPr id="3" name="内容占位符 2">
            <a:extLst>
              <a:ext uri="{FF2B5EF4-FFF2-40B4-BE49-F238E27FC236}">
                <a16:creationId xmlns:a16="http://schemas.microsoft.com/office/drawing/2014/main" id="{022BA3BD-8185-48EB-9AF3-490AD169A9DA}"/>
              </a:ext>
            </a:extLst>
          </p:cNvPr>
          <p:cNvSpPr>
            <a:spLocks noGrp="1"/>
          </p:cNvSpPr>
          <p:nvPr>
            <p:ph idx="1"/>
          </p:nvPr>
        </p:nvSpPr>
        <p:spPr/>
        <p:txBody>
          <a:bodyPr/>
          <a:lstStyle/>
          <a:p>
            <a:r>
              <a:rPr lang="zh-CN" altLang="en-US" sz="2400" b="1" dirty="0"/>
              <a:t>从系统管理视角和应用开发视角，需要理解</a:t>
            </a:r>
            <a:r>
              <a:rPr lang="en-US" altLang="zh-CN" sz="2400" b="1" dirty="0"/>
              <a:t>OB</a:t>
            </a:r>
            <a:r>
              <a:rPr lang="zh-CN" altLang="en-US" sz="2400" b="1" dirty="0"/>
              <a:t>的集群、</a:t>
            </a:r>
            <a:r>
              <a:rPr lang="en-US" altLang="zh-CN" sz="2400" b="1" dirty="0"/>
              <a:t>Zone</a:t>
            </a:r>
            <a:r>
              <a:rPr lang="zh-CN" altLang="en-US" sz="2400" b="1" dirty="0"/>
              <a:t>，</a:t>
            </a:r>
            <a:r>
              <a:rPr lang="en-US" altLang="zh-CN" sz="2400" b="1" dirty="0"/>
              <a:t>OB Server</a:t>
            </a:r>
            <a:r>
              <a:rPr lang="zh-CN" altLang="en-US" sz="2400" b="1" dirty="0"/>
              <a:t>、资源池、租户、分区等概念</a:t>
            </a:r>
          </a:p>
        </p:txBody>
      </p:sp>
      <p:pic>
        <p:nvPicPr>
          <p:cNvPr id="4" name="图形 3" descr="用户">
            <a:extLst>
              <a:ext uri="{FF2B5EF4-FFF2-40B4-BE49-F238E27FC236}">
                <a16:creationId xmlns:a16="http://schemas.microsoft.com/office/drawing/2014/main" id="{C7D691DB-EF6A-42AD-9B8F-B5A919A42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795" y="2691318"/>
            <a:ext cx="751010" cy="751010"/>
          </a:xfrm>
          <a:prstGeom prst="rect">
            <a:avLst/>
          </a:prstGeom>
        </p:spPr>
      </p:pic>
      <p:pic>
        <p:nvPicPr>
          <p:cNvPr id="5" name="图形 4" descr="男学生">
            <a:extLst>
              <a:ext uri="{FF2B5EF4-FFF2-40B4-BE49-F238E27FC236}">
                <a16:creationId xmlns:a16="http://schemas.microsoft.com/office/drawing/2014/main" id="{0E268BD6-321A-490C-B5F1-03026EB0C9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1493" y="4481545"/>
            <a:ext cx="751010" cy="751010"/>
          </a:xfrm>
          <a:prstGeom prst="rect">
            <a:avLst/>
          </a:prstGeom>
        </p:spPr>
      </p:pic>
      <p:sp>
        <p:nvSpPr>
          <p:cNvPr id="6" name="终止符 8">
            <a:extLst>
              <a:ext uri="{FF2B5EF4-FFF2-40B4-BE49-F238E27FC236}">
                <a16:creationId xmlns:a16="http://schemas.microsoft.com/office/drawing/2014/main" id="{3F0A09DF-93C5-4A94-A508-8B6B51CEBEA8}"/>
              </a:ext>
            </a:extLst>
          </p:cNvPr>
          <p:cNvSpPr/>
          <p:nvPr/>
        </p:nvSpPr>
        <p:spPr>
          <a:xfrm>
            <a:off x="1938293" y="2921222"/>
            <a:ext cx="896543"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集群</a:t>
            </a:r>
          </a:p>
        </p:txBody>
      </p:sp>
      <p:sp>
        <p:nvSpPr>
          <p:cNvPr id="7" name="终止符 9">
            <a:extLst>
              <a:ext uri="{FF2B5EF4-FFF2-40B4-BE49-F238E27FC236}">
                <a16:creationId xmlns:a16="http://schemas.microsoft.com/office/drawing/2014/main" id="{B72024C8-CA2C-471D-B223-63AD964FF820}"/>
              </a:ext>
            </a:extLst>
          </p:cNvPr>
          <p:cNvSpPr/>
          <p:nvPr/>
        </p:nvSpPr>
        <p:spPr>
          <a:xfrm>
            <a:off x="4489060" y="2377485"/>
            <a:ext cx="751010"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Zone</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8" name="终止符 10">
            <a:extLst>
              <a:ext uri="{FF2B5EF4-FFF2-40B4-BE49-F238E27FC236}">
                <a16:creationId xmlns:a16="http://schemas.microsoft.com/office/drawing/2014/main" id="{8257A1BC-97CD-41EE-9115-4653F20D9DF3}"/>
              </a:ext>
            </a:extLst>
          </p:cNvPr>
          <p:cNvSpPr/>
          <p:nvPr/>
        </p:nvSpPr>
        <p:spPr>
          <a:xfrm>
            <a:off x="6527086" y="2377485"/>
            <a:ext cx="1289986"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OB</a:t>
            </a: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Server</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9" name="文本框 8">
            <a:extLst>
              <a:ext uri="{FF2B5EF4-FFF2-40B4-BE49-F238E27FC236}">
                <a16:creationId xmlns:a16="http://schemas.microsoft.com/office/drawing/2014/main" id="{99C5A6CB-28F2-47F1-8D16-A3C2E17400D3}"/>
              </a:ext>
            </a:extLst>
          </p:cNvPr>
          <p:cNvSpPr txBox="1"/>
          <p:nvPr/>
        </p:nvSpPr>
        <p:spPr>
          <a:xfrm>
            <a:off x="917795" y="3339771"/>
            <a:ext cx="751010" cy="343364"/>
          </a:xfrm>
          <a:prstGeom prst="rect">
            <a:avLst/>
          </a:prstGeom>
          <a:noFill/>
        </p:spPr>
        <p:txBody>
          <a:bodyPr wrap="square" rtlCol="0">
            <a:spAutoFit/>
          </a:bodyPr>
          <a:lstStyle/>
          <a:p>
            <a:pPr algn="ct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管理员</a:t>
            </a:r>
          </a:p>
        </p:txBody>
      </p:sp>
      <p:sp>
        <p:nvSpPr>
          <p:cNvPr id="10" name="文本框 9">
            <a:extLst>
              <a:ext uri="{FF2B5EF4-FFF2-40B4-BE49-F238E27FC236}">
                <a16:creationId xmlns:a16="http://schemas.microsoft.com/office/drawing/2014/main" id="{E1B64E4D-944D-45C8-8C44-5D0CE9CAB685}"/>
              </a:ext>
            </a:extLst>
          </p:cNvPr>
          <p:cNvSpPr txBox="1"/>
          <p:nvPr/>
        </p:nvSpPr>
        <p:spPr>
          <a:xfrm>
            <a:off x="10454994" y="5096053"/>
            <a:ext cx="1027586" cy="343364"/>
          </a:xfrm>
          <a:prstGeom prst="rect">
            <a:avLst/>
          </a:prstGeom>
          <a:noFill/>
        </p:spPr>
        <p:txBody>
          <a:bodyPr wrap="square" rtlCol="0">
            <a:spAutoFit/>
          </a:bodyPr>
          <a:lstStyle/>
          <a:p>
            <a:pPr algn="ct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应用开发者</a:t>
            </a:r>
          </a:p>
        </p:txBody>
      </p:sp>
      <p:cxnSp>
        <p:nvCxnSpPr>
          <p:cNvPr id="11" name="直线箭头连接符 20">
            <a:extLst>
              <a:ext uri="{FF2B5EF4-FFF2-40B4-BE49-F238E27FC236}">
                <a16:creationId xmlns:a16="http://schemas.microsoft.com/office/drawing/2014/main" id="{E3A3DD39-2D99-43F5-B333-4297FA3331DF}"/>
              </a:ext>
            </a:extLst>
          </p:cNvPr>
          <p:cNvCxnSpPr>
            <a:cxnSpLocks/>
            <a:stCxn id="7" idx="3"/>
            <a:endCxn id="8" idx="1"/>
          </p:cNvCxnSpPr>
          <p:nvPr/>
        </p:nvCxnSpPr>
        <p:spPr>
          <a:xfrm>
            <a:off x="5240070" y="2549167"/>
            <a:ext cx="1287016" cy="0"/>
          </a:xfrm>
          <a:prstGeom prst="straightConnector1">
            <a:avLst/>
          </a:prstGeom>
          <a:noFill/>
          <a:ln w="6350" cap="flat" cmpd="sng" algn="ctr">
            <a:solidFill>
              <a:srgbClr val="3A3636"/>
            </a:solidFill>
            <a:prstDash val="solid"/>
            <a:miter lim="800000"/>
            <a:tailEnd type="triangle"/>
          </a:ln>
          <a:effectLst/>
        </p:spPr>
      </p:cxnSp>
      <p:sp>
        <p:nvSpPr>
          <p:cNvPr id="12" name="终止符 26">
            <a:extLst>
              <a:ext uri="{FF2B5EF4-FFF2-40B4-BE49-F238E27FC236}">
                <a16:creationId xmlns:a16="http://schemas.microsoft.com/office/drawing/2014/main" id="{81744201-443E-4840-A9D6-7A16CAB501A6}"/>
              </a:ext>
            </a:extLst>
          </p:cNvPr>
          <p:cNvSpPr/>
          <p:nvPr/>
        </p:nvSpPr>
        <p:spPr>
          <a:xfrm>
            <a:off x="8956118" y="4770206"/>
            <a:ext cx="1368378"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租户</a:t>
            </a:r>
          </a:p>
        </p:txBody>
      </p:sp>
      <p:cxnSp>
        <p:nvCxnSpPr>
          <p:cNvPr id="13" name="直线箭头连接符 27">
            <a:extLst>
              <a:ext uri="{FF2B5EF4-FFF2-40B4-BE49-F238E27FC236}">
                <a16:creationId xmlns:a16="http://schemas.microsoft.com/office/drawing/2014/main" id="{CB64D9C4-B048-43AB-88DD-6A578F3E9ED5}"/>
              </a:ext>
            </a:extLst>
          </p:cNvPr>
          <p:cNvCxnSpPr>
            <a:cxnSpLocks/>
            <a:stCxn id="12" idx="1"/>
            <a:endCxn id="14" idx="3"/>
          </p:cNvCxnSpPr>
          <p:nvPr/>
        </p:nvCxnSpPr>
        <p:spPr>
          <a:xfrm flipH="1">
            <a:off x="7967540" y="4941888"/>
            <a:ext cx="988578" cy="0"/>
          </a:xfrm>
          <a:prstGeom prst="straightConnector1">
            <a:avLst/>
          </a:prstGeom>
          <a:noFill/>
          <a:ln w="6350" cap="flat" cmpd="sng" algn="ctr">
            <a:solidFill>
              <a:srgbClr val="3A3636"/>
            </a:solidFill>
            <a:prstDash val="solid"/>
            <a:miter lim="800000"/>
            <a:tailEnd type="triangle"/>
          </a:ln>
          <a:effectLst/>
        </p:spPr>
      </p:cxnSp>
      <p:sp>
        <p:nvSpPr>
          <p:cNvPr id="14" name="终止符 29">
            <a:extLst>
              <a:ext uri="{FF2B5EF4-FFF2-40B4-BE49-F238E27FC236}">
                <a16:creationId xmlns:a16="http://schemas.microsoft.com/office/drawing/2014/main" id="{09A038D7-78D8-4E43-BCBE-9F8DEE7BAE6D}"/>
              </a:ext>
            </a:extLst>
          </p:cNvPr>
          <p:cNvSpPr/>
          <p:nvPr/>
        </p:nvSpPr>
        <p:spPr>
          <a:xfrm>
            <a:off x="6930884" y="4770206"/>
            <a:ext cx="1036656"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数据库</a:t>
            </a:r>
          </a:p>
        </p:txBody>
      </p:sp>
      <p:sp>
        <p:nvSpPr>
          <p:cNvPr id="15" name="终止符 30">
            <a:extLst>
              <a:ext uri="{FF2B5EF4-FFF2-40B4-BE49-F238E27FC236}">
                <a16:creationId xmlns:a16="http://schemas.microsoft.com/office/drawing/2014/main" id="{7CF48EC5-E5BF-407D-9F5F-4DB5B50A44AA}"/>
              </a:ext>
            </a:extLst>
          </p:cNvPr>
          <p:cNvSpPr/>
          <p:nvPr/>
        </p:nvSpPr>
        <p:spPr>
          <a:xfrm>
            <a:off x="5413489" y="4770206"/>
            <a:ext cx="815910"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表</a:t>
            </a:r>
          </a:p>
        </p:txBody>
      </p:sp>
      <p:sp>
        <p:nvSpPr>
          <p:cNvPr id="16" name="终止符 31">
            <a:extLst>
              <a:ext uri="{FF2B5EF4-FFF2-40B4-BE49-F238E27FC236}">
                <a16:creationId xmlns:a16="http://schemas.microsoft.com/office/drawing/2014/main" id="{519C3C5F-0D20-46A3-8C1A-576F5983BE5E}"/>
              </a:ext>
            </a:extLst>
          </p:cNvPr>
          <p:cNvSpPr/>
          <p:nvPr/>
        </p:nvSpPr>
        <p:spPr>
          <a:xfrm>
            <a:off x="3571216" y="4770207"/>
            <a:ext cx="864159"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分区</a:t>
            </a:r>
          </a:p>
        </p:txBody>
      </p:sp>
      <p:sp>
        <p:nvSpPr>
          <p:cNvPr id="17" name="终止符 32">
            <a:extLst>
              <a:ext uri="{FF2B5EF4-FFF2-40B4-BE49-F238E27FC236}">
                <a16:creationId xmlns:a16="http://schemas.microsoft.com/office/drawing/2014/main" id="{F023329A-9B8E-441F-9653-3B7BE7C68F3C}"/>
              </a:ext>
            </a:extLst>
          </p:cNvPr>
          <p:cNvSpPr/>
          <p:nvPr/>
        </p:nvSpPr>
        <p:spPr>
          <a:xfrm>
            <a:off x="1932061" y="4269795"/>
            <a:ext cx="864159"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副本</a:t>
            </a:r>
          </a:p>
        </p:txBody>
      </p:sp>
      <p:cxnSp>
        <p:nvCxnSpPr>
          <p:cNvPr id="18" name="直线箭头连接符 35">
            <a:extLst>
              <a:ext uri="{FF2B5EF4-FFF2-40B4-BE49-F238E27FC236}">
                <a16:creationId xmlns:a16="http://schemas.microsoft.com/office/drawing/2014/main" id="{729D797B-047C-44BD-A7B7-35C69E44FB24}"/>
              </a:ext>
            </a:extLst>
          </p:cNvPr>
          <p:cNvCxnSpPr>
            <a:cxnSpLocks/>
            <a:stCxn id="14" idx="1"/>
            <a:endCxn id="15" idx="3"/>
          </p:cNvCxnSpPr>
          <p:nvPr/>
        </p:nvCxnSpPr>
        <p:spPr>
          <a:xfrm flipH="1">
            <a:off x="6229399" y="4941888"/>
            <a:ext cx="701485" cy="0"/>
          </a:xfrm>
          <a:prstGeom prst="straightConnector1">
            <a:avLst/>
          </a:prstGeom>
          <a:noFill/>
          <a:ln w="6350" cap="flat" cmpd="sng" algn="ctr">
            <a:solidFill>
              <a:srgbClr val="3A3636"/>
            </a:solidFill>
            <a:prstDash val="solid"/>
            <a:miter lim="800000"/>
            <a:tailEnd type="triangle"/>
          </a:ln>
          <a:effectLst/>
        </p:spPr>
      </p:cxnSp>
      <p:cxnSp>
        <p:nvCxnSpPr>
          <p:cNvPr id="19" name="直线箭头连接符 38">
            <a:extLst>
              <a:ext uri="{FF2B5EF4-FFF2-40B4-BE49-F238E27FC236}">
                <a16:creationId xmlns:a16="http://schemas.microsoft.com/office/drawing/2014/main" id="{BEC37F6A-58ED-49C3-85D3-A71222F1AC62}"/>
              </a:ext>
            </a:extLst>
          </p:cNvPr>
          <p:cNvCxnSpPr>
            <a:cxnSpLocks/>
            <a:stCxn id="15" idx="1"/>
            <a:endCxn id="16" idx="3"/>
          </p:cNvCxnSpPr>
          <p:nvPr/>
        </p:nvCxnSpPr>
        <p:spPr>
          <a:xfrm flipH="1">
            <a:off x="4435375" y="4941888"/>
            <a:ext cx="978114" cy="1"/>
          </a:xfrm>
          <a:prstGeom prst="straightConnector1">
            <a:avLst/>
          </a:prstGeom>
          <a:noFill/>
          <a:ln w="6350" cap="flat" cmpd="sng" algn="ctr">
            <a:solidFill>
              <a:srgbClr val="3A3636"/>
            </a:solidFill>
            <a:prstDash val="solid"/>
            <a:miter lim="800000"/>
            <a:tailEnd type="triangle"/>
          </a:ln>
          <a:effectLst/>
        </p:spPr>
      </p:cxnSp>
      <p:sp>
        <p:nvSpPr>
          <p:cNvPr id="20" name="终止符 48">
            <a:extLst>
              <a:ext uri="{FF2B5EF4-FFF2-40B4-BE49-F238E27FC236}">
                <a16:creationId xmlns:a16="http://schemas.microsoft.com/office/drawing/2014/main" id="{BB45243C-E1A3-40B3-B627-2E1ED578ADB6}"/>
              </a:ext>
            </a:extLst>
          </p:cNvPr>
          <p:cNvSpPr/>
          <p:nvPr/>
        </p:nvSpPr>
        <p:spPr>
          <a:xfrm>
            <a:off x="8956119" y="2888401"/>
            <a:ext cx="1368377"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资源池</a:t>
            </a:r>
          </a:p>
        </p:txBody>
      </p:sp>
      <p:sp>
        <p:nvSpPr>
          <p:cNvPr id="21" name="终止符 25">
            <a:extLst>
              <a:ext uri="{FF2B5EF4-FFF2-40B4-BE49-F238E27FC236}">
                <a16:creationId xmlns:a16="http://schemas.microsoft.com/office/drawing/2014/main" id="{C7D1DA44-0715-4898-B700-4074645DDDE3}"/>
              </a:ext>
            </a:extLst>
          </p:cNvPr>
          <p:cNvSpPr/>
          <p:nvPr/>
        </p:nvSpPr>
        <p:spPr>
          <a:xfrm>
            <a:off x="4502534" y="2895143"/>
            <a:ext cx="751010"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Zone</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2" name="终止符 28">
            <a:extLst>
              <a:ext uri="{FF2B5EF4-FFF2-40B4-BE49-F238E27FC236}">
                <a16:creationId xmlns:a16="http://schemas.microsoft.com/office/drawing/2014/main" id="{E9205F51-5ACC-49B7-A0D9-D6C3131E946A}"/>
              </a:ext>
            </a:extLst>
          </p:cNvPr>
          <p:cNvSpPr/>
          <p:nvPr/>
        </p:nvSpPr>
        <p:spPr>
          <a:xfrm>
            <a:off x="4502534" y="3412800"/>
            <a:ext cx="751010"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Zone</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23" name="直线箭头连接符 33">
            <a:extLst>
              <a:ext uri="{FF2B5EF4-FFF2-40B4-BE49-F238E27FC236}">
                <a16:creationId xmlns:a16="http://schemas.microsoft.com/office/drawing/2014/main" id="{012EA951-9FCE-4ED4-A46A-F8CE763372B0}"/>
              </a:ext>
            </a:extLst>
          </p:cNvPr>
          <p:cNvCxnSpPr>
            <a:cxnSpLocks/>
            <a:stCxn id="21" idx="3"/>
            <a:endCxn id="24" idx="1"/>
          </p:cNvCxnSpPr>
          <p:nvPr/>
        </p:nvCxnSpPr>
        <p:spPr>
          <a:xfrm flipV="1">
            <a:off x="5253544" y="3064213"/>
            <a:ext cx="1289986" cy="2612"/>
          </a:xfrm>
          <a:prstGeom prst="straightConnector1">
            <a:avLst/>
          </a:prstGeom>
          <a:noFill/>
          <a:ln w="6350" cap="flat" cmpd="sng" algn="ctr">
            <a:solidFill>
              <a:srgbClr val="3A3636"/>
            </a:solidFill>
            <a:prstDash val="solid"/>
            <a:miter lim="800000"/>
            <a:tailEnd type="triangle"/>
          </a:ln>
          <a:effectLst/>
        </p:spPr>
      </p:cxnSp>
      <p:sp>
        <p:nvSpPr>
          <p:cNvPr id="24" name="终止符 34">
            <a:extLst>
              <a:ext uri="{FF2B5EF4-FFF2-40B4-BE49-F238E27FC236}">
                <a16:creationId xmlns:a16="http://schemas.microsoft.com/office/drawing/2014/main" id="{A3E289E1-E005-4ED5-B6DA-B99763B8D92A}"/>
              </a:ext>
            </a:extLst>
          </p:cNvPr>
          <p:cNvSpPr/>
          <p:nvPr/>
        </p:nvSpPr>
        <p:spPr>
          <a:xfrm>
            <a:off x="6543530" y="2892531"/>
            <a:ext cx="1308513"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OB</a:t>
            </a: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Server</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5" name="终止符 36">
            <a:extLst>
              <a:ext uri="{FF2B5EF4-FFF2-40B4-BE49-F238E27FC236}">
                <a16:creationId xmlns:a16="http://schemas.microsoft.com/office/drawing/2014/main" id="{9C536A86-69FB-4DA2-AD7A-EF77E81B93D3}"/>
              </a:ext>
            </a:extLst>
          </p:cNvPr>
          <p:cNvSpPr/>
          <p:nvPr/>
        </p:nvSpPr>
        <p:spPr>
          <a:xfrm>
            <a:off x="6543530" y="3410167"/>
            <a:ext cx="1273542"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OB</a:t>
            </a: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Server</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26" name="直线箭头连接符 37">
            <a:extLst>
              <a:ext uri="{FF2B5EF4-FFF2-40B4-BE49-F238E27FC236}">
                <a16:creationId xmlns:a16="http://schemas.microsoft.com/office/drawing/2014/main" id="{DAE14D40-CDC4-4A4D-9A6E-FD3BC8E76B77}"/>
              </a:ext>
            </a:extLst>
          </p:cNvPr>
          <p:cNvCxnSpPr>
            <a:cxnSpLocks/>
            <a:stCxn id="22" idx="3"/>
            <a:endCxn id="25" idx="1"/>
          </p:cNvCxnSpPr>
          <p:nvPr/>
        </p:nvCxnSpPr>
        <p:spPr>
          <a:xfrm flipV="1">
            <a:off x="5253544" y="3581849"/>
            <a:ext cx="1289986" cy="2633"/>
          </a:xfrm>
          <a:prstGeom prst="straightConnector1">
            <a:avLst/>
          </a:prstGeom>
          <a:noFill/>
          <a:ln w="6350" cap="flat" cmpd="sng" algn="ctr">
            <a:solidFill>
              <a:srgbClr val="3A3636"/>
            </a:solidFill>
            <a:prstDash val="solid"/>
            <a:miter lim="800000"/>
            <a:tailEnd type="triangle"/>
          </a:ln>
          <a:effectLst/>
        </p:spPr>
      </p:cxnSp>
      <p:cxnSp>
        <p:nvCxnSpPr>
          <p:cNvPr id="27" name="肘形连接符 39">
            <a:extLst>
              <a:ext uri="{FF2B5EF4-FFF2-40B4-BE49-F238E27FC236}">
                <a16:creationId xmlns:a16="http://schemas.microsoft.com/office/drawing/2014/main" id="{427AA080-11BA-431A-9EC9-801F6D1FFE02}"/>
              </a:ext>
            </a:extLst>
          </p:cNvPr>
          <p:cNvCxnSpPr>
            <a:cxnSpLocks/>
            <a:stCxn id="6" idx="3"/>
            <a:endCxn id="7" idx="1"/>
          </p:cNvCxnSpPr>
          <p:nvPr/>
        </p:nvCxnSpPr>
        <p:spPr>
          <a:xfrm flipV="1">
            <a:off x="2834836" y="2549167"/>
            <a:ext cx="1654224" cy="543737"/>
          </a:xfrm>
          <a:prstGeom prst="bentConnector3">
            <a:avLst/>
          </a:prstGeom>
          <a:noFill/>
          <a:ln w="6350" cap="flat" cmpd="sng" algn="ctr">
            <a:solidFill>
              <a:srgbClr val="3A3636"/>
            </a:solidFill>
            <a:prstDash val="solid"/>
            <a:miter lim="800000"/>
            <a:tailEnd type="triangle"/>
          </a:ln>
          <a:effectLst/>
        </p:spPr>
      </p:cxnSp>
      <p:cxnSp>
        <p:nvCxnSpPr>
          <p:cNvPr id="28" name="肘形连接符 44">
            <a:extLst>
              <a:ext uri="{FF2B5EF4-FFF2-40B4-BE49-F238E27FC236}">
                <a16:creationId xmlns:a16="http://schemas.microsoft.com/office/drawing/2014/main" id="{82ED225D-D272-4A6E-8EEC-6AB09768DE59}"/>
              </a:ext>
            </a:extLst>
          </p:cNvPr>
          <p:cNvCxnSpPr>
            <a:cxnSpLocks/>
            <a:stCxn id="6" idx="3"/>
            <a:endCxn id="22" idx="1"/>
          </p:cNvCxnSpPr>
          <p:nvPr/>
        </p:nvCxnSpPr>
        <p:spPr>
          <a:xfrm>
            <a:off x="2834836" y="3092904"/>
            <a:ext cx="1667698" cy="491578"/>
          </a:xfrm>
          <a:prstGeom prst="bentConnector3">
            <a:avLst/>
          </a:prstGeom>
          <a:noFill/>
          <a:ln w="6350" cap="flat" cmpd="sng" algn="ctr">
            <a:solidFill>
              <a:srgbClr val="3A3636"/>
            </a:solidFill>
            <a:prstDash val="solid"/>
            <a:miter lim="800000"/>
            <a:tailEnd type="triangle"/>
          </a:ln>
          <a:effectLst/>
        </p:spPr>
      </p:cxnSp>
      <p:cxnSp>
        <p:nvCxnSpPr>
          <p:cNvPr id="29" name="肘形连接符 50">
            <a:extLst>
              <a:ext uri="{FF2B5EF4-FFF2-40B4-BE49-F238E27FC236}">
                <a16:creationId xmlns:a16="http://schemas.microsoft.com/office/drawing/2014/main" id="{0C4E9371-7B76-445A-AC27-4DC9BE084D42}"/>
              </a:ext>
            </a:extLst>
          </p:cNvPr>
          <p:cNvCxnSpPr>
            <a:cxnSpLocks/>
            <a:stCxn id="6" idx="3"/>
            <a:endCxn id="21" idx="1"/>
          </p:cNvCxnSpPr>
          <p:nvPr/>
        </p:nvCxnSpPr>
        <p:spPr>
          <a:xfrm flipV="1">
            <a:off x="2834836" y="3066825"/>
            <a:ext cx="1667698" cy="26079"/>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30" name="肘形连接符 52">
            <a:extLst>
              <a:ext uri="{FF2B5EF4-FFF2-40B4-BE49-F238E27FC236}">
                <a16:creationId xmlns:a16="http://schemas.microsoft.com/office/drawing/2014/main" id="{BB114769-6D1C-45B0-9CAE-3E85315AD8CF}"/>
              </a:ext>
            </a:extLst>
          </p:cNvPr>
          <p:cNvCxnSpPr>
            <a:cxnSpLocks/>
            <a:stCxn id="8" idx="3"/>
            <a:endCxn id="20" idx="1"/>
          </p:cNvCxnSpPr>
          <p:nvPr/>
        </p:nvCxnSpPr>
        <p:spPr>
          <a:xfrm>
            <a:off x="7817072" y="2549167"/>
            <a:ext cx="1139047" cy="510916"/>
          </a:xfrm>
          <a:prstGeom prst="bentConnector3">
            <a:avLst/>
          </a:prstGeom>
          <a:noFill/>
          <a:ln w="6350" cap="flat" cmpd="sng" algn="ctr">
            <a:solidFill>
              <a:srgbClr val="3A3636"/>
            </a:solidFill>
            <a:prstDash val="solid"/>
            <a:miter lim="800000"/>
            <a:tailEnd type="triangle"/>
          </a:ln>
          <a:effectLst/>
        </p:spPr>
      </p:cxnSp>
      <p:cxnSp>
        <p:nvCxnSpPr>
          <p:cNvPr id="31" name="肘形连接符 55">
            <a:extLst>
              <a:ext uri="{FF2B5EF4-FFF2-40B4-BE49-F238E27FC236}">
                <a16:creationId xmlns:a16="http://schemas.microsoft.com/office/drawing/2014/main" id="{F998A4F5-41A6-4294-9045-C5A626FB22E8}"/>
              </a:ext>
            </a:extLst>
          </p:cNvPr>
          <p:cNvCxnSpPr>
            <a:cxnSpLocks/>
            <a:stCxn id="24" idx="3"/>
            <a:endCxn id="20" idx="1"/>
          </p:cNvCxnSpPr>
          <p:nvPr/>
        </p:nvCxnSpPr>
        <p:spPr>
          <a:xfrm flipV="1">
            <a:off x="7852043" y="3060083"/>
            <a:ext cx="1104076" cy="4130"/>
          </a:xfrm>
          <a:prstGeom prst="bentConnector3">
            <a:avLst/>
          </a:prstGeom>
          <a:noFill/>
          <a:ln w="6350" cap="flat" cmpd="sng" algn="ctr">
            <a:solidFill>
              <a:srgbClr val="3A3636"/>
            </a:solidFill>
            <a:prstDash val="solid"/>
            <a:miter lim="800000"/>
            <a:tailEnd type="triangle"/>
          </a:ln>
          <a:effectLst/>
        </p:spPr>
      </p:cxnSp>
      <p:cxnSp>
        <p:nvCxnSpPr>
          <p:cNvPr id="32" name="肘形连接符 58">
            <a:extLst>
              <a:ext uri="{FF2B5EF4-FFF2-40B4-BE49-F238E27FC236}">
                <a16:creationId xmlns:a16="http://schemas.microsoft.com/office/drawing/2014/main" id="{824E7A8D-4C61-420F-99C9-02199A5CA9A0}"/>
              </a:ext>
            </a:extLst>
          </p:cNvPr>
          <p:cNvCxnSpPr>
            <a:cxnSpLocks/>
            <a:stCxn id="25" idx="3"/>
            <a:endCxn id="20" idx="1"/>
          </p:cNvCxnSpPr>
          <p:nvPr/>
        </p:nvCxnSpPr>
        <p:spPr>
          <a:xfrm flipV="1">
            <a:off x="7817072" y="3060083"/>
            <a:ext cx="1139047" cy="521766"/>
          </a:xfrm>
          <a:prstGeom prst="bentConnector3">
            <a:avLst/>
          </a:prstGeom>
          <a:noFill/>
          <a:ln w="6350" cap="flat" cmpd="sng" algn="ctr">
            <a:solidFill>
              <a:srgbClr val="3A3636"/>
            </a:solidFill>
            <a:prstDash val="solid"/>
            <a:miter lim="800000"/>
            <a:tailEnd type="triangle"/>
          </a:ln>
          <a:effectLst/>
        </p:spPr>
      </p:cxnSp>
      <p:sp>
        <p:nvSpPr>
          <p:cNvPr id="33" name="文本框 32">
            <a:extLst>
              <a:ext uri="{FF2B5EF4-FFF2-40B4-BE49-F238E27FC236}">
                <a16:creationId xmlns:a16="http://schemas.microsoft.com/office/drawing/2014/main" id="{48D566F2-4A3A-46F1-A75A-92AAE3108088}"/>
              </a:ext>
            </a:extLst>
          </p:cNvPr>
          <p:cNvSpPr txBox="1"/>
          <p:nvPr/>
        </p:nvSpPr>
        <p:spPr>
          <a:xfrm>
            <a:off x="3304462" y="2835992"/>
            <a:ext cx="975675" cy="461665"/>
          </a:xfrm>
          <a:prstGeom prst="rect">
            <a:avLst/>
          </a:prstGeom>
          <a:noFill/>
        </p:spPr>
        <p:txBody>
          <a:bodyPr wrap="square" rtlCol="0">
            <a:sp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集群有多个</a:t>
            </a:r>
            <a:r>
              <a:rPr kumimoji="1" lang="en-US" altLang="zh-CN" sz="1200" b="1" dirty="0">
                <a:solidFill>
                  <a:srgbClr val="3A3636"/>
                </a:solidFill>
                <a:latin typeface="Alibaba PuHuiTi R" pitchFamily="18" charset="-122"/>
                <a:ea typeface="Alibaba PuHuiTi R" pitchFamily="18" charset="-122"/>
                <a:cs typeface="Alibaba PuHuiTi R" pitchFamily="18" charset="-122"/>
              </a:rPr>
              <a:t>Zone</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4" name="文本框 33">
            <a:extLst>
              <a:ext uri="{FF2B5EF4-FFF2-40B4-BE49-F238E27FC236}">
                <a16:creationId xmlns:a16="http://schemas.microsoft.com/office/drawing/2014/main" id="{233D4749-5882-4491-9375-C02FC14703D0}"/>
              </a:ext>
            </a:extLst>
          </p:cNvPr>
          <p:cNvSpPr txBox="1"/>
          <p:nvPr/>
        </p:nvSpPr>
        <p:spPr>
          <a:xfrm>
            <a:off x="5404483" y="2763836"/>
            <a:ext cx="975675" cy="646331"/>
          </a:xfrm>
          <a:prstGeom prst="rect">
            <a:avLst/>
          </a:prstGeom>
          <a:noFill/>
        </p:spPr>
        <p:txBody>
          <a:bodyPr wrap="square" rtlCol="0">
            <a:sp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每个</a:t>
            </a:r>
            <a:r>
              <a:rPr kumimoji="1" lang="en-US" altLang="zh-CN" sz="12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200" b="1" dirty="0">
                <a:solidFill>
                  <a:srgbClr val="3A3636"/>
                </a:solidFill>
                <a:latin typeface="Alibaba PuHuiTi R" pitchFamily="18" charset="-122"/>
                <a:ea typeface="Alibaba PuHuiTi R" pitchFamily="18" charset="-122"/>
                <a:cs typeface="Alibaba PuHuiTi R" pitchFamily="18" charset="-122"/>
              </a:rPr>
              <a:t>有多个</a:t>
            </a: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5" name="文本框 34">
            <a:extLst>
              <a:ext uri="{FF2B5EF4-FFF2-40B4-BE49-F238E27FC236}">
                <a16:creationId xmlns:a16="http://schemas.microsoft.com/office/drawing/2014/main" id="{CA0172EC-EB4D-4848-A4AB-1172A8FB5ED2}"/>
              </a:ext>
            </a:extLst>
          </p:cNvPr>
          <p:cNvSpPr txBox="1"/>
          <p:nvPr/>
        </p:nvSpPr>
        <p:spPr>
          <a:xfrm>
            <a:off x="7897772" y="2733221"/>
            <a:ext cx="1012618" cy="646331"/>
          </a:xfrm>
          <a:prstGeom prst="rect">
            <a:avLst/>
          </a:prstGeom>
          <a:noFill/>
          <a:ln w="6350" cap="flat" cmpd="sng" algn="ctr">
            <a:noFill/>
            <a:prstDash val="solid"/>
            <a:miter lim="800000"/>
            <a:tailEnd type="triangle"/>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多台</a:t>
            </a: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Server</a:t>
            </a: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划分资源构成资源池</a:t>
            </a:r>
          </a:p>
        </p:txBody>
      </p:sp>
      <p:cxnSp>
        <p:nvCxnSpPr>
          <p:cNvPr id="36" name="直线箭头连接符 97">
            <a:extLst>
              <a:ext uri="{FF2B5EF4-FFF2-40B4-BE49-F238E27FC236}">
                <a16:creationId xmlns:a16="http://schemas.microsoft.com/office/drawing/2014/main" id="{70BC0486-3195-4119-BF37-E77F9F32B0B1}"/>
              </a:ext>
            </a:extLst>
          </p:cNvPr>
          <p:cNvCxnSpPr>
            <a:cxnSpLocks/>
            <a:stCxn id="20" idx="2"/>
            <a:endCxn id="12" idx="0"/>
          </p:cNvCxnSpPr>
          <p:nvPr/>
        </p:nvCxnSpPr>
        <p:spPr>
          <a:xfrm flipH="1">
            <a:off x="9640307" y="3231765"/>
            <a:ext cx="1" cy="1538441"/>
          </a:xfrm>
          <a:prstGeom prst="straightConnector1">
            <a:avLst/>
          </a:prstGeom>
          <a:noFill/>
          <a:ln w="6350" cap="flat" cmpd="sng" algn="ctr">
            <a:solidFill>
              <a:srgbClr val="3A3636"/>
            </a:solidFill>
            <a:prstDash val="solid"/>
            <a:miter lim="800000"/>
            <a:tailEnd type="triangle"/>
          </a:ln>
          <a:effectLst/>
        </p:spPr>
      </p:cxnSp>
      <p:sp>
        <p:nvSpPr>
          <p:cNvPr id="37" name="文本框 36">
            <a:extLst>
              <a:ext uri="{FF2B5EF4-FFF2-40B4-BE49-F238E27FC236}">
                <a16:creationId xmlns:a16="http://schemas.microsoft.com/office/drawing/2014/main" id="{D289F66A-16DF-446E-A5BB-4E0FB63F9345}"/>
              </a:ext>
            </a:extLst>
          </p:cNvPr>
          <p:cNvSpPr txBox="1"/>
          <p:nvPr/>
        </p:nvSpPr>
        <p:spPr>
          <a:xfrm>
            <a:off x="9070783" y="3681920"/>
            <a:ext cx="1139047" cy="276999"/>
          </a:xfrm>
          <a:prstGeom prst="rect">
            <a:avLst/>
          </a:prstGeom>
          <a:noFill/>
        </p:spPr>
        <p:txBody>
          <a:bodyPr wrap="square" rtlCol="0">
            <a:sp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授予租户使用</a:t>
            </a:r>
          </a:p>
        </p:txBody>
      </p:sp>
      <p:sp>
        <p:nvSpPr>
          <p:cNvPr id="38" name="终止符 124">
            <a:extLst>
              <a:ext uri="{FF2B5EF4-FFF2-40B4-BE49-F238E27FC236}">
                <a16:creationId xmlns:a16="http://schemas.microsoft.com/office/drawing/2014/main" id="{10A6A968-052F-4C66-AEBA-23D112FE0D2E}"/>
              </a:ext>
            </a:extLst>
          </p:cNvPr>
          <p:cNvSpPr/>
          <p:nvPr/>
        </p:nvSpPr>
        <p:spPr>
          <a:xfrm>
            <a:off x="1933863" y="4775338"/>
            <a:ext cx="864159"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副本</a:t>
            </a:r>
          </a:p>
        </p:txBody>
      </p:sp>
      <p:sp>
        <p:nvSpPr>
          <p:cNvPr id="39" name="终止符 125">
            <a:extLst>
              <a:ext uri="{FF2B5EF4-FFF2-40B4-BE49-F238E27FC236}">
                <a16:creationId xmlns:a16="http://schemas.microsoft.com/office/drawing/2014/main" id="{4D2DF966-5BE9-4639-8304-4EAB244096FD}"/>
              </a:ext>
            </a:extLst>
          </p:cNvPr>
          <p:cNvSpPr/>
          <p:nvPr/>
        </p:nvSpPr>
        <p:spPr>
          <a:xfrm>
            <a:off x="1930709" y="5281907"/>
            <a:ext cx="864159" cy="343364"/>
          </a:xfrm>
          <a:prstGeom prst="flowChartTerminator">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副本</a:t>
            </a:r>
          </a:p>
        </p:txBody>
      </p:sp>
      <p:cxnSp>
        <p:nvCxnSpPr>
          <p:cNvPr id="40" name="肘形连接符 126">
            <a:extLst>
              <a:ext uri="{FF2B5EF4-FFF2-40B4-BE49-F238E27FC236}">
                <a16:creationId xmlns:a16="http://schemas.microsoft.com/office/drawing/2014/main" id="{6C134E90-DB41-4040-8DA7-C40552319C42}"/>
              </a:ext>
            </a:extLst>
          </p:cNvPr>
          <p:cNvCxnSpPr>
            <a:cxnSpLocks/>
            <a:stCxn id="16" idx="1"/>
            <a:endCxn id="17" idx="3"/>
          </p:cNvCxnSpPr>
          <p:nvPr/>
        </p:nvCxnSpPr>
        <p:spPr>
          <a:xfrm rot="10800000">
            <a:off x="2796220" y="4441477"/>
            <a:ext cx="774996" cy="500412"/>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41" name="肘形连接符 129">
            <a:extLst>
              <a:ext uri="{FF2B5EF4-FFF2-40B4-BE49-F238E27FC236}">
                <a16:creationId xmlns:a16="http://schemas.microsoft.com/office/drawing/2014/main" id="{1DD90246-4737-4EB8-9768-DBE216DE0F08}"/>
              </a:ext>
            </a:extLst>
          </p:cNvPr>
          <p:cNvCxnSpPr>
            <a:cxnSpLocks/>
            <a:stCxn id="16" idx="1"/>
            <a:endCxn id="38" idx="3"/>
          </p:cNvCxnSpPr>
          <p:nvPr/>
        </p:nvCxnSpPr>
        <p:spPr>
          <a:xfrm rot="10800000" flipV="1">
            <a:off x="2798022" y="4941888"/>
            <a:ext cx="773194" cy="5131"/>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42" name="肘形连接符 132">
            <a:extLst>
              <a:ext uri="{FF2B5EF4-FFF2-40B4-BE49-F238E27FC236}">
                <a16:creationId xmlns:a16="http://schemas.microsoft.com/office/drawing/2014/main" id="{35A7BB75-9E7B-4C4A-9FDD-233EA10B9899}"/>
              </a:ext>
            </a:extLst>
          </p:cNvPr>
          <p:cNvCxnSpPr>
            <a:cxnSpLocks/>
            <a:stCxn id="16" idx="1"/>
            <a:endCxn id="39" idx="3"/>
          </p:cNvCxnSpPr>
          <p:nvPr/>
        </p:nvCxnSpPr>
        <p:spPr>
          <a:xfrm rot="10800000" flipV="1">
            <a:off x="2794868" y="4941889"/>
            <a:ext cx="776348" cy="511700"/>
          </a:xfrm>
          <a:prstGeom prst="bentConnector3">
            <a:avLst>
              <a:gd name="adj1" fmla="val 50000"/>
            </a:avLst>
          </a:prstGeom>
          <a:noFill/>
          <a:ln w="6350" cap="flat" cmpd="sng" algn="ctr">
            <a:solidFill>
              <a:srgbClr val="3A3636"/>
            </a:solidFill>
            <a:prstDash val="solid"/>
            <a:miter lim="800000"/>
            <a:tailEnd type="triangle"/>
          </a:ln>
          <a:effectLst/>
        </p:spPr>
      </p:cxnSp>
      <p:sp>
        <p:nvSpPr>
          <p:cNvPr id="43" name="右箭头 152">
            <a:extLst>
              <a:ext uri="{FF2B5EF4-FFF2-40B4-BE49-F238E27FC236}">
                <a16:creationId xmlns:a16="http://schemas.microsoft.com/office/drawing/2014/main" id="{EDEA160A-1669-4A7A-8450-7E9944680539}"/>
              </a:ext>
            </a:extLst>
          </p:cNvPr>
          <p:cNvSpPr/>
          <p:nvPr/>
        </p:nvSpPr>
        <p:spPr>
          <a:xfrm>
            <a:off x="1686566" y="2834912"/>
            <a:ext cx="188513" cy="515984"/>
          </a:xfrm>
          <a:prstGeom prst="rightArrow">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4" name="右箭头 153">
            <a:extLst>
              <a:ext uri="{FF2B5EF4-FFF2-40B4-BE49-F238E27FC236}">
                <a16:creationId xmlns:a16="http://schemas.microsoft.com/office/drawing/2014/main" id="{5E6ED6E5-F5AE-40F9-B409-B406CAF2C371}"/>
              </a:ext>
            </a:extLst>
          </p:cNvPr>
          <p:cNvSpPr/>
          <p:nvPr/>
        </p:nvSpPr>
        <p:spPr>
          <a:xfrm flipH="1">
            <a:off x="10323237" y="4683896"/>
            <a:ext cx="279515" cy="515984"/>
          </a:xfrm>
          <a:prstGeom prst="rightArrow">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7355508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98595-EBC4-4B41-8E95-4948F472E242}"/>
              </a:ext>
            </a:extLst>
          </p:cNvPr>
          <p:cNvSpPr>
            <a:spLocks noGrp="1"/>
          </p:cNvSpPr>
          <p:nvPr>
            <p:ph type="title"/>
          </p:nvPr>
        </p:nvSpPr>
        <p:spPr/>
        <p:txBody>
          <a:bodyPr/>
          <a:lstStyle/>
          <a:p>
            <a:pPr algn="ctr"/>
            <a:r>
              <a:rPr lang="en-US" altLang="zh-CN" dirty="0" err="1"/>
              <a:t>OceanBase</a:t>
            </a:r>
            <a:r>
              <a:rPr lang="zh-CN" altLang="en-US" dirty="0"/>
              <a:t>基本概念</a:t>
            </a:r>
          </a:p>
        </p:txBody>
      </p:sp>
      <p:sp>
        <p:nvSpPr>
          <p:cNvPr id="3" name="内容占位符 2">
            <a:extLst>
              <a:ext uri="{FF2B5EF4-FFF2-40B4-BE49-F238E27FC236}">
                <a16:creationId xmlns:a16="http://schemas.microsoft.com/office/drawing/2014/main" id="{E9D7540B-1E03-4378-BA2D-1C2DD019A7F5}"/>
              </a:ext>
            </a:extLst>
          </p:cNvPr>
          <p:cNvSpPr>
            <a:spLocks noGrp="1"/>
          </p:cNvSpPr>
          <p:nvPr>
            <p:ph idx="1"/>
          </p:nvPr>
        </p:nvSpPr>
        <p:spPr/>
        <p:txBody>
          <a:bodyPr/>
          <a:lstStyle/>
          <a:p>
            <a:r>
              <a:rPr lang="zh-CN" altLang="da-DK" sz="2400" b="1" dirty="0"/>
              <a:t>集群、</a:t>
            </a:r>
            <a:r>
              <a:rPr lang="da-DK" altLang="zh-CN" sz="2400" b="1" dirty="0"/>
              <a:t>Zone</a:t>
            </a:r>
            <a:r>
              <a:rPr lang="zh-CN" altLang="da-DK" sz="2400" b="1" dirty="0"/>
              <a:t>和</a:t>
            </a:r>
            <a:r>
              <a:rPr lang="da-DK" altLang="zh-CN" sz="2400" b="1" dirty="0"/>
              <a:t>OB Server</a:t>
            </a:r>
            <a:endParaRPr lang="zh-CN" altLang="en-US" sz="2400" b="1" dirty="0"/>
          </a:p>
        </p:txBody>
      </p:sp>
      <p:pic>
        <p:nvPicPr>
          <p:cNvPr id="4" name="图片 3">
            <a:extLst>
              <a:ext uri="{FF2B5EF4-FFF2-40B4-BE49-F238E27FC236}">
                <a16:creationId xmlns:a16="http://schemas.microsoft.com/office/drawing/2014/main" id="{9982D628-9D98-4BF7-9281-66E2FE1242CF}"/>
              </a:ext>
            </a:extLst>
          </p:cNvPr>
          <p:cNvPicPr>
            <a:picLocks noChangeAspect="1"/>
          </p:cNvPicPr>
          <p:nvPr/>
        </p:nvPicPr>
        <p:blipFill>
          <a:blip r:embed="rId3"/>
          <a:stretch>
            <a:fillRect/>
          </a:stretch>
        </p:blipFill>
        <p:spPr>
          <a:xfrm>
            <a:off x="445387" y="1725659"/>
            <a:ext cx="6735879" cy="4716233"/>
          </a:xfrm>
          <a:prstGeom prst="rect">
            <a:avLst/>
          </a:prstGeom>
        </p:spPr>
      </p:pic>
      <p:sp>
        <p:nvSpPr>
          <p:cNvPr id="5" name="文本框 4">
            <a:extLst>
              <a:ext uri="{FF2B5EF4-FFF2-40B4-BE49-F238E27FC236}">
                <a16:creationId xmlns:a16="http://schemas.microsoft.com/office/drawing/2014/main" id="{E8ABA416-863B-4D49-AD29-1404A1A01F82}"/>
              </a:ext>
            </a:extLst>
          </p:cNvPr>
          <p:cNvSpPr txBox="1"/>
          <p:nvPr/>
        </p:nvSpPr>
        <p:spPr>
          <a:xfrm>
            <a:off x="7543229" y="1419215"/>
            <a:ext cx="4444820" cy="4716234"/>
          </a:xfrm>
          <a:prstGeom prst="rect">
            <a:avLst/>
          </a:prstGeom>
          <a:solidFill>
            <a:schemeClr val="bg1"/>
          </a:solidFill>
        </p:spPr>
        <p:txBody>
          <a:bodyPr wrap="square" lIns="90000" rtlCol="0" anchor="ctr">
            <a:noAutofit/>
          </a:bodyPr>
          <a:lstStyle/>
          <a:p>
            <a:pPr marL="285750" marR="0" lvl="0" indent="-285750" defTabSz="914400" eaLnBrk="1" fontAlgn="auto" latinLnBrk="0" hangingPunct="1">
              <a:spcBef>
                <a:spcPts val="1200"/>
              </a:spcBef>
              <a:spcAft>
                <a:spcPts val="0"/>
              </a:spcAft>
              <a:buClrTx/>
              <a:buSzTx/>
              <a:buFont typeface="Arial" panose="020B0604020202020204" pitchFamily="34" charset="0"/>
              <a:buChar char="•"/>
              <a:tabLst/>
              <a:defRPr/>
            </a:pP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一个集群由多个</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组成，给集群内的一批机器打上同一个</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tag</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，则属于同一个</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a:t>
            </a:r>
            <a:endPar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defTabSz="914400" eaLnBrk="1" fontAlgn="auto" latinLnBrk="0" hangingPunct="1">
              <a:spcBef>
                <a:spcPts val="1200"/>
              </a:spcBef>
              <a:spcAft>
                <a:spcPts val="0"/>
              </a:spcAft>
              <a:buClrTx/>
              <a:buSzTx/>
              <a:buFont typeface="Arial" panose="020B0604020202020204" pitchFamily="34" charset="0"/>
              <a:buChar char="•"/>
              <a:tabLst/>
              <a:defRPr/>
            </a:pP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不同</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可以对应不同城市、一个城市的不同机房、或者一个机房的不同机架；</a:t>
            </a:r>
            <a:endPar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defTabSz="914400" eaLnBrk="1" fontAlgn="auto" latinLnBrk="0" hangingPunct="1">
              <a:spcBef>
                <a:spcPts val="1200"/>
              </a:spcBef>
              <a:spcAft>
                <a:spcPts val="0"/>
              </a:spcAft>
              <a:buClrTx/>
              <a:buSzTx/>
              <a:buFont typeface="Arial" panose="020B0604020202020204" pitchFamily="34" charset="0"/>
              <a:buChar char="•"/>
              <a:tabLst/>
              <a:defRPr/>
            </a:pP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个数</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&gt;=3</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，建议是奇数；</a:t>
            </a:r>
            <a:endPar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defTabSz="914400" eaLnBrk="1" fontAlgn="auto" latinLnBrk="0" hangingPunct="1">
              <a:spcBef>
                <a:spcPts val="1200"/>
              </a:spcBef>
              <a:spcAft>
                <a:spcPts val="0"/>
              </a:spcAft>
              <a:buClrTx/>
              <a:buSzTx/>
              <a:buFont typeface="Arial" panose="020B0604020202020204" pitchFamily="34" charset="0"/>
              <a:buChar char="•"/>
              <a:tabLst/>
              <a:defRPr/>
            </a:pP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每个</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均有且只有一份完整的副本；单</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的故障不影响业务；</a:t>
            </a:r>
            <a:endPar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defTabSz="914400" eaLnBrk="1" fontAlgn="auto" latinLnBrk="0" hangingPunct="1">
              <a:spcBef>
                <a:spcPts val="1200"/>
              </a:spcBef>
              <a:spcAft>
                <a:spcPts val="0"/>
              </a:spcAft>
              <a:buClrTx/>
              <a:buSzTx/>
              <a:buFont typeface="Arial" panose="020B0604020202020204" pitchFamily="34" charset="0"/>
              <a:buChar char="•"/>
              <a:tabLst/>
              <a:defRPr/>
            </a:pP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每台</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OB</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 </a:t>
            </a:r>
            <a:r>
              <a:rPr kumimoji="1" lang="en-US" altLang="zh-CN"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Server</a:t>
            </a:r>
            <a:r>
              <a:rPr kumimoji="1" lang="zh-CN" altLang="en-US"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相对独立，有独立计算和存储引擎。</a:t>
            </a:r>
          </a:p>
        </p:txBody>
      </p:sp>
    </p:spTree>
    <p:extLst>
      <p:ext uri="{BB962C8B-B14F-4D97-AF65-F5344CB8AC3E}">
        <p14:creationId xmlns:p14="http://schemas.microsoft.com/office/powerpoint/2010/main" val="35651907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565B7-92A0-4437-94FD-58B2BE0EBBA7}"/>
              </a:ext>
            </a:extLst>
          </p:cNvPr>
          <p:cNvSpPr>
            <a:spLocks noGrp="1"/>
          </p:cNvSpPr>
          <p:nvPr>
            <p:ph type="title"/>
          </p:nvPr>
        </p:nvSpPr>
        <p:spPr/>
        <p:txBody>
          <a:bodyPr/>
          <a:lstStyle/>
          <a:p>
            <a:pPr algn="ctr"/>
            <a:r>
              <a:rPr lang="en-US" altLang="zh-CN" dirty="0"/>
              <a:t>OB</a:t>
            </a:r>
            <a:r>
              <a:rPr lang="zh-CN" altLang="en-US" dirty="0"/>
              <a:t>基本概念</a:t>
            </a:r>
          </a:p>
        </p:txBody>
      </p:sp>
      <p:sp>
        <p:nvSpPr>
          <p:cNvPr id="3" name="内容占位符 2">
            <a:extLst>
              <a:ext uri="{FF2B5EF4-FFF2-40B4-BE49-F238E27FC236}">
                <a16:creationId xmlns:a16="http://schemas.microsoft.com/office/drawing/2014/main" id="{A3C0DBCF-A0FA-4C88-935B-4742C5D3933A}"/>
              </a:ext>
            </a:extLst>
          </p:cNvPr>
          <p:cNvSpPr>
            <a:spLocks noGrp="1"/>
          </p:cNvSpPr>
          <p:nvPr>
            <p:ph idx="1"/>
          </p:nvPr>
        </p:nvSpPr>
        <p:spPr/>
        <p:txBody>
          <a:bodyPr/>
          <a:lstStyle/>
          <a:p>
            <a:r>
              <a:rPr lang="en-US" altLang="zh-CN" sz="2400" b="1" dirty="0" err="1"/>
              <a:t>RootService</a:t>
            </a:r>
            <a:r>
              <a:rPr lang="zh-CN" altLang="en-US" sz="2400" b="1" dirty="0"/>
              <a:t>总控服务</a:t>
            </a:r>
            <a:r>
              <a:rPr lang="en-US" altLang="zh-CN" sz="2400" b="1" dirty="0"/>
              <a:t>RS</a:t>
            </a:r>
            <a:endParaRPr lang="zh-CN" altLang="en-US" sz="2400" b="1" dirty="0"/>
          </a:p>
        </p:txBody>
      </p:sp>
      <p:sp>
        <p:nvSpPr>
          <p:cNvPr id="4" name="文本占位符 17">
            <a:extLst>
              <a:ext uri="{FF2B5EF4-FFF2-40B4-BE49-F238E27FC236}">
                <a16:creationId xmlns:a16="http://schemas.microsoft.com/office/drawing/2014/main" id="{4C6F3B5E-D11D-4A5E-8CE3-64AF4F475272}"/>
              </a:ext>
            </a:extLst>
          </p:cNvPr>
          <p:cNvSpPr txBox="1">
            <a:spLocks/>
          </p:cNvSpPr>
          <p:nvPr/>
        </p:nvSpPr>
        <p:spPr>
          <a:xfrm>
            <a:off x="6049144" y="4628168"/>
            <a:ext cx="5106635" cy="1862365"/>
          </a:xfrm>
          <a:prstGeom prst="rect">
            <a:avLst/>
          </a:prstGeom>
          <a:ln>
            <a:solidFill>
              <a:srgbClr val="3A3636"/>
            </a:solidFill>
          </a:ln>
        </p:spPr>
        <p:txBody>
          <a:bodyPr anchor="ctr">
            <a:normAutofit/>
          </a:bodyPr>
          <a:lstStyle>
            <a:defPPr>
              <a:defRPr lang="zh-CN"/>
            </a:defPPr>
            <a:lvl1pPr marL="139700" marR="0" indent="-139700" fontAlgn="auto">
              <a:lnSpc>
                <a:spcPct val="150000"/>
              </a:lnSpc>
              <a:spcBef>
                <a:spcPts val="1000"/>
              </a:spcBef>
              <a:spcAft>
                <a:spcPts val="0"/>
              </a:spcAft>
              <a:buClrTx/>
              <a:buSzPct val="100000"/>
              <a:buFont typeface="Arial" panose="020B0604020202020204" pitchFamily="34" charset="0"/>
              <a:buChar char="•"/>
              <a:tabLst>
                <a:tab pos="79375" algn="l"/>
              </a:tabLst>
              <a:defRPr sz="1600" b="0" i="0">
                <a:solidFill>
                  <a:schemeClr val="bg2">
                    <a:lumMod val="50000"/>
                  </a:schemeClr>
                </a:solidFill>
                <a:latin typeface="Alibaba PuHuiTi B" pitchFamily="18" charset="-122"/>
                <a:ea typeface="Alibaba PuHuiTi B"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系统初始化</a:t>
            </a:r>
            <a:r>
              <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en-US" altLang="zh-CN" sz="1600" b="0"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BootStrap</a:t>
            </a:r>
            <a:r>
              <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lang="zh-CN" altLang="en-US" kern="0" dirty="0">
                <a:solidFill>
                  <a:srgbClr val="3A3636"/>
                </a:solidFill>
                <a:latin typeface="微软雅黑" panose="020B0503020204020204" pitchFamily="34" charset="-122"/>
                <a:ea typeface="微软雅黑" panose="020B0503020204020204" pitchFamily="34" charset="-122"/>
                <a:cs typeface="Alibaba PuHuiTi" pitchFamily="18" charset="-122"/>
              </a:rPr>
              <a:t>，</a:t>
            </a: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系统元数据管理</a:t>
            </a:r>
            <a:endPar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endParaRPr>
          </a:p>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资源分配及调度：分区及副本管理、动态负载均衡、扩容</a:t>
            </a:r>
            <a:r>
              <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a:t>
            </a: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缩容等</a:t>
            </a:r>
            <a:endPar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endParaRPr>
          </a:p>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全局</a:t>
            </a:r>
            <a:r>
              <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DDL</a:t>
            </a: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pitchFamily="18" charset="-122"/>
              </a:rPr>
              <a:t>，集群数据合并</a:t>
            </a:r>
          </a:p>
        </p:txBody>
      </p:sp>
      <p:sp>
        <p:nvSpPr>
          <p:cNvPr id="5" name="文本占位符 13">
            <a:extLst>
              <a:ext uri="{FF2B5EF4-FFF2-40B4-BE49-F238E27FC236}">
                <a16:creationId xmlns:a16="http://schemas.microsoft.com/office/drawing/2014/main" id="{03E5D818-BA28-4A5E-93AC-188372954815}"/>
              </a:ext>
            </a:extLst>
          </p:cNvPr>
          <p:cNvSpPr txBox="1">
            <a:spLocks/>
          </p:cNvSpPr>
          <p:nvPr/>
        </p:nvSpPr>
        <p:spPr>
          <a:xfrm>
            <a:off x="6049144" y="1928734"/>
            <a:ext cx="5106635" cy="424054"/>
          </a:xfrm>
          <a:prstGeom prst="rect">
            <a:avLst/>
          </a:prstGeom>
          <a:solidFill>
            <a:srgbClr val="0B6D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OB</a:t>
            </a:r>
            <a:r>
              <a:rPr kumimoji="1" lang="zh-CN" altLang="en-US"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的“总控服务”</a:t>
            </a:r>
          </a:p>
        </p:txBody>
      </p:sp>
      <p:sp>
        <p:nvSpPr>
          <p:cNvPr id="6" name="文本占位符 13">
            <a:extLst>
              <a:ext uri="{FF2B5EF4-FFF2-40B4-BE49-F238E27FC236}">
                <a16:creationId xmlns:a16="http://schemas.microsoft.com/office/drawing/2014/main" id="{06EDB391-FC3E-4CE8-BFED-7A6988435AC3}"/>
              </a:ext>
            </a:extLst>
          </p:cNvPr>
          <p:cNvSpPr txBox="1">
            <a:spLocks/>
          </p:cNvSpPr>
          <p:nvPr/>
        </p:nvSpPr>
        <p:spPr>
          <a:xfrm>
            <a:off x="6049144" y="4167099"/>
            <a:ext cx="5106635" cy="424054"/>
          </a:xfrm>
          <a:prstGeom prst="rect">
            <a:avLst/>
          </a:prstGeom>
          <a:solidFill>
            <a:srgbClr val="FFFFFF">
              <a:lumMod val="75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核心功能</a:t>
            </a:r>
          </a:p>
        </p:txBody>
      </p:sp>
      <p:sp>
        <p:nvSpPr>
          <p:cNvPr id="7" name="文本占位符 17">
            <a:extLst>
              <a:ext uri="{FF2B5EF4-FFF2-40B4-BE49-F238E27FC236}">
                <a16:creationId xmlns:a16="http://schemas.microsoft.com/office/drawing/2014/main" id="{68B80905-7DB6-4591-AE8C-783CC46A01C6}"/>
              </a:ext>
            </a:extLst>
          </p:cNvPr>
          <p:cNvSpPr txBox="1">
            <a:spLocks/>
          </p:cNvSpPr>
          <p:nvPr/>
        </p:nvSpPr>
        <p:spPr>
          <a:xfrm>
            <a:off x="6049144" y="2428202"/>
            <a:ext cx="5106635" cy="1417348"/>
          </a:xfrm>
          <a:prstGeom prst="rect">
            <a:avLst/>
          </a:prstGeom>
          <a:ln>
            <a:solidFill>
              <a:srgbClr val="3A3636"/>
            </a:solidFill>
          </a:ln>
        </p:spPr>
        <p:txBody>
          <a:bodyPr anchor="ctr">
            <a:normAutofit/>
          </a:bodyPr>
          <a:lstStyle>
            <a:defPPr>
              <a:defRPr lang="zh-CN"/>
            </a:defPPr>
            <a:lvl1pPr marL="139700" marR="0" indent="-139700" fontAlgn="auto">
              <a:lnSpc>
                <a:spcPct val="150000"/>
              </a:lnSpc>
              <a:spcBef>
                <a:spcPts val="1000"/>
              </a:spcBef>
              <a:spcAft>
                <a:spcPts val="0"/>
              </a:spcAft>
              <a:buClrTx/>
              <a:buSzPct val="100000"/>
              <a:buFont typeface="Arial" panose="020B0604020202020204" pitchFamily="34" charset="0"/>
              <a:buChar char="•"/>
              <a:tabLst>
                <a:tab pos="79375" algn="l"/>
              </a:tabLst>
              <a:defRPr sz="1600" b="0" i="0">
                <a:latin typeface="Alibaba PuHuiTi" pitchFamily="18" charset="-122"/>
                <a:ea typeface="Alibaba PuHuiTi" pitchFamily="18" charset="-122"/>
                <a:cs typeface="Alibaba PuHuiTi"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OB</a:t>
            </a: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的核心模块，管理整个集群</a:t>
            </a:r>
            <a:endPar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集群内置服务，无需额外软硬件部署</a:t>
            </a:r>
            <a:endPar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a:p>
            <a:pPr marL="139700" marR="0" lvl="0" indent="-139700" defTabSz="91440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自带高可用能力，无单点故障风险</a:t>
            </a:r>
            <a:endParaRPr kumimoji="0" lang="en-US" altLang="zh-CN" sz="16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2058D-1C8B-4D49-9159-411FBAA27F66}"/>
              </a:ext>
            </a:extLst>
          </p:cNvPr>
          <p:cNvSpPr txBox="1"/>
          <p:nvPr/>
        </p:nvSpPr>
        <p:spPr>
          <a:xfrm>
            <a:off x="2125405" y="1850420"/>
            <a:ext cx="2305746" cy="427105"/>
          </a:xfrm>
          <a:prstGeom prst="rect">
            <a:avLst/>
          </a:prstGeom>
          <a:noFill/>
        </p:spPr>
        <p:txBody>
          <a:bodyPr wrap="square" rtlCol="0">
            <a:spAutoFit/>
          </a:bodyPr>
          <a:lstStyle/>
          <a:p>
            <a:pPr>
              <a:lnSpc>
                <a:spcPct val="150000"/>
              </a:lnSpc>
            </a:pPr>
            <a:r>
              <a:rPr kumimoji="1" lang="en-US" altLang="zh-CN" sz="1600" dirty="0">
                <a:solidFill>
                  <a:srgbClr val="3A3636"/>
                </a:solidFill>
                <a:latin typeface="Alibaba PuHuiTi R" pitchFamily="18" charset="-122"/>
                <a:ea typeface="Alibaba PuHuiTi R" pitchFamily="18" charset="-122"/>
                <a:cs typeface="Alibaba PuHuiTi R" pitchFamily="18" charset="-122"/>
              </a:rPr>
              <a:t>Zone1-OB</a:t>
            </a:r>
            <a:r>
              <a:rPr kumimoji="1" lang="zh-CN" altLang="en-US" sz="1600" dirty="0">
                <a:solidFill>
                  <a:srgbClr val="3A3636"/>
                </a:solidFill>
                <a:latin typeface="Alibaba PuHuiTi R" pitchFamily="18" charset="-122"/>
                <a:ea typeface="Alibaba PuHuiTi R" pitchFamily="18" charset="-122"/>
                <a:cs typeface="Alibaba PuHuiTi R" pitchFamily="18" charset="-122"/>
              </a:rPr>
              <a:t> </a:t>
            </a:r>
            <a:r>
              <a:rPr kumimoji="1" lang="en-US" altLang="zh-CN" sz="1600" dirty="0">
                <a:solidFill>
                  <a:srgbClr val="3A3636"/>
                </a:solidFill>
                <a:latin typeface="Alibaba PuHuiTi R" pitchFamily="18" charset="-122"/>
                <a:ea typeface="Alibaba PuHuiTi R" pitchFamily="18" charset="-122"/>
                <a:cs typeface="Alibaba PuHuiTi R" pitchFamily="18" charset="-122"/>
              </a:rPr>
              <a:t>Server</a:t>
            </a:r>
            <a:endParaRPr kumimoji="1" lang="zh-CN" altLang="en-US" sz="1600" dirty="0">
              <a:solidFill>
                <a:srgbClr val="3A3636"/>
              </a:solidFill>
              <a:latin typeface="Alibaba PuHuiTi R" pitchFamily="18" charset="-122"/>
              <a:ea typeface="Alibaba PuHuiTi R" pitchFamily="18" charset="-122"/>
              <a:cs typeface="Alibaba PuHuiTi R" pitchFamily="18" charset="-122"/>
            </a:endParaRPr>
          </a:p>
        </p:txBody>
      </p:sp>
      <p:sp>
        <p:nvSpPr>
          <p:cNvPr id="9" name="文本框 8">
            <a:extLst>
              <a:ext uri="{FF2B5EF4-FFF2-40B4-BE49-F238E27FC236}">
                <a16:creationId xmlns:a16="http://schemas.microsoft.com/office/drawing/2014/main" id="{FADA3B1B-2AF5-4011-87CF-64407ED1BB12}"/>
              </a:ext>
            </a:extLst>
          </p:cNvPr>
          <p:cNvSpPr txBox="1"/>
          <p:nvPr/>
        </p:nvSpPr>
        <p:spPr>
          <a:xfrm>
            <a:off x="2252146" y="2563054"/>
            <a:ext cx="1648918" cy="427105"/>
          </a:xfrm>
          <a:prstGeom prst="rect">
            <a:avLst/>
          </a:prstGeom>
          <a:solidFill>
            <a:srgbClr val="5898FE">
              <a:lumMod val="60000"/>
              <a:lumOff val="40000"/>
            </a:srgbClr>
          </a:solidFill>
        </p:spPr>
        <p:txBody>
          <a:bodyPr wrap="square" rtlCol="0" anchor="ctr">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总控服务（主）</a:t>
            </a:r>
          </a:p>
        </p:txBody>
      </p:sp>
      <p:sp>
        <p:nvSpPr>
          <p:cNvPr id="10" name="文本框 9">
            <a:extLst>
              <a:ext uri="{FF2B5EF4-FFF2-40B4-BE49-F238E27FC236}">
                <a16:creationId xmlns:a16="http://schemas.microsoft.com/office/drawing/2014/main" id="{D0C4C6FB-C63C-46A4-A8DD-636FF7F0686E}"/>
              </a:ext>
            </a:extLst>
          </p:cNvPr>
          <p:cNvSpPr txBox="1"/>
          <p:nvPr/>
        </p:nvSpPr>
        <p:spPr>
          <a:xfrm>
            <a:off x="2252146" y="3093917"/>
            <a:ext cx="1648918" cy="42710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SQL/</a:t>
            </a:r>
            <a:r>
              <a:rPr kumimoji="1" lang="zh-CN" altLang="en-US"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存储引擎</a:t>
            </a:r>
          </a:p>
        </p:txBody>
      </p:sp>
      <p:sp>
        <p:nvSpPr>
          <p:cNvPr id="11" name="矩形 10">
            <a:extLst>
              <a:ext uri="{FF2B5EF4-FFF2-40B4-BE49-F238E27FC236}">
                <a16:creationId xmlns:a16="http://schemas.microsoft.com/office/drawing/2014/main" id="{7A38DCE7-7E2B-42FF-90AE-1A9B78FC4476}"/>
              </a:ext>
            </a:extLst>
          </p:cNvPr>
          <p:cNvSpPr/>
          <p:nvPr/>
        </p:nvSpPr>
        <p:spPr>
          <a:xfrm>
            <a:off x="2089636" y="2392982"/>
            <a:ext cx="1946339" cy="1363342"/>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2" name="文本框 11">
            <a:extLst>
              <a:ext uri="{FF2B5EF4-FFF2-40B4-BE49-F238E27FC236}">
                <a16:creationId xmlns:a16="http://schemas.microsoft.com/office/drawing/2014/main" id="{E5F421A7-EE09-42FD-8582-9F2E13402B97}"/>
              </a:ext>
            </a:extLst>
          </p:cNvPr>
          <p:cNvSpPr txBox="1"/>
          <p:nvPr/>
        </p:nvSpPr>
        <p:spPr>
          <a:xfrm>
            <a:off x="641201" y="4443041"/>
            <a:ext cx="2305746" cy="427105"/>
          </a:xfrm>
          <a:prstGeom prst="rect">
            <a:avLst/>
          </a:prstGeom>
          <a:noFill/>
        </p:spPr>
        <p:txBody>
          <a:bodyPr wrap="square" rtlCol="0">
            <a:spAutoFit/>
          </a:bodyPr>
          <a:lstStyle/>
          <a:p>
            <a:pPr>
              <a:lnSpc>
                <a:spcPct val="150000"/>
              </a:lnSpc>
            </a:pPr>
            <a:r>
              <a:rPr kumimoji="1" lang="en-US" altLang="zh-CN" sz="1600" dirty="0">
                <a:solidFill>
                  <a:srgbClr val="3A3636"/>
                </a:solidFill>
                <a:latin typeface="Alibaba PuHuiTi R" pitchFamily="18" charset="-122"/>
                <a:ea typeface="Alibaba PuHuiTi R" pitchFamily="18" charset="-122"/>
                <a:cs typeface="Alibaba PuHuiTi R" pitchFamily="18" charset="-122"/>
              </a:rPr>
              <a:t>Zone2-OB</a:t>
            </a:r>
            <a:r>
              <a:rPr kumimoji="1" lang="zh-CN" altLang="en-US" sz="1600" dirty="0">
                <a:solidFill>
                  <a:srgbClr val="3A3636"/>
                </a:solidFill>
                <a:latin typeface="Alibaba PuHuiTi R" pitchFamily="18" charset="-122"/>
                <a:ea typeface="Alibaba PuHuiTi R" pitchFamily="18" charset="-122"/>
                <a:cs typeface="Alibaba PuHuiTi R" pitchFamily="18" charset="-122"/>
              </a:rPr>
              <a:t> </a:t>
            </a:r>
            <a:r>
              <a:rPr kumimoji="1" lang="en-US" altLang="zh-CN" sz="1600" dirty="0">
                <a:solidFill>
                  <a:srgbClr val="3A3636"/>
                </a:solidFill>
                <a:latin typeface="Alibaba PuHuiTi R" pitchFamily="18" charset="-122"/>
                <a:ea typeface="Alibaba PuHuiTi R" pitchFamily="18" charset="-122"/>
                <a:cs typeface="Alibaba PuHuiTi R" pitchFamily="18" charset="-122"/>
              </a:rPr>
              <a:t>Server</a:t>
            </a:r>
            <a:endParaRPr kumimoji="1" lang="zh-CN" altLang="en-US" sz="1600" dirty="0">
              <a:solidFill>
                <a:srgbClr val="3A3636"/>
              </a:solidFill>
              <a:latin typeface="Alibaba PuHuiTi R" pitchFamily="18" charset="-122"/>
              <a:ea typeface="Alibaba PuHuiTi R" pitchFamily="18" charset="-122"/>
              <a:cs typeface="Alibaba PuHuiTi R" pitchFamily="18" charset="-122"/>
            </a:endParaRPr>
          </a:p>
        </p:txBody>
      </p:sp>
      <p:sp>
        <p:nvSpPr>
          <p:cNvPr id="13" name="文本框 12">
            <a:extLst>
              <a:ext uri="{FF2B5EF4-FFF2-40B4-BE49-F238E27FC236}">
                <a16:creationId xmlns:a16="http://schemas.microsoft.com/office/drawing/2014/main" id="{CEA77EBA-2AE6-4821-88CE-A8D277D440EC}"/>
              </a:ext>
            </a:extLst>
          </p:cNvPr>
          <p:cNvSpPr txBox="1"/>
          <p:nvPr/>
        </p:nvSpPr>
        <p:spPr>
          <a:xfrm>
            <a:off x="901003" y="5028488"/>
            <a:ext cx="1648918" cy="427105"/>
          </a:xfrm>
          <a:prstGeom prst="rect">
            <a:avLst/>
          </a:prstGeom>
          <a:solidFill>
            <a:srgbClr val="5898FE">
              <a:lumMod val="60000"/>
              <a:lumOff val="40000"/>
            </a:srgbClr>
          </a:solidFill>
        </p:spPr>
        <p:txBody>
          <a:bodyPr wrap="square" rtlCol="0" anchor="ctr">
            <a:spAutoFit/>
          </a:bodyPr>
          <a:lstStyle>
            <a:defPPr>
              <a:defRPr lang="zh-CN"/>
            </a:defPPr>
            <a:lvl1pPr>
              <a:lnSpc>
                <a:spcPct val="150000"/>
              </a:lnSpc>
              <a:defRPr kumimoji="1" b="1">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ea typeface="Alibaba PuHuiTi R" pitchFamily="18" charset="-122"/>
              </a:rPr>
              <a:t>总控服务（备）</a:t>
            </a:r>
          </a:p>
        </p:txBody>
      </p:sp>
      <p:sp>
        <p:nvSpPr>
          <p:cNvPr id="14" name="文本框 13">
            <a:extLst>
              <a:ext uri="{FF2B5EF4-FFF2-40B4-BE49-F238E27FC236}">
                <a16:creationId xmlns:a16="http://schemas.microsoft.com/office/drawing/2014/main" id="{478D3B8C-F246-4DEF-83BE-F74DCAF4BCEC}"/>
              </a:ext>
            </a:extLst>
          </p:cNvPr>
          <p:cNvSpPr txBox="1"/>
          <p:nvPr/>
        </p:nvSpPr>
        <p:spPr>
          <a:xfrm>
            <a:off x="901003" y="5559351"/>
            <a:ext cx="1648918" cy="42710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SQL/</a:t>
            </a:r>
            <a:r>
              <a:rPr kumimoji="1" lang="zh-CN" altLang="en-US"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存储引擎</a:t>
            </a:r>
          </a:p>
        </p:txBody>
      </p:sp>
      <p:sp>
        <p:nvSpPr>
          <p:cNvPr id="15" name="矩形 14">
            <a:extLst>
              <a:ext uri="{FF2B5EF4-FFF2-40B4-BE49-F238E27FC236}">
                <a16:creationId xmlns:a16="http://schemas.microsoft.com/office/drawing/2014/main" id="{1FDEBAA4-AFFE-49EE-903A-316D40F13852}"/>
              </a:ext>
            </a:extLst>
          </p:cNvPr>
          <p:cNvSpPr/>
          <p:nvPr/>
        </p:nvSpPr>
        <p:spPr>
          <a:xfrm>
            <a:off x="738493" y="4858416"/>
            <a:ext cx="1946339" cy="1363342"/>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6" name="文本框 15">
            <a:extLst>
              <a:ext uri="{FF2B5EF4-FFF2-40B4-BE49-F238E27FC236}">
                <a16:creationId xmlns:a16="http://schemas.microsoft.com/office/drawing/2014/main" id="{E4B650CF-DC53-4B41-B95A-DB86DBBA7554}"/>
              </a:ext>
            </a:extLst>
          </p:cNvPr>
          <p:cNvSpPr txBox="1"/>
          <p:nvPr/>
        </p:nvSpPr>
        <p:spPr>
          <a:xfrm>
            <a:off x="3263287" y="4441787"/>
            <a:ext cx="2305746" cy="427105"/>
          </a:xfrm>
          <a:prstGeom prst="rect">
            <a:avLst/>
          </a:prstGeom>
          <a:noFill/>
        </p:spPr>
        <p:txBody>
          <a:bodyPr wrap="square" rtlCol="0">
            <a:spAutoFit/>
          </a:bodyPr>
          <a:lstStyle/>
          <a:p>
            <a:pPr>
              <a:lnSpc>
                <a:spcPct val="150000"/>
              </a:lnSpc>
            </a:pPr>
            <a:r>
              <a:rPr kumimoji="1" lang="en-US" altLang="zh-CN" sz="1600" dirty="0">
                <a:solidFill>
                  <a:srgbClr val="3A3636"/>
                </a:solidFill>
                <a:latin typeface="Alibaba PuHuiTi R" pitchFamily="18" charset="-122"/>
                <a:ea typeface="Alibaba PuHuiTi R" pitchFamily="18" charset="-122"/>
                <a:cs typeface="Alibaba PuHuiTi R" pitchFamily="18" charset="-122"/>
              </a:rPr>
              <a:t>Zone3-OB</a:t>
            </a:r>
            <a:r>
              <a:rPr kumimoji="1" lang="zh-CN" altLang="en-US" sz="1600" dirty="0">
                <a:solidFill>
                  <a:srgbClr val="3A3636"/>
                </a:solidFill>
                <a:latin typeface="Alibaba PuHuiTi R" pitchFamily="18" charset="-122"/>
                <a:ea typeface="Alibaba PuHuiTi R" pitchFamily="18" charset="-122"/>
                <a:cs typeface="Alibaba PuHuiTi R" pitchFamily="18" charset="-122"/>
              </a:rPr>
              <a:t> </a:t>
            </a:r>
            <a:r>
              <a:rPr kumimoji="1" lang="en-US" altLang="zh-CN" sz="1600" dirty="0">
                <a:solidFill>
                  <a:srgbClr val="3A3636"/>
                </a:solidFill>
                <a:latin typeface="Alibaba PuHuiTi R" pitchFamily="18" charset="-122"/>
                <a:ea typeface="Alibaba PuHuiTi R" pitchFamily="18" charset="-122"/>
                <a:cs typeface="Alibaba PuHuiTi R" pitchFamily="18" charset="-122"/>
              </a:rPr>
              <a:t>Server</a:t>
            </a:r>
            <a:endParaRPr kumimoji="1" lang="zh-CN" altLang="en-US" sz="1600" dirty="0">
              <a:solidFill>
                <a:srgbClr val="3A3636"/>
              </a:solidFill>
              <a:latin typeface="Alibaba PuHuiTi R" pitchFamily="18" charset="-122"/>
              <a:ea typeface="Alibaba PuHuiTi R" pitchFamily="18" charset="-122"/>
              <a:cs typeface="Alibaba PuHuiTi R" pitchFamily="18" charset="-122"/>
            </a:endParaRPr>
          </a:p>
        </p:txBody>
      </p:sp>
      <p:sp>
        <p:nvSpPr>
          <p:cNvPr id="17" name="文本框 16">
            <a:extLst>
              <a:ext uri="{FF2B5EF4-FFF2-40B4-BE49-F238E27FC236}">
                <a16:creationId xmlns:a16="http://schemas.microsoft.com/office/drawing/2014/main" id="{87043C0E-3302-4EB4-9E0B-C11334F9AB14}"/>
              </a:ext>
            </a:extLst>
          </p:cNvPr>
          <p:cNvSpPr txBox="1"/>
          <p:nvPr/>
        </p:nvSpPr>
        <p:spPr>
          <a:xfrm>
            <a:off x="3480148" y="5047752"/>
            <a:ext cx="1648918" cy="427105"/>
          </a:xfrm>
          <a:prstGeom prst="rect">
            <a:avLst/>
          </a:prstGeom>
          <a:solidFill>
            <a:srgbClr val="5898FE">
              <a:lumMod val="60000"/>
              <a:lumOff val="40000"/>
            </a:srgbClr>
          </a:solidFill>
        </p:spPr>
        <p:txBody>
          <a:bodyPr wrap="square" rtlCol="0" anchor="ctr">
            <a:spAutoFit/>
          </a:bodyPr>
          <a:lstStyle>
            <a:defPPr>
              <a:defRPr lang="zh-CN"/>
            </a:defPPr>
            <a:lvl1pPr>
              <a:lnSpc>
                <a:spcPct val="150000"/>
              </a:lnSpc>
              <a:defRPr kumimoji="1" b="1">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ea typeface="Alibaba PuHuiTi R" pitchFamily="18" charset="-122"/>
              </a:rPr>
              <a:t>总控服务（备）</a:t>
            </a:r>
          </a:p>
        </p:txBody>
      </p:sp>
      <p:sp>
        <p:nvSpPr>
          <p:cNvPr id="18" name="文本框 17">
            <a:extLst>
              <a:ext uri="{FF2B5EF4-FFF2-40B4-BE49-F238E27FC236}">
                <a16:creationId xmlns:a16="http://schemas.microsoft.com/office/drawing/2014/main" id="{49E5AFE3-183E-49C3-85A5-24C0747ACD88}"/>
              </a:ext>
            </a:extLst>
          </p:cNvPr>
          <p:cNvSpPr txBox="1"/>
          <p:nvPr/>
        </p:nvSpPr>
        <p:spPr>
          <a:xfrm>
            <a:off x="3480148" y="5578615"/>
            <a:ext cx="1648918" cy="42710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SQL/</a:t>
            </a:r>
            <a:r>
              <a:rPr kumimoji="1" lang="zh-CN" altLang="en-US" sz="16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存储引擎</a:t>
            </a:r>
          </a:p>
        </p:txBody>
      </p:sp>
      <p:sp>
        <p:nvSpPr>
          <p:cNvPr id="19" name="矩形 18">
            <a:extLst>
              <a:ext uri="{FF2B5EF4-FFF2-40B4-BE49-F238E27FC236}">
                <a16:creationId xmlns:a16="http://schemas.microsoft.com/office/drawing/2014/main" id="{08DEE61E-7052-4C9F-86AB-6623F43D369C}"/>
              </a:ext>
            </a:extLst>
          </p:cNvPr>
          <p:cNvSpPr/>
          <p:nvPr/>
        </p:nvSpPr>
        <p:spPr>
          <a:xfrm>
            <a:off x="3317638" y="4877680"/>
            <a:ext cx="1946339" cy="1363342"/>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0" name="上下箭头 25">
            <a:extLst>
              <a:ext uri="{FF2B5EF4-FFF2-40B4-BE49-F238E27FC236}">
                <a16:creationId xmlns:a16="http://schemas.microsoft.com/office/drawing/2014/main" id="{FABF54FA-CF30-4372-B1F0-E16B1F04FBED}"/>
              </a:ext>
            </a:extLst>
          </p:cNvPr>
          <p:cNvSpPr/>
          <p:nvPr/>
        </p:nvSpPr>
        <p:spPr>
          <a:xfrm rot="2159864">
            <a:off x="2290364" y="3865598"/>
            <a:ext cx="228103" cy="656372"/>
          </a:xfrm>
          <a:prstGeom prst="upDownArrow">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1" name="上下箭头 26">
            <a:extLst>
              <a:ext uri="{FF2B5EF4-FFF2-40B4-BE49-F238E27FC236}">
                <a16:creationId xmlns:a16="http://schemas.microsoft.com/office/drawing/2014/main" id="{CAB4B62A-B566-4A74-B08F-0461560ABDF7}"/>
              </a:ext>
            </a:extLst>
          </p:cNvPr>
          <p:cNvSpPr/>
          <p:nvPr/>
        </p:nvSpPr>
        <p:spPr>
          <a:xfrm rot="8249508">
            <a:off x="3702023" y="3894438"/>
            <a:ext cx="207592" cy="617584"/>
          </a:xfrm>
          <a:prstGeom prst="upDownArrow">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2" name="上下箭头 27">
            <a:extLst>
              <a:ext uri="{FF2B5EF4-FFF2-40B4-BE49-F238E27FC236}">
                <a16:creationId xmlns:a16="http://schemas.microsoft.com/office/drawing/2014/main" id="{8E567C6A-3F9E-44A1-B2AC-3FA6D1845094}"/>
              </a:ext>
            </a:extLst>
          </p:cNvPr>
          <p:cNvSpPr/>
          <p:nvPr/>
        </p:nvSpPr>
        <p:spPr>
          <a:xfrm rot="5400000">
            <a:off x="2885396" y="5189101"/>
            <a:ext cx="201183" cy="500790"/>
          </a:xfrm>
          <a:prstGeom prst="upDownArrow">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2397977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65247-7791-4F9D-9553-6B22A70716FD}"/>
              </a:ext>
            </a:extLst>
          </p:cNvPr>
          <p:cNvSpPr>
            <a:spLocks noGrp="1"/>
          </p:cNvSpPr>
          <p:nvPr>
            <p:ph type="title"/>
          </p:nvPr>
        </p:nvSpPr>
        <p:spPr/>
        <p:txBody>
          <a:bodyPr/>
          <a:lstStyle/>
          <a:p>
            <a:pPr algn="ctr"/>
            <a:r>
              <a:rPr lang="en-US" altLang="zh-CN" dirty="0" err="1"/>
              <a:t>OceanBase</a:t>
            </a:r>
            <a:r>
              <a:rPr lang="zh-CN" altLang="en-US" dirty="0"/>
              <a:t>基本概念</a:t>
            </a:r>
          </a:p>
        </p:txBody>
      </p:sp>
      <p:sp>
        <p:nvSpPr>
          <p:cNvPr id="3" name="内容占位符 2">
            <a:extLst>
              <a:ext uri="{FF2B5EF4-FFF2-40B4-BE49-F238E27FC236}">
                <a16:creationId xmlns:a16="http://schemas.microsoft.com/office/drawing/2014/main" id="{5A6B315E-551A-4060-835E-679E7A177192}"/>
              </a:ext>
            </a:extLst>
          </p:cNvPr>
          <p:cNvSpPr>
            <a:spLocks noGrp="1"/>
          </p:cNvSpPr>
          <p:nvPr>
            <p:ph idx="1"/>
          </p:nvPr>
        </p:nvSpPr>
        <p:spPr/>
        <p:txBody>
          <a:bodyPr/>
          <a:lstStyle/>
          <a:p>
            <a:r>
              <a:rPr lang="zh-CN" altLang="en-US" sz="2400" b="1" dirty="0"/>
              <a:t>多租户机制，资源隔离，数据隔离</a:t>
            </a:r>
          </a:p>
        </p:txBody>
      </p:sp>
      <p:sp>
        <p:nvSpPr>
          <p:cNvPr id="4" name="文本占位符 1">
            <a:extLst>
              <a:ext uri="{FF2B5EF4-FFF2-40B4-BE49-F238E27FC236}">
                <a16:creationId xmlns:a16="http://schemas.microsoft.com/office/drawing/2014/main" id="{6F48879F-C37A-4E76-AFC3-EF85304785B1}"/>
              </a:ext>
            </a:extLst>
          </p:cNvPr>
          <p:cNvSpPr txBox="1">
            <a:spLocks/>
          </p:cNvSpPr>
          <p:nvPr/>
        </p:nvSpPr>
        <p:spPr>
          <a:xfrm>
            <a:off x="6280993" y="1672026"/>
            <a:ext cx="5208274" cy="1642059"/>
          </a:xfrm>
          <a:prstGeom prst="rect">
            <a:avLst/>
          </a:prstGeom>
          <a:ln>
            <a:solidFill>
              <a:srgbClr val="3A3636"/>
            </a:solidFill>
          </a:ln>
        </p:spPr>
        <p:txBody>
          <a:bodyPr vert="horz" wrap="square" lIns="91440" tIns="45720" rIns="91440" bIns="4572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nSpc>
                <a:spcPct val="100000"/>
              </a:lnSpc>
              <a:spcBef>
                <a:spcPts val="1200"/>
              </a:spcBef>
              <a:buFont typeface="Arial" panose="020B0604020202020204" pitchFamily="34" charset="0"/>
              <a:buChar char="•"/>
              <a:defRPr/>
            </a:pP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将数据库集群按指定规格</a:t>
            </a:r>
            <a:r>
              <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(CPU</a:t>
            </a: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、内存、存储、</a:t>
            </a:r>
            <a:r>
              <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TPS</a:t>
            </a: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a:t>
            </a:r>
            <a:r>
              <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QPS)</a:t>
            </a: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划分成多个资源池，分配给不同租户</a:t>
            </a:r>
            <a:endPar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租户资源隔离策略：内存物理隔离，</a:t>
            </a:r>
            <a:r>
              <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CPU</a:t>
            </a: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逻辑隔离，数据隔离</a:t>
            </a:r>
            <a:endParaRPr kumimoji="1"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libaba PuHuiTi R" pitchFamily="18" charset="-122"/>
              </a:rPr>
              <a:t>一般一个应用</a:t>
            </a:r>
            <a:r>
              <a:rPr kumimoji="1" lang="zh-CN" altLang="en-US" sz="1600" b="1" dirty="0">
                <a:solidFill>
                  <a:srgbClr val="C00000"/>
                </a:solidFill>
                <a:latin typeface="微软雅黑" panose="020B0503020204020204" pitchFamily="34" charset="-122"/>
                <a:ea typeface="微软雅黑" panose="020B0503020204020204" pitchFamily="34" charset="-122"/>
                <a:cs typeface="Alibaba PuHuiTi R" pitchFamily="18" charset="-122"/>
              </a:rPr>
              <a:t>对应</a:t>
            </a:r>
            <a:r>
              <a:rPr kumimoji="1"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libaba PuHuiTi R" pitchFamily="18" charset="-122"/>
              </a:rPr>
              <a:t>一个租户</a:t>
            </a:r>
          </a:p>
        </p:txBody>
      </p:sp>
      <p:sp>
        <p:nvSpPr>
          <p:cNvPr id="5" name="矩形 4">
            <a:extLst>
              <a:ext uri="{FF2B5EF4-FFF2-40B4-BE49-F238E27FC236}">
                <a16:creationId xmlns:a16="http://schemas.microsoft.com/office/drawing/2014/main" id="{03CD644C-68E6-42FC-A775-1B97EB5E2FF1}"/>
              </a:ext>
            </a:extLst>
          </p:cNvPr>
          <p:cNvSpPr/>
          <p:nvPr/>
        </p:nvSpPr>
        <p:spPr>
          <a:xfrm>
            <a:off x="747196" y="4424490"/>
            <a:ext cx="4112769" cy="2008212"/>
          </a:xfrm>
          <a:prstGeom prst="rect">
            <a:avLst/>
          </a:prstGeom>
          <a:noFill/>
          <a:ln w="1905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 name="文本框 5">
            <a:extLst>
              <a:ext uri="{FF2B5EF4-FFF2-40B4-BE49-F238E27FC236}">
                <a16:creationId xmlns:a16="http://schemas.microsoft.com/office/drawing/2014/main" id="{17BCE03B-4DAF-4055-85F6-EBE89A4301B2}"/>
              </a:ext>
            </a:extLst>
          </p:cNvPr>
          <p:cNvSpPr txBox="1"/>
          <p:nvPr/>
        </p:nvSpPr>
        <p:spPr>
          <a:xfrm>
            <a:off x="1135761" y="4989001"/>
            <a:ext cx="803867" cy="343364"/>
          </a:xfrm>
          <a:prstGeom prst="rect">
            <a:avLst/>
          </a:prstGeom>
          <a:noFill/>
        </p:spPr>
        <p:txBody>
          <a:bodyPr wrap="square" rtlCol="0">
            <a:spAutoFit/>
          </a:bodyPr>
          <a:lstStyle/>
          <a:p>
            <a:pPr algn="ct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资源池</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A1D76BF2-D619-40B6-9970-8F095DE74FE1}"/>
              </a:ext>
            </a:extLst>
          </p:cNvPr>
          <p:cNvSpPr/>
          <p:nvPr/>
        </p:nvSpPr>
        <p:spPr>
          <a:xfrm>
            <a:off x="954319" y="4889227"/>
            <a:ext cx="985309" cy="1118474"/>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 name="文本框 7">
            <a:extLst>
              <a:ext uri="{FF2B5EF4-FFF2-40B4-BE49-F238E27FC236}">
                <a16:creationId xmlns:a16="http://schemas.microsoft.com/office/drawing/2014/main" id="{FE1FFD67-C1CA-48CD-949E-2B6460011458}"/>
              </a:ext>
            </a:extLst>
          </p:cNvPr>
          <p:cNvSpPr txBox="1"/>
          <p:nvPr/>
        </p:nvSpPr>
        <p:spPr>
          <a:xfrm>
            <a:off x="1071881" y="5432202"/>
            <a:ext cx="343555" cy="251094"/>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CPU</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9" name="文本框 8">
            <a:extLst>
              <a:ext uri="{FF2B5EF4-FFF2-40B4-BE49-F238E27FC236}">
                <a16:creationId xmlns:a16="http://schemas.microsoft.com/office/drawing/2014/main" id="{5AE7ADF4-950E-4B2D-892A-06ACC5750B22}"/>
              </a:ext>
            </a:extLst>
          </p:cNvPr>
          <p:cNvSpPr txBox="1"/>
          <p:nvPr/>
        </p:nvSpPr>
        <p:spPr>
          <a:xfrm>
            <a:off x="1485538" y="5432265"/>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内存</a:t>
            </a:r>
          </a:p>
        </p:txBody>
      </p:sp>
      <p:sp>
        <p:nvSpPr>
          <p:cNvPr id="10" name="文本框 9">
            <a:extLst>
              <a:ext uri="{FF2B5EF4-FFF2-40B4-BE49-F238E27FC236}">
                <a16:creationId xmlns:a16="http://schemas.microsoft.com/office/drawing/2014/main" id="{EA15145C-288C-4ACC-9A8E-60220E4EB489}"/>
              </a:ext>
            </a:extLst>
          </p:cNvPr>
          <p:cNvSpPr txBox="1"/>
          <p:nvPr/>
        </p:nvSpPr>
        <p:spPr>
          <a:xfrm>
            <a:off x="2529290" y="4989001"/>
            <a:ext cx="803867" cy="343364"/>
          </a:xfrm>
          <a:prstGeom prst="rect">
            <a:avLst/>
          </a:prstGeom>
          <a:noFill/>
        </p:spPr>
        <p:txBody>
          <a:bodyPr wrap="square" rtlCol="0">
            <a:spAutoFit/>
          </a:bodyPr>
          <a:lstStyle/>
          <a:p>
            <a:pPr algn="ct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资源池</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1" name="矩形 10">
            <a:extLst>
              <a:ext uri="{FF2B5EF4-FFF2-40B4-BE49-F238E27FC236}">
                <a16:creationId xmlns:a16="http://schemas.microsoft.com/office/drawing/2014/main" id="{E833CBF0-196E-46A4-8AC7-E816DFC1A8D3}"/>
              </a:ext>
            </a:extLst>
          </p:cNvPr>
          <p:cNvSpPr/>
          <p:nvPr/>
        </p:nvSpPr>
        <p:spPr>
          <a:xfrm>
            <a:off x="2418755" y="4889227"/>
            <a:ext cx="914402" cy="1118474"/>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文本框 11">
            <a:extLst>
              <a:ext uri="{FF2B5EF4-FFF2-40B4-BE49-F238E27FC236}">
                <a16:creationId xmlns:a16="http://schemas.microsoft.com/office/drawing/2014/main" id="{23E558AB-4168-4471-8118-AA082018D0B3}"/>
              </a:ext>
            </a:extLst>
          </p:cNvPr>
          <p:cNvSpPr txBox="1"/>
          <p:nvPr/>
        </p:nvSpPr>
        <p:spPr>
          <a:xfrm>
            <a:off x="2465410" y="5432202"/>
            <a:ext cx="343555" cy="251094"/>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CPU</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13" name="文本框 12">
            <a:extLst>
              <a:ext uri="{FF2B5EF4-FFF2-40B4-BE49-F238E27FC236}">
                <a16:creationId xmlns:a16="http://schemas.microsoft.com/office/drawing/2014/main" id="{37B7CE90-1400-4CD5-9EAF-80B514BE0D88}"/>
              </a:ext>
            </a:extLst>
          </p:cNvPr>
          <p:cNvSpPr txBox="1"/>
          <p:nvPr/>
        </p:nvSpPr>
        <p:spPr>
          <a:xfrm>
            <a:off x="2879067" y="5432265"/>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内存</a:t>
            </a:r>
          </a:p>
        </p:txBody>
      </p:sp>
      <p:sp>
        <p:nvSpPr>
          <p:cNvPr id="14" name="文本框 13">
            <a:extLst>
              <a:ext uri="{FF2B5EF4-FFF2-40B4-BE49-F238E27FC236}">
                <a16:creationId xmlns:a16="http://schemas.microsoft.com/office/drawing/2014/main" id="{82F0CCA8-C7F5-40E4-95F3-C984ACBACA08}"/>
              </a:ext>
            </a:extLst>
          </p:cNvPr>
          <p:cNvSpPr txBox="1"/>
          <p:nvPr/>
        </p:nvSpPr>
        <p:spPr>
          <a:xfrm>
            <a:off x="1958011" y="4318728"/>
            <a:ext cx="2108153" cy="427105"/>
          </a:xfrm>
          <a:prstGeom prst="rect">
            <a:avLst/>
          </a:prstGeom>
          <a:noFill/>
        </p:spPr>
        <p:txBody>
          <a:bodyPr wrap="square" rtlCol="0">
            <a:spAutoFit/>
          </a:bodyPr>
          <a:lstStyle/>
          <a:p>
            <a:pPr>
              <a:lnSpc>
                <a:spcPct val="150000"/>
              </a:lnSpc>
            </a:pPr>
            <a:r>
              <a:rPr kumimoji="1" lang="en-US" altLang="zh-CN" sz="1600" b="1" dirty="0" err="1">
                <a:solidFill>
                  <a:srgbClr val="3A3636"/>
                </a:solidFill>
                <a:latin typeface="Alibaba PuHuiTi R" pitchFamily="18" charset="-122"/>
                <a:ea typeface="Alibaba PuHuiTi R" pitchFamily="18" charset="-122"/>
                <a:cs typeface="Alibaba PuHuiTi R" pitchFamily="18" charset="-122"/>
              </a:rPr>
              <a:t>OceanBase</a:t>
            </a:r>
            <a:r>
              <a:rPr kumimoji="1" lang="zh-CN" altLang="en-US" sz="1600" b="1" dirty="0">
                <a:solidFill>
                  <a:srgbClr val="3A3636"/>
                </a:solidFill>
                <a:latin typeface="Alibaba PuHuiTi R" pitchFamily="18" charset="-122"/>
                <a:ea typeface="Alibaba PuHuiTi R" pitchFamily="18" charset="-122"/>
                <a:cs typeface="Alibaba PuHuiTi R" pitchFamily="18" charset="-122"/>
              </a:rPr>
              <a:t>集群</a:t>
            </a:r>
          </a:p>
        </p:txBody>
      </p:sp>
      <p:sp>
        <p:nvSpPr>
          <p:cNvPr id="15" name="文本框 14">
            <a:extLst>
              <a:ext uri="{FF2B5EF4-FFF2-40B4-BE49-F238E27FC236}">
                <a16:creationId xmlns:a16="http://schemas.microsoft.com/office/drawing/2014/main" id="{F3A968DE-651D-4241-8335-F10674C80025}"/>
              </a:ext>
            </a:extLst>
          </p:cNvPr>
          <p:cNvSpPr txBox="1"/>
          <p:nvPr/>
        </p:nvSpPr>
        <p:spPr>
          <a:xfrm>
            <a:off x="3823678" y="4989001"/>
            <a:ext cx="803867" cy="343364"/>
          </a:xfrm>
          <a:prstGeom prst="rect">
            <a:avLst/>
          </a:prstGeom>
          <a:noFill/>
        </p:spPr>
        <p:txBody>
          <a:bodyPr wrap="square" rtlCol="0">
            <a:spAutoFit/>
          </a:bodyPr>
          <a:lstStyle/>
          <a:p>
            <a:pPr algn="ct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资源池</a:t>
            </a:r>
            <a:r>
              <a:rPr kumimoji="1" lang="en-US" altLang="zh-CN" sz="1200" b="1" dirty="0">
                <a:solidFill>
                  <a:srgbClr val="3A3636"/>
                </a:solidFill>
                <a:latin typeface="Alibaba PuHuiTi R" pitchFamily="18" charset="-122"/>
                <a:ea typeface="Alibaba PuHuiTi R" pitchFamily="18" charset="-122"/>
                <a:cs typeface="Alibaba PuHuiTi R" pitchFamily="18" charset="-122"/>
              </a:rPr>
              <a:t>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矩形 15">
            <a:extLst>
              <a:ext uri="{FF2B5EF4-FFF2-40B4-BE49-F238E27FC236}">
                <a16:creationId xmlns:a16="http://schemas.microsoft.com/office/drawing/2014/main" id="{C2E47842-0CAB-4CEE-8DE2-CF78F5E776B3}"/>
              </a:ext>
            </a:extLst>
          </p:cNvPr>
          <p:cNvSpPr/>
          <p:nvPr/>
        </p:nvSpPr>
        <p:spPr>
          <a:xfrm>
            <a:off x="3713142" y="4889227"/>
            <a:ext cx="963881" cy="1118474"/>
          </a:xfrm>
          <a:prstGeom prst="rect">
            <a:avLst/>
          </a:prstGeom>
          <a:noFill/>
          <a:ln w="12700" cap="flat" cmpd="sng" algn="ctr">
            <a:solidFill>
              <a:srgbClr val="3A363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文本框 16">
            <a:extLst>
              <a:ext uri="{FF2B5EF4-FFF2-40B4-BE49-F238E27FC236}">
                <a16:creationId xmlns:a16="http://schemas.microsoft.com/office/drawing/2014/main" id="{5BA1EED5-45B0-4470-AD86-F15E116BDADE}"/>
              </a:ext>
            </a:extLst>
          </p:cNvPr>
          <p:cNvSpPr txBox="1"/>
          <p:nvPr/>
        </p:nvSpPr>
        <p:spPr>
          <a:xfrm>
            <a:off x="3759798" y="5432202"/>
            <a:ext cx="343555" cy="251094"/>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CPU</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18" name="文本框 17">
            <a:extLst>
              <a:ext uri="{FF2B5EF4-FFF2-40B4-BE49-F238E27FC236}">
                <a16:creationId xmlns:a16="http://schemas.microsoft.com/office/drawing/2014/main" id="{7CA8DFCB-12A4-4B0C-A653-F33169B9F5E3}"/>
              </a:ext>
            </a:extLst>
          </p:cNvPr>
          <p:cNvSpPr txBox="1"/>
          <p:nvPr/>
        </p:nvSpPr>
        <p:spPr>
          <a:xfrm>
            <a:off x="4173455" y="5432265"/>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内存</a:t>
            </a:r>
          </a:p>
        </p:txBody>
      </p:sp>
      <p:pic>
        <p:nvPicPr>
          <p:cNvPr id="19" name="图形 18" descr="维恩图">
            <a:extLst>
              <a:ext uri="{FF2B5EF4-FFF2-40B4-BE49-F238E27FC236}">
                <a16:creationId xmlns:a16="http://schemas.microsoft.com/office/drawing/2014/main" id="{982CA038-5D6C-4C88-8F77-28850D111E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044" y="2162162"/>
            <a:ext cx="661789" cy="661789"/>
          </a:xfrm>
          <a:prstGeom prst="rect">
            <a:avLst/>
          </a:prstGeom>
        </p:spPr>
      </p:pic>
      <p:pic>
        <p:nvPicPr>
          <p:cNvPr id="20" name="图形 19" descr="维恩图">
            <a:extLst>
              <a:ext uri="{FF2B5EF4-FFF2-40B4-BE49-F238E27FC236}">
                <a16:creationId xmlns:a16="http://schemas.microsoft.com/office/drawing/2014/main" id="{5ACBBA36-E9E5-47A7-8F0C-64EDA7458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7829" y="2154090"/>
            <a:ext cx="661789" cy="661789"/>
          </a:xfrm>
          <a:prstGeom prst="rect">
            <a:avLst/>
          </a:prstGeom>
        </p:spPr>
      </p:pic>
      <p:pic>
        <p:nvPicPr>
          <p:cNvPr id="21" name="图形 20" descr="维恩图">
            <a:extLst>
              <a:ext uri="{FF2B5EF4-FFF2-40B4-BE49-F238E27FC236}">
                <a16:creationId xmlns:a16="http://schemas.microsoft.com/office/drawing/2014/main" id="{AAC90BC4-59F2-44E4-9DE1-B05E6EC5B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078" y="2219226"/>
            <a:ext cx="661789" cy="661789"/>
          </a:xfrm>
          <a:prstGeom prst="rect">
            <a:avLst/>
          </a:prstGeom>
        </p:spPr>
      </p:pic>
      <p:sp>
        <p:nvSpPr>
          <p:cNvPr id="22" name="文本框 21">
            <a:extLst>
              <a:ext uri="{FF2B5EF4-FFF2-40B4-BE49-F238E27FC236}">
                <a16:creationId xmlns:a16="http://schemas.microsoft.com/office/drawing/2014/main" id="{198AF3AC-3B1E-4D0A-9132-52DC6D602AF7}"/>
              </a:ext>
            </a:extLst>
          </p:cNvPr>
          <p:cNvSpPr txBox="1"/>
          <p:nvPr/>
        </p:nvSpPr>
        <p:spPr>
          <a:xfrm>
            <a:off x="1529921" y="2699854"/>
            <a:ext cx="521554" cy="343364"/>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租户</a:t>
            </a:r>
          </a:p>
        </p:txBody>
      </p:sp>
      <p:sp>
        <p:nvSpPr>
          <p:cNvPr id="23" name="文本框 22">
            <a:extLst>
              <a:ext uri="{FF2B5EF4-FFF2-40B4-BE49-F238E27FC236}">
                <a16:creationId xmlns:a16="http://schemas.microsoft.com/office/drawing/2014/main" id="{460DF647-BA73-4E8F-86D8-41A55E8C5325}"/>
              </a:ext>
            </a:extLst>
          </p:cNvPr>
          <p:cNvSpPr txBox="1"/>
          <p:nvPr/>
        </p:nvSpPr>
        <p:spPr>
          <a:xfrm>
            <a:off x="2929063" y="2711691"/>
            <a:ext cx="521554" cy="343364"/>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租户</a:t>
            </a:r>
          </a:p>
        </p:txBody>
      </p:sp>
      <p:sp>
        <p:nvSpPr>
          <p:cNvPr id="24" name="文本框 23">
            <a:extLst>
              <a:ext uri="{FF2B5EF4-FFF2-40B4-BE49-F238E27FC236}">
                <a16:creationId xmlns:a16="http://schemas.microsoft.com/office/drawing/2014/main" id="{24610A68-2898-4D44-8ADE-C71281BDA3AF}"/>
              </a:ext>
            </a:extLst>
          </p:cNvPr>
          <p:cNvSpPr txBox="1"/>
          <p:nvPr/>
        </p:nvSpPr>
        <p:spPr>
          <a:xfrm>
            <a:off x="4031804" y="2709333"/>
            <a:ext cx="521554" cy="343364"/>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租户</a:t>
            </a:r>
          </a:p>
        </p:txBody>
      </p:sp>
      <p:cxnSp>
        <p:nvCxnSpPr>
          <p:cNvPr id="25" name="直线箭头连接符 42">
            <a:extLst>
              <a:ext uri="{FF2B5EF4-FFF2-40B4-BE49-F238E27FC236}">
                <a16:creationId xmlns:a16="http://schemas.microsoft.com/office/drawing/2014/main" id="{BDB17475-0A0F-4C24-AAB6-5FA2331A1646}"/>
              </a:ext>
            </a:extLst>
          </p:cNvPr>
          <p:cNvCxnSpPr>
            <a:cxnSpLocks/>
            <a:stCxn id="21" idx="2"/>
            <a:endCxn id="7" idx="0"/>
          </p:cNvCxnSpPr>
          <p:nvPr/>
        </p:nvCxnSpPr>
        <p:spPr>
          <a:xfrm>
            <a:off x="1446973" y="2881015"/>
            <a:ext cx="1" cy="2008212"/>
          </a:xfrm>
          <a:prstGeom prst="straightConnector1">
            <a:avLst/>
          </a:prstGeom>
          <a:noFill/>
          <a:ln w="6350" cap="flat" cmpd="sng" algn="ctr">
            <a:solidFill>
              <a:srgbClr val="0B6DFE"/>
            </a:solidFill>
            <a:prstDash val="solid"/>
            <a:miter lim="800000"/>
            <a:tailEnd type="triangle"/>
          </a:ln>
          <a:effectLst/>
        </p:spPr>
      </p:cxnSp>
      <p:cxnSp>
        <p:nvCxnSpPr>
          <p:cNvPr id="26" name="直线箭头连接符 44">
            <a:extLst>
              <a:ext uri="{FF2B5EF4-FFF2-40B4-BE49-F238E27FC236}">
                <a16:creationId xmlns:a16="http://schemas.microsoft.com/office/drawing/2014/main" id="{7DFAD082-2EBB-48B7-852D-C0A24EA6FFD7}"/>
              </a:ext>
            </a:extLst>
          </p:cNvPr>
          <p:cNvCxnSpPr>
            <a:cxnSpLocks/>
            <a:stCxn id="19" idx="2"/>
            <a:endCxn id="11" idx="0"/>
          </p:cNvCxnSpPr>
          <p:nvPr/>
        </p:nvCxnSpPr>
        <p:spPr>
          <a:xfrm flipH="1">
            <a:off x="2875956" y="2823951"/>
            <a:ext cx="4983" cy="2065276"/>
          </a:xfrm>
          <a:prstGeom prst="straightConnector1">
            <a:avLst/>
          </a:prstGeom>
          <a:noFill/>
          <a:ln w="6350" cap="flat" cmpd="sng" algn="ctr">
            <a:solidFill>
              <a:srgbClr val="0B6DFE"/>
            </a:solidFill>
            <a:prstDash val="solid"/>
            <a:miter lim="800000"/>
            <a:tailEnd type="triangle"/>
          </a:ln>
          <a:effectLst/>
        </p:spPr>
      </p:cxnSp>
      <p:cxnSp>
        <p:nvCxnSpPr>
          <p:cNvPr id="27" name="直线箭头连接符 45">
            <a:extLst>
              <a:ext uri="{FF2B5EF4-FFF2-40B4-BE49-F238E27FC236}">
                <a16:creationId xmlns:a16="http://schemas.microsoft.com/office/drawing/2014/main" id="{E723C74E-1CE7-4A31-AEA4-AC64EC1282DF}"/>
              </a:ext>
            </a:extLst>
          </p:cNvPr>
          <p:cNvCxnSpPr>
            <a:cxnSpLocks/>
            <a:stCxn id="20" idx="2"/>
            <a:endCxn id="16" idx="0"/>
          </p:cNvCxnSpPr>
          <p:nvPr/>
        </p:nvCxnSpPr>
        <p:spPr>
          <a:xfrm flipH="1">
            <a:off x="4195083" y="2815879"/>
            <a:ext cx="3641" cy="2073348"/>
          </a:xfrm>
          <a:prstGeom prst="straightConnector1">
            <a:avLst/>
          </a:prstGeom>
          <a:noFill/>
          <a:ln w="6350" cap="flat" cmpd="sng" algn="ctr">
            <a:solidFill>
              <a:srgbClr val="0B6DFE"/>
            </a:solidFill>
            <a:prstDash val="solid"/>
            <a:miter lim="800000"/>
            <a:tailEnd type="triangle"/>
          </a:ln>
          <a:effectLst/>
        </p:spPr>
      </p:cxnSp>
      <p:sp>
        <p:nvSpPr>
          <p:cNvPr id="28" name="文本框 27">
            <a:extLst>
              <a:ext uri="{FF2B5EF4-FFF2-40B4-BE49-F238E27FC236}">
                <a16:creationId xmlns:a16="http://schemas.microsoft.com/office/drawing/2014/main" id="{E4A451A9-BD37-4CA8-908A-18678764F80B}"/>
              </a:ext>
            </a:extLst>
          </p:cNvPr>
          <p:cNvSpPr txBox="1"/>
          <p:nvPr/>
        </p:nvSpPr>
        <p:spPr>
          <a:xfrm>
            <a:off x="2089679" y="3542804"/>
            <a:ext cx="1777350" cy="343364"/>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资源隔离、数据隔离</a:t>
            </a:r>
          </a:p>
        </p:txBody>
      </p:sp>
      <p:sp>
        <p:nvSpPr>
          <p:cNvPr id="29" name="文本框 28">
            <a:extLst>
              <a:ext uri="{FF2B5EF4-FFF2-40B4-BE49-F238E27FC236}">
                <a16:creationId xmlns:a16="http://schemas.microsoft.com/office/drawing/2014/main" id="{53F8E03F-C344-44C4-8328-B53FF0AE4101}"/>
              </a:ext>
            </a:extLst>
          </p:cNvPr>
          <p:cNvSpPr txBox="1"/>
          <p:nvPr/>
        </p:nvSpPr>
        <p:spPr>
          <a:xfrm>
            <a:off x="1285259" y="5720488"/>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a:t>
            </a:r>
          </a:p>
        </p:txBody>
      </p:sp>
      <p:sp>
        <p:nvSpPr>
          <p:cNvPr id="30" name="文本框 29">
            <a:extLst>
              <a:ext uri="{FF2B5EF4-FFF2-40B4-BE49-F238E27FC236}">
                <a16:creationId xmlns:a16="http://schemas.microsoft.com/office/drawing/2014/main" id="{B4AF93B6-2D7A-4907-8D19-30F698FB0664}"/>
              </a:ext>
            </a:extLst>
          </p:cNvPr>
          <p:cNvSpPr txBox="1"/>
          <p:nvPr/>
        </p:nvSpPr>
        <p:spPr>
          <a:xfrm>
            <a:off x="2704178" y="5712970"/>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a:t>
            </a:r>
          </a:p>
        </p:txBody>
      </p:sp>
      <p:sp>
        <p:nvSpPr>
          <p:cNvPr id="31" name="文本框 30">
            <a:extLst>
              <a:ext uri="{FF2B5EF4-FFF2-40B4-BE49-F238E27FC236}">
                <a16:creationId xmlns:a16="http://schemas.microsoft.com/office/drawing/2014/main" id="{8D543951-6822-4846-96B8-462F420805E5}"/>
              </a:ext>
            </a:extLst>
          </p:cNvPr>
          <p:cNvSpPr txBox="1"/>
          <p:nvPr/>
        </p:nvSpPr>
        <p:spPr>
          <a:xfrm>
            <a:off x="4027057" y="5714333"/>
            <a:ext cx="343555" cy="251031"/>
          </a:xfrm>
          <a:prstGeom prst="rect">
            <a:avLst/>
          </a:prstGeom>
          <a:solidFill>
            <a:srgbClr val="FFFFFF">
              <a:lumMod val="85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a:t>
            </a:r>
          </a:p>
        </p:txBody>
      </p:sp>
      <p:sp>
        <p:nvSpPr>
          <p:cNvPr id="32" name="文本占位符 1">
            <a:extLst>
              <a:ext uri="{FF2B5EF4-FFF2-40B4-BE49-F238E27FC236}">
                <a16:creationId xmlns:a16="http://schemas.microsoft.com/office/drawing/2014/main" id="{A427FBD3-3658-44E0-A956-332847879586}"/>
              </a:ext>
            </a:extLst>
          </p:cNvPr>
          <p:cNvSpPr txBox="1">
            <a:spLocks/>
          </p:cNvSpPr>
          <p:nvPr/>
        </p:nvSpPr>
        <p:spPr>
          <a:xfrm>
            <a:off x="6280993" y="3542804"/>
            <a:ext cx="5208273" cy="3170368"/>
          </a:xfrm>
          <a:prstGeom prst="rect">
            <a:avLst/>
          </a:prstGeom>
          <a:ln>
            <a:solidFill>
              <a:srgbClr val="3A3636"/>
            </a:solidFill>
          </a:ln>
        </p:spPr>
        <p:txBody>
          <a:bodyPr vert="horz" wrap="square" lIns="91440" tIns="45720" rIns="91440" bIns="4572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1" lang="zh-CN" altLang="en-US" sz="1600" b="1" i="0" u="none" strike="noStrike" kern="1200" cap="none" spc="0" normalizeH="0" baseline="0" noProof="0" dirty="0">
                <a:ln>
                  <a:noFill/>
                </a:ln>
                <a:solidFill>
                  <a:srgbClr val="C00000"/>
                </a:solidFill>
                <a:effectLst/>
                <a:uLnTx/>
                <a:uFillTx/>
                <a:latin typeface="Alibaba PuHuiTi R" pitchFamily="18" charset="-122"/>
                <a:ea typeface="Alibaba PuHuiTi R" pitchFamily="18" charset="-122"/>
                <a:cs typeface="Alibaba PuHuiTi R" pitchFamily="18" charset="-122"/>
              </a:rPr>
              <a:t>租户类似传统数据库的实例</a:t>
            </a: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，它由系统租户根据需要（比如说为了某个业务的需要）创建出来。在创建租户的时候，除了指定租户名字以外，最重要的是指定它占用的资源情况。租户具有如下特性：</a:t>
            </a:r>
          </a:p>
          <a:p>
            <a:pPr marL="573750" marR="0" lvl="0" indent="-28575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可以创建自己的用户（不同的用户名和密码）</a:t>
            </a:r>
          </a:p>
          <a:p>
            <a:pPr marL="573750" marR="0" lvl="0" indent="-28575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可以创建数据库（</a:t>
            </a:r>
            <a:r>
              <a:rPr kumimoji="1" lang="en-US" altLang="zh-CN"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database</a:t>
            </a: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）、表（</a:t>
            </a:r>
            <a:r>
              <a:rPr kumimoji="1" lang="en-US" altLang="zh-CN"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table</a:t>
            </a: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）等所有客体对象</a:t>
            </a:r>
          </a:p>
          <a:p>
            <a:pPr marL="573750" marR="0" lvl="0" indent="-28575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有自己独立的</a:t>
            </a:r>
            <a:r>
              <a:rPr kumimoji="1" lang="en-US" altLang="zh-CN" sz="1600" b="0" i="0" u="none" strike="noStrike" kern="120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information_schema</a:t>
            </a: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等系统数据库</a:t>
            </a:r>
          </a:p>
          <a:p>
            <a:pPr marL="573750" marR="0" lvl="0" indent="-28575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有自己独立的系统变量</a:t>
            </a:r>
          </a:p>
          <a:p>
            <a:pPr marL="573750" marR="0" lvl="0" indent="-28575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1" lang="zh-CN" altLang="en-US"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数据库实例所具备的其他特性</a:t>
            </a:r>
            <a:endParaRPr kumimoji="1" lang="en-US" altLang="zh-CN" sz="16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3" name="文本占位符 13">
            <a:extLst>
              <a:ext uri="{FF2B5EF4-FFF2-40B4-BE49-F238E27FC236}">
                <a16:creationId xmlns:a16="http://schemas.microsoft.com/office/drawing/2014/main" id="{F2BB6679-ABFF-4580-A7BC-9019A03DE9B3}"/>
              </a:ext>
            </a:extLst>
          </p:cNvPr>
          <p:cNvSpPr txBox="1">
            <a:spLocks/>
          </p:cNvSpPr>
          <p:nvPr/>
        </p:nvSpPr>
        <p:spPr>
          <a:xfrm>
            <a:off x="5627771" y="3542804"/>
            <a:ext cx="489354" cy="3160079"/>
          </a:xfrm>
          <a:prstGeom prst="rect">
            <a:avLst/>
          </a:prstGeom>
          <a:solidFill>
            <a:srgbClr val="FFFFFF">
              <a:lumMod val="75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租户特性</a:t>
            </a:r>
          </a:p>
        </p:txBody>
      </p:sp>
      <p:sp>
        <p:nvSpPr>
          <p:cNvPr id="34" name="文本占位符 13">
            <a:extLst>
              <a:ext uri="{FF2B5EF4-FFF2-40B4-BE49-F238E27FC236}">
                <a16:creationId xmlns:a16="http://schemas.microsoft.com/office/drawing/2014/main" id="{C6FC5EA2-5AD8-4A85-9168-FF29EB47F5DA}"/>
              </a:ext>
            </a:extLst>
          </p:cNvPr>
          <p:cNvSpPr txBox="1">
            <a:spLocks/>
          </p:cNvSpPr>
          <p:nvPr/>
        </p:nvSpPr>
        <p:spPr>
          <a:xfrm>
            <a:off x="5622825" y="1672026"/>
            <a:ext cx="489354" cy="1642059"/>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租户简介</a:t>
            </a:r>
          </a:p>
        </p:txBody>
      </p:sp>
      <p:sp>
        <p:nvSpPr>
          <p:cNvPr id="35" name="文本框 34">
            <a:extLst>
              <a:ext uri="{FF2B5EF4-FFF2-40B4-BE49-F238E27FC236}">
                <a16:creationId xmlns:a16="http://schemas.microsoft.com/office/drawing/2014/main" id="{E05DB0A6-F346-446E-ABBF-96922BCC37AB}"/>
              </a:ext>
            </a:extLst>
          </p:cNvPr>
          <p:cNvSpPr txBox="1"/>
          <p:nvPr/>
        </p:nvSpPr>
        <p:spPr>
          <a:xfrm>
            <a:off x="1866284" y="6044942"/>
            <a:ext cx="2237069" cy="343364"/>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每个租户拥有专属的资源池</a:t>
            </a:r>
          </a:p>
        </p:txBody>
      </p:sp>
      <p:sp>
        <p:nvSpPr>
          <p:cNvPr id="36" name="文本框 35">
            <a:extLst>
              <a:ext uri="{FF2B5EF4-FFF2-40B4-BE49-F238E27FC236}">
                <a16:creationId xmlns:a16="http://schemas.microsoft.com/office/drawing/2014/main" id="{8C8D8552-A3EA-4CB6-BABC-DA35F2DFBEDE}"/>
              </a:ext>
            </a:extLst>
          </p:cNvPr>
          <p:cNvSpPr txBox="1"/>
          <p:nvPr/>
        </p:nvSpPr>
        <p:spPr>
          <a:xfrm>
            <a:off x="9414933" y="844967"/>
            <a:ext cx="2904496" cy="523220"/>
          </a:xfrm>
          <a:prstGeom prst="rect">
            <a:avLst/>
          </a:prstGeom>
          <a:noFill/>
        </p:spPr>
        <p:txBody>
          <a:bodyPr wrap="square" rtlCol="0">
            <a:spAutoFit/>
          </a:bodyPr>
          <a:lstStyle/>
          <a:p>
            <a:r>
              <a:rPr lang="en-US" altLang="zh-CN" sz="1400" b="1" dirty="0"/>
              <a:t>TPS</a:t>
            </a:r>
            <a:r>
              <a:rPr lang="zh-CN" altLang="en-US" sz="1400" dirty="0"/>
              <a:t>：</a:t>
            </a:r>
            <a:r>
              <a:rPr lang="en-US" altLang="zh-CN" sz="1400" dirty="0"/>
              <a:t>Transactions Per Second</a:t>
            </a:r>
          </a:p>
          <a:p>
            <a:r>
              <a:rPr lang="en-US" altLang="zh-CN" sz="1400" b="1" dirty="0"/>
              <a:t>QPS</a:t>
            </a:r>
            <a:r>
              <a:rPr lang="en-US" altLang="zh-CN" sz="1400" dirty="0"/>
              <a:t>: Query Per Second</a:t>
            </a:r>
            <a:endParaRPr lang="zh-CN" altLang="en-US" sz="1400" dirty="0"/>
          </a:p>
        </p:txBody>
      </p:sp>
    </p:spTree>
    <p:extLst>
      <p:ext uri="{BB962C8B-B14F-4D97-AF65-F5344CB8AC3E}">
        <p14:creationId xmlns:p14="http://schemas.microsoft.com/office/powerpoint/2010/main" val="19878291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543FD-E85E-4C68-8992-01E9F127ABC6}"/>
              </a:ext>
            </a:extLst>
          </p:cNvPr>
          <p:cNvSpPr>
            <a:spLocks noGrp="1"/>
          </p:cNvSpPr>
          <p:nvPr>
            <p:ph type="title"/>
          </p:nvPr>
        </p:nvSpPr>
        <p:spPr/>
        <p:txBody>
          <a:bodyPr/>
          <a:lstStyle/>
          <a:p>
            <a:pPr algn="ctr"/>
            <a:r>
              <a:rPr lang="en-US" altLang="zh-CN" dirty="0"/>
              <a:t>OB</a:t>
            </a:r>
            <a:r>
              <a:rPr lang="zh-CN" altLang="en-US" dirty="0"/>
              <a:t>的多租户架构</a:t>
            </a:r>
          </a:p>
        </p:txBody>
      </p:sp>
      <p:pic>
        <p:nvPicPr>
          <p:cNvPr id="1026" name="Picture 2" descr="paxos-group.png">
            <a:extLst>
              <a:ext uri="{FF2B5EF4-FFF2-40B4-BE49-F238E27FC236}">
                <a16:creationId xmlns:a16="http://schemas.microsoft.com/office/drawing/2014/main" id="{B09C7975-E6B8-46DE-AE02-EB57811A3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966" y="960096"/>
            <a:ext cx="7275782" cy="576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111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A7FAE-6455-4015-9774-EFDB7787F82E}"/>
              </a:ext>
            </a:extLst>
          </p:cNvPr>
          <p:cNvSpPr>
            <a:spLocks noGrp="1"/>
          </p:cNvSpPr>
          <p:nvPr>
            <p:ph type="title"/>
          </p:nvPr>
        </p:nvSpPr>
        <p:spPr/>
        <p:txBody>
          <a:bodyPr/>
          <a:lstStyle/>
          <a:p>
            <a:pPr algn="ctr"/>
            <a:r>
              <a:rPr lang="zh-CN" altLang="en-US" dirty="0"/>
              <a:t>租户类型</a:t>
            </a:r>
          </a:p>
        </p:txBody>
      </p:sp>
      <p:sp>
        <p:nvSpPr>
          <p:cNvPr id="3" name="内容占位符 2">
            <a:extLst>
              <a:ext uri="{FF2B5EF4-FFF2-40B4-BE49-F238E27FC236}">
                <a16:creationId xmlns:a16="http://schemas.microsoft.com/office/drawing/2014/main" id="{4C329937-9D11-4235-B570-A6F6537BB10F}"/>
              </a:ext>
            </a:extLst>
          </p:cNvPr>
          <p:cNvSpPr>
            <a:spLocks noGrp="1"/>
          </p:cNvSpPr>
          <p:nvPr>
            <p:ph idx="1"/>
          </p:nvPr>
        </p:nvSpPr>
        <p:spPr>
          <a:xfrm>
            <a:off x="335360" y="967498"/>
            <a:ext cx="11425269" cy="5073427"/>
          </a:xfrm>
        </p:spPr>
        <p:txBody>
          <a:bodyPr/>
          <a:lstStyle/>
          <a:p>
            <a:r>
              <a:rPr lang="zh-CN" altLang="en-US" sz="2400" b="1" dirty="0"/>
              <a:t>系统租户</a:t>
            </a:r>
            <a:endParaRPr lang="en-US" altLang="zh-CN" sz="2400" b="1" dirty="0"/>
          </a:p>
          <a:p>
            <a:pPr lvl="1"/>
            <a:r>
              <a:rPr lang="zh-CN" altLang="en-US" sz="2000" dirty="0"/>
              <a:t>集群默认创建的租户，与集群生命周期一致，负责管理集群和所有租户。系统租户仅支持单点写入，不具备扩展能力</a:t>
            </a:r>
          </a:p>
          <a:p>
            <a:pPr lvl="1"/>
            <a:r>
              <a:rPr lang="zh-CN" altLang="en-US" sz="2000" dirty="0"/>
              <a:t>系统租户可以创建用户表，其数据是集群共有的</a:t>
            </a:r>
            <a:endParaRPr lang="en-US" altLang="zh-CN" sz="2000" dirty="0"/>
          </a:p>
          <a:p>
            <a:r>
              <a:rPr lang="zh-CN" altLang="en-US" sz="2400" b="1" dirty="0"/>
              <a:t>用户租户</a:t>
            </a:r>
            <a:endParaRPr lang="en-US" altLang="zh-CN" sz="2400" b="1" dirty="0"/>
          </a:p>
          <a:p>
            <a:pPr lvl="1"/>
            <a:r>
              <a:rPr lang="zh-CN" altLang="en-US" sz="2000" dirty="0"/>
              <a:t>用户租户是由用户创建的租户，对外提供完整的数据库功能，支持 </a:t>
            </a:r>
            <a:r>
              <a:rPr lang="en-US" altLang="zh-CN" sz="2000" dirty="0"/>
              <a:t>MySQL </a:t>
            </a:r>
            <a:r>
              <a:rPr lang="zh-CN" altLang="en-US" sz="2000" dirty="0"/>
              <a:t>和 </a:t>
            </a:r>
            <a:r>
              <a:rPr lang="en-US" altLang="zh-CN" sz="2000" dirty="0"/>
              <a:t>Oracle </a:t>
            </a:r>
            <a:r>
              <a:rPr lang="zh-CN" altLang="en-US" sz="2000" dirty="0"/>
              <a:t>两种兼容模式。用户租户支持服务能力水平扩展到多台机器上，支持动态扩容和缩容</a:t>
            </a:r>
          </a:p>
          <a:p>
            <a:pPr lvl="1"/>
            <a:r>
              <a:rPr lang="zh-CN" altLang="en-US" sz="2000" dirty="0"/>
              <a:t>用户租户的数据有更强的数据保护和可用性要求，支持跨集群物理同步和物理备份恢复，典型数据包括：</a:t>
            </a:r>
            <a:r>
              <a:rPr lang="en-US" altLang="zh-CN" sz="2000" dirty="0"/>
              <a:t>Schema </a:t>
            </a:r>
            <a:r>
              <a:rPr lang="zh-CN" altLang="en-US" sz="2000" dirty="0"/>
              <a:t>数据、用户表数据及事务数据等</a:t>
            </a:r>
            <a:endParaRPr lang="en-US" altLang="zh-CN" sz="2000" dirty="0"/>
          </a:p>
          <a:p>
            <a:r>
              <a:rPr lang="en-US" altLang="zh-CN" sz="2400" b="1" dirty="0"/>
              <a:t>Meta</a:t>
            </a:r>
            <a:r>
              <a:rPr lang="zh-CN" altLang="en-US" sz="2400" b="1" dirty="0"/>
              <a:t>租户（</a:t>
            </a:r>
            <a:r>
              <a:rPr lang="en-US" altLang="zh-CN" sz="2400" b="1" dirty="0"/>
              <a:t>4.0</a:t>
            </a:r>
            <a:r>
              <a:rPr lang="zh-CN" altLang="en-US" sz="2400" b="1" dirty="0"/>
              <a:t>之后）</a:t>
            </a:r>
            <a:endParaRPr lang="en-US" altLang="zh-CN" sz="2400" b="1" dirty="0"/>
          </a:p>
          <a:p>
            <a:pPr lvl="1"/>
            <a:r>
              <a:rPr lang="en-US" altLang="zh-CN" sz="2000" dirty="0"/>
              <a:t>Meta</a:t>
            </a:r>
            <a:r>
              <a:rPr lang="zh-CN" altLang="en-US" sz="2000" dirty="0"/>
              <a:t>租户是</a:t>
            </a:r>
            <a:r>
              <a:rPr lang="en-US" altLang="zh-CN" sz="2000" dirty="0"/>
              <a:t>OB</a:t>
            </a:r>
            <a:r>
              <a:rPr lang="zh-CN" altLang="en-US" sz="2000" dirty="0"/>
              <a:t>数据库内部自管理租户，每创建一个用户租户系统就会自动创建一个对应的 </a:t>
            </a:r>
            <a:r>
              <a:rPr lang="en-US" altLang="zh-CN" sz="2000" dirty="0"/>
              <a:t>Meta</a:t>
            </a:r>
            <a:r>
              <a:rPr lang="zh-CN" altLang="en-US" sz="2000" dirty="0"/>
              <a:t>租户，其生命周期与用户租户保持一致</a:t>
            </a:r>
          </a:p>
          <a:p>
            <a:pPr lvl="1"/>
            <a:r>
              <a:rPr lang="en-US" altLang="zh-CN" sz="2000" dirty="0"/>
              <a:t>Meta </a:t>
            </a:r>
            <a:r>
              <a:rPr lang="zh-CN" altLang="en-US" sz="2000" dirty="0"/>
              <a:t>租户用于存储和管理用户租户的集群私有数据，这部分数据不需要进行跨库物理同步以及物理备份恢复，这些数据包括：配置项、位置信息、副本信息、日志流状态、备份恢复相关信息、合并信息等</a:t>
            </a:r>
          </a:p>
        </p:txBody>
      </p:sp>
    </p:spTree>
    <p:extLst>
      <p:ext uri="{BB962C8B-B14F-4D97-AF65-F5344CB8AC3E}">
        <p14:creationId xmlns:p14="http://schemas.microsoft.com/office/powerpoint/2010/main" val="19308283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995EC-F90A-421F-AB03-5D488ED9E34C}"/>
              </a:ext>
            </a:extLst>
          </p:cNvPr>
          <p:cNvSpPr>
            <a:spLocks noGrp="1"/>
          </p:cNvSpPr>
          <p:nvPr>
            <p:ph type="title"/>
          </p:nvPr>
        </p:nvSpPr>
        <p:spPr/>
        <p:txBody>
          <a:bodyPr/>
          <a:lstStyle/>
          <a:p>
            <a:pPr algn="ctr"/>
            <a:r>
              <a:rPr lang="zh-CN" altLang="en-US" dirty="0"/>
              <a:t>租户架构</a:t>
            </a:r>
          </a:p>
        </p:txBody>
      </p:sp>
      <p:sp>
        <p:nvSpPr>
          <p:cNvPr id="3" name="内容占位符 2">
            <a:extLst>
              <a:ext uri="{FF2B5EF4-FFF2-40B4-BE49-F238E27FC236}">
                <a16:creationId xmlns:a16="http://schemas.microsoft.com/office/drawing/2014/main" id="{F9E2240F-E79B-4BE2-8984-3C2BE3DF4856}"/>
              </a:ext>
            </a:extLst>
          </p:cNvPr>
          <p:cNvSpPr>
            <a:spLocks noGrp="1"/>
          </p:cNvSpPr>
          <p:nvPr>
            <p:ph idx="1"/>
          </p:nvPr>
        </p:nvSpPr>
        <p:spPr/>
        <p:txBody>
          <a:bodyPr/>
          <a:lstStyle/>
          <a:p>
            <a:r>
              <a:rPr lang="zh-CN" altLang="en-US" sz="2000" dirty="0"/>
              <a:t>用户租户与</a:t>
            </a:r>
            <a:r>
              <a:rPr lang="en-US" altLang="zh-CN" sz="2000" dirty="0"/>
              <a:t>Meta</a:t>
            </a:r>
            <a:r>
              <a:rPr lang="zh-CN" altLang="en-US" sz="2000" dirty="0"/>
              <a:t>租户一一对应，系统租户与 </a:t>
            </a:r>
            <a:r>
              <a:rPr lang="en-US" altLang="zh-CN" sz="2000" dirty="0"/>
              <a:t>Meta </a:t>
            </a:r>
            <a:r>
              <a:rPr lang="zh-CN" altLang="en-US" sz="2000" dirty="0"/>
              <a:t>租户有且仅有一个</a:t>
            </a:r>
            <a:r>
              <a:rPr lang="en-US" altLang="zh-CN" sz="2000" dirty="0"/>
              <a:t>1</a:t>
            </a:r>
            <a:r>
              <a:rPr lang="zh-CN" altLang="en-US" sz="2000" dirty="0"/>
              <a:t>号日志流，日志流为 </a:t>
            </a:r>
            <a:r>
              <a:rPr lang="en-US" altLang="zh-CN" sz="2000" dirty="0" err="1"/>
              <a:t>LogStream</a:t>
            </a:r>
            <a:r>
              <a:rPr lang="zh-CN" altLang="en-US" sz="2000" dirty="0"/>
              <a:t>，简称</a:t>
            </a:r>
            <a:r>
              <a:rPr lang="en-US" altLang="zh-CN" sz="2000" dirty="0"/>
              <a:t>LS</a:t>
            </a:r>
            <a:endParaRPr lang="zh-CN" altLang="en-US" sz="2000" dirty="0"/>
          </a:p>
        </p:txBody>
      </p:sp>
      <p:pic>
        <p:nvPicPr>
          <p:cNvPr id="2050" name="Picture 2" descr="tenant-architecture.png">
            <a:extLst>
              <a:ext uri="{FF2B5EF4-FFF2-40B4-BE49-F238E27FC236}">
                <a16:creationId xmlns:a16="http://schemas.microsoft.com/office/drawing/2014/main" id="{AE48B54C-D6C5-4DEA-9008-2DC608DD3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498" y="1720311"/>
            <a:ext cx="7286786" cy="480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9317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8707B-86F5-4BAE-9C4D-6F5ECE9616E4}"/>
              </a:ext>
            </a:extLst>
          </p:cNvPr>
          <p:cNvSpPr>
            <a:spLocks noGrp="1"/>
          </p:cNvSpPr>
          <p:nvPr>
            <p:ph type="title"/>
          </p:nvPr>
        </p:nvSpPr>
        <p:spPr/>
        <p:txBody>
          <a:bodyPr/>
          <a:lstStyle/>
          <a:p>
            <a:pPr algn="ctr"/>
            <a:r>
              <a:rPr lang="en-US" altLang="zh-CN" dirty="0"/>
              <a:t>OB</a:t>
            </a:r>
            <a:r>
              <a:rPr lang="zh-CN" altLang="en-US" dirty="0"/>
              <a:t>基本概念</a:t>
            </a:r>
          </a:p>
        </p:txBody>
      </p:sp>
      <p:sp>
        <p:nvSpPr>
          <p:cNvPr id="3" name="内容占位符 2">
            <a:extLst>
              <a:ext uri="{FF2B5EF4-FFF2-40B4-BE49-F238E27FC236}">
                <a16:creationId xmlns:a16="http://schemas.microsoft.com/office/drawing/2014/main" id="{3490343D-DE30-423E-AFA9-46234E74772E}"/>
              </a:ext>
            </a:extLst>
          </p:cNvPr>
          <p:cNvSpPr>
            <a:spLocks noGrp="1"/>
          </p:cNvSpPr>
          <p:nvPr>
            <p:ph idx="1"/>
          </p:nvPr>
        </p:nvSpPr>
        <p:spPr/>
        <p:txBody>
          <a:bodyPr/>
          <a:lstStyle/>
          <a:p>
            <a:r>
              <a:rPr lang="zh-CN" altLang="en-US" sz="2800" b="1" dirty="0"/>
              <a:t>每个租户拥有若干资源池（</a:t>
            </a:r>
            <a:r>
              <a:rPr lang="en-US" altLang="zh-CN" sz="2800" b="1" dirty="0"/>
              <a:t>Resource Pool</a:t>
            </a:r>
            <a:r>
              <a:rPr lang="zh-CN" altLang="en-US" sz="2800" b="1" dirty="0"/>
              <a:t>）</a:t>
            </a:r>
          </a:p>
        </p:txBody>
      </p:sp>
      <p:sp>
        <p:nvSpPr>
          <p:cNvPr id="4" name="矩形 3">
            <a:extLst>
              <a:ext uri="{FF2B5EF4-FFF2-40B4-BE49-F238E27FC236}">
                <a16:creationId xmlns:a16="http://schemas.microsoft.com/office/drawing/2014/main" id="{842115EB-1DDD-44C2-AD79-00448FAA7B51}"/>
              </a:ext>
            </a:extLst>
          </p:cNvPr>
          <p:cNvSpPr/>
          <p:nvPr/>
        </p:nvSpPr>
        <p:spPr>
          <a:xfrm>
            <a:off x="5639835" y="3348339"/>
            <a:ext cx="1348897" cy="766796"/>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文本框 4">
            <a:extLst>
              <a:ext uri="{FF2B5EF4-FFF2-40B4-BE49-F238E27FC236}">
                <a16:creationId xmlns:a16="http://schemas.microsoft.com/office/drawing/2014/main" id="{D44289A2-16DF-4EA5-8474-DAAAE49D4627}"/>
              </a:ext>
            </a:extLst>
          </p:cNvPr>
          <p:cNvSpPr txBox="1"/>
          <p:nvPr/>
        </p:nvSpPr>
        <p:spPr>
          <a:xfrm>
            <a:off x="5601334" y="1719206"/>
            <a:ext cx="5229045" cy="1174360"/>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首先定义每个</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的规格（</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CPU</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及内存），如</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U1=2C8G</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41750" marR="0" lvl="0"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：授予一个资源池，</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Unit=U1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Num=1</a:t>
            </a:r>
          </a:p>
          <a:p>
            <a:pPr marL="141750" marR="0" lvl="0"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2</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：授予一个资源池，</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Unit=U1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Num=2</a:t>
            </a:r>
          </a:p>
          <a:p>
            <a:pPr marL="141750" marR="0" lvl="0"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3</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：授予一个资源池，</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Unit=U1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Num=3</a:t>
            </a:r>
          </a:p>
        </p:txBody>
      </p:sp>
      <p:sp>
        <p:nvSpPr>
          <p:cNvPr id="6" name="文本框 5">
            <a:extLst>
              <a:ext uri="{FF2B5EF4-FFF2-40B4-BE49-F238E27FC236}">
                <a16:creationId xmlns:a16="http://schemas.microsoft.com/office/drawing/2014/main" id="{1326FF1E-C6F0-45C1-B1DF-321D0613925B}"/>
              </a:ext>
            </a:extLst>
          </p:cNvPr>
          <p:cNvSpPr txBox="1"/>
          <p:nvPr/>
        </p:nvSpPr>
        <p:spPr>
          <a:xfrm>
            <a:off x="5780192" y="3709990"/>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8DCEE219-AE37-4BCE-A556-FCEDCB38C7EB}"/>
              </a:ext>
            </a:extLst>
          </p:cNvPr>
          <p:cNvSpPr/>
          <p:nvPr/>
        </p:nvSpPr>
        <p:spPr>
          <a:xfrm>
            <a:off x="5601334" y="3002019"/>
            <a:ext cx="1428871" cy="287450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 name="文本框 7">
            <a:extLst>
              <a:ext uri="{FF2B5EF4-FFF2-40B4-BE49-F238E27FC236}">
                <a16:creationId xmlns:a16="http://schemas.microsoft.com/office/drawing/2014/main" id="{6680B593-B617-4BA9-AA25-BE9C1B38D191}"/>
              </a:ext>
            </a:extLst>
          </p:cNvPr>
          <p:cNvSpPr txBox="1"/>
          <p:nvPr/>
        </p:nvSpPr>
        <p:spPr>
          <a:xfrm>
            <a:off x="5768558" y="2933027"/>
            <a:ext cx="1104835" cy="385234"/>
          </a:xfrm>
          <a:prstGeom prst="rect">
            <a:avLst/>
          </a:prstGeom>
          <a:noFill/>
        </p:spPr>
        <p:txBody>
          <a:bodyPr wrap="square" rtlCol="0" anchor="ctr">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400" b="1" dirty="0">
                <a:solidFill>
                  <a:srgbClr val="3A3636"/>
                </a:solidFill>
                <a:latin typeface="Alibaba PuHuiTi R" pitchFamily="18" charset="-122"/>
                <a:ea typeface="Alibaba PuHuiTi R" pitchFamily="18" charset="-122"/>
                <a:cs typeface="Alibaba PuHuiTi R" pitchFamily="18" charset="-122"/>
              </a:rPr>
              <a:t> </a:t>
            </a:r>
            <a:r>
              <a:rPr kumimoji="1" lang="en-US" altLang="zh-CN" sz="14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sp>
        <p:nvSpPr>
          <p:cNvPr id="9" name="文本框 8">
            <a:extLst>
              <a:ext uri="{FF2B5EF4-FFF2-40B4-BE49-F238E27FC236}">
                <a16:creationId xmlns:a16="http://schemas.microsoft.com/office/drawing/2014/main" id="{846EB912-2B04-4AE4-B48B-3E106511E168}"/>
              </a:ext>
            </a:extLst>
          </p:cNvPr>
          <p:cNvSpPr txBox="1"/>
          <p:nvPr/>
        </p:nvSpPr>
        <p:spPr>
          <a:xfrm>
            <a:off x="5639835" y="3418284"/>
            <a:ext cx="455804" cy="251031"/>
          </a:xfrm>
          <a:prstGeom prst="rect">
            <a:avLst/>
          </a:prstGeom>
          <a:solidFill>
            <a:srgbClr val="5898FE">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10" name="矩形 9">
            <a:extLst>
              <a:ext uri="{FF2B5EF4-FFF2-40B4-BE49-F238E27FC236}">
                <a16:creationId xmlns:a16="http://schemas.microsoft.com/office/drawing/2014/main" id="{CE5017AA-0F6B-4A4C-B369-422FE94214B2}"/>
              </a:ext>
            </a:extLst>
          </p:cNvPr>
          <p:cNvSpPr/>
          <p:nvPr/>
        </p:nvSpPr>
        <p:spPr>
          <a:xfrm>
            <a:off x="5646416" y="4137192"/>
            <a:ext cx="1335457" cy="84187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825E6240-7621-4F6E-9E00-F05FF749CF72}"/>
              </a:ext>
            </a:extLst>
          </p:cNvPr>
          <p:cNvSpPr/>
          <p:nvPr/>
        </p:nvSpPr>
        <p:spPr>
          <a:xfrm>
            <a:off x="7513563" y="3335210"/>
            <a:ext cx="1328566" cy="778036"/>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文本框 11">
            <a:extLst>
              <a:ext uri="{FF2B5EF4-FFF2-40B4-BE49-F238E27FC236}">
                <a16:creationId xmlns:a16="http://schemas.microsoft.com/office/drawing/2014/main" id="{6F68AEF4-5FDA-42EA-BC6E-95D9B55B0985}"/>
              </a:ext>
            </a:extLst>
          </p:cNvPr>
          <p:cNvSpPr txBox="1"/>
          <p:nvPr/>
        </p:nvSpPr>
        <p:spPr>
          <a:xfrm>
            <a:off x="7642286" y="375703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3" name="矩形 12">
            <a:extLst>
              <a:ext uri="{FF2B5EF4-FFF2-40B4-BE49-F238E27FC236}">
                <a16:creationId xmlns:a16="http://schemas.microsoft.com/office/drawing/2014/main" id="{6BC7FCE0-6A61-4155-93FE-2FAEDA3422FC}"/>
              </a:ext>
            </a:extLst>
          </p:cNvPr>
          <p:cNvSpPr/>
          <p:nvPr/>
        </p:nvSpPr>
        <p:spPr>
          <a:xfrm>
            <a:off x="7475062" y="3017025"/>
            <a:ext cx="1442723" cy="287450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4" name="文本框 13">
            <a:extLst>
              <a:ext uri="{FF2B5EF4-FFF2-40B4-BE49-F238E27FC236}">
                <a16:creationId xmlns:a16="http://schemas.microsoft.com/office/drawing/2014/main" id="{3A9CCD49-0090-490C-AC5B-3CB5F7B97AFD}"/>
              </a:ext>
            </a:extLst>
          </p:cNvPr>
          <p:cNvSpPr txBox="1"/>
          <p:nvPr/>
        </p:nvSpPr>
        <p:spPr>
          <a:xfrm>
            <a:off x="7642286" y="2948034"/>
            <a:ext cx="1104835" cy="385234"/>
          </a:xfrm>
          <a:prstGeom prst="rect">
            <a:avLst/>
          </a:prstGeom>
          <a:noFill/>
        </p:spPr>
        <p:txBody>
          <a:bodyPr wrap="square" rtlCol="0" anchor="ctr">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400" b="1" dirty="0">
                <a:solidFill>
                  <a:srgbClr val="3A3636"/>
                </a:solidFill>
                <a:latin typeface="Alibaba PuHuiTi R" pitchFamily="18" charset="-122"/>
                <a:ea typeface="Alibaba PuHuiTi R" pitchFamily="18" charset="-122"/>
                <a:cs typeface="Alibaba PuHuiTi R" pitchFamily="18" charset="-122"/>
              </a:rPr>
              <a:t> </a:t>
            </a:r>
            <a:r>
              <a:rPr kumimoji="1" lang="en-US" altLang="zh-CN" sz="14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sp>
        <p:nvSpPr>
          <p:cNvPr id="15" name="矩形 14">
            <a:extLst>
              <a:ext uri="{FF2B5EF4-FFF2-40B4-BE49-F238E27FC236}">
                <a16:creationId xmlns:a16="http://schemas.microsoft.com/office/drawing/2014/main" id="{E3C3DA8E-01BC-4956-9129-AF3C49AD7023}"/>
              </a:ext>
            </a:extLst>
          </p:cNvPr>
          <p:cNvSpPr/>
          <p:nvPr/>
        </p:nvSpPr>
        <p:spPr>
          <a:xfrm>
            <a:off x="9360567" y="3360968"/>
            <a:ext cx="1377140" cy="778036"/>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6" name="文本框 15">
            <a:extLst>
              <a:ext uri="{FF2B5EF4-FFF2-40B4-BE49-F238E27FC236}">
                <a16:creationId xmlns:a16="http://schemas.microsoft.com/office/drawing/2014/main" id="{2244F602-209A-4EE3-934C-6798D3977F6B}"/>
              </a:ext>
            </a:extLst>
          </p:cNvPr>
          <p:cNvSpPr txBox="1"/>
          <p:nvPr/>
        </p:nvSpPr>
        <p:spPr>
          <a:xfrm>
            <a:off x="9460026" y="3782792"/>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矩形 16">
            <a:extLst>
              <a:ext uri="{FF2B5EF4-FFF2-40B4-BE49-F238E27FC236}">
                <a16:creationId xmlns:a16="http://schemas.microsoft.com/office/drawing/2014/main" id="{87888F7F-B981-4831-8AAF-342E7BCA9B2A}"/>
              </a:ext>
            </a:extLst>
          </p:cNvPr>
          <p:cNvSpPr/>
          <p:nvPr/>
        </p:nvSpPr>
        <p:spPr>
          <a:xfrm>
            <a:off x="9315221" y="3042783"/>
            <a:ext cx="1515158" cy="2848750"/>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文本框 17">
            <a:extLst>
              <a:ext uri="{FF2B5EF4-FFF2-40B4-BE49-F238E27FC236}">
                <a16:creationId xmlns:a16="http://schemas.microsoft.com/office/drawing/2014/main" id="{ACBDD1EE-F1F6-4483-81C5-42649486C3B6}"/>
              </a:ext>
            </a:extLst>
          </p:cNvPr>
          <p:cNvSpPr txBox="1"/>
          <p:nvPr/>
        </p:nvSpPr>
        <p:spPr>
          <a:xfrm>
            <a:off x="9494076" y="2973792"/>
            <a:ext cx="1104835" cy="385234"/>
          </a:xfrm>
          <a:prstGeom prst="rect">
            <a:avLst/>
          </a:prstGeom>
          <a:noFill/>
        </p:spPr>
        <p:txBody>
          <a:bodyPr wrap="square" rtlCol="0" anchor="ctr">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400" b="1" dirty="0">
                <a:solidFill>
                  <a:srgbClr val="3A3636"/>
                </a:solidFill>
                <a:latin typeface="Alibaba PuHuiTi R" pitchFamily="18" charset="-122"/>
                <a:ea typeface="Alibaba PuHuiTi R" pitchFamily="18" charset="-122"/>
                <a:cs typeface="Alibaba PuHuiTi R" pitchFamily="18" charset="-122"/>
              </a:rPr>
              <a:t> </a:t>
            </a:r>
            <a:r>
              <a:rPr kumimoji="1" lang="en-US" altLang="zh-CN" sz="1400" b="1" dirty="0">
                <a:solidFill>
                  <a:srgbClr val="3A3636"/>
                </a:solidFill>
                <a:latin typeface="Alibaba PuHuiTi R" pitchFamily="18" charset="-122"/>
                <a:ea typeface="Alibaba PuHuiTi R" pitchFamily="18" charset="-122"/>
                <a:cs typeface="Alibaba PuHuiTi R" pitchFamily="18" charset="-122"/>
              </a:rPr>
              <a:t>3</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sp>
        <p:nvSpPr>
          <p:cNvPr id="19" name="文本框 18">
            <a:extLst>
              <a:ext uri="{FF2B5EF4-FFF2-40B4-BE49-F238E27FC236}">
                <a16:creationId xmlns:a16="http://schemas.microsoft.com/office/drawing/2014/main" id="{3F29BA97-4B64-4678-BDB5-9BE92F1D2BC8}"/>
              </a:ext>
            </a:extLst>
          </p:cNvPr>
          <p:cNvSpPr txBox="1"/>
          <p:nvPr/>
        </p:nvSpPr>
        <p:spPr>
          <a:xfrm>
            <a:off x="7510997" y="3444531"/>
            <a:ext cx="455804" cy="251031"/>
          </a:xfrm>
          <a:prstGeom prst="rect">
            <a:avLst/>
          </a:prstGeom>
          <a:solidFill>
            <a:srgbClr val="5898FE">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0" name="文本框 19">
            <a:extLst>
              <a:ext uri="{FF2B5EF4-FFF2-40B4-BE49-F238E27FC236}">
                <a16:creationId xmlns:a16="http://schemas.microsoft.com/office/drawing/2014/main" id="{6C03665B-63C7-4A8F-A775-3D8A55EA83EF}"/>
              </a:ext>
            </a:extLst>
          </p:cNvPr>
          <p:cNvSpPr txBox="1"/>
          <p:nvPr/>
        </p:nvSpPr>
        <p:spPr>
          <a:xfrm>
            <a:off x="9360567" y="3470289"/>
            <a:ext cx="455804" cy="251031"/>
          </a:xfrm>
          <a:prstGeom prst="rect">
            <a:avLst/>
          </a:prstGeom>
          <a:solidFill>
            <a:srgbClr val="5898FE">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1" name="文本框 20">
            <a:extLst>
              <a:ext uri="{FF2B5EF4-FFF2-40B4-BE49-F238E27FC236}">
                <a16:creationId xmlns:a16="http://schemas.microsoft.com/office/drawing/2014/main" id="{2DD431E1-9325-4C8B-92DF-682493FD6077}"/>
              </a:ext>
            </a:extLst>
          </p:cNvPr>
          <p:cNvSpPr txBox="1"/>
          <p:nvPr/>
        </p:nvSpPr>
        <p:spPr>
          <a:xfrm>
            <a:off x="6095639" y="3418284"/>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2" name="文本框 21">
            <a:extLst>
              <a:ext uri="{FF2B5EF4-FFF2-40B4-BE49-F238E27FC236}">
                <a16:creationId xmlns:a16="http://schemas.microsoft.com/office/drawing/2014/main" id="{DCBCA088-EF80-4070-9808-CB55B81EF6DA}"/>
              </a:ext>
            </a:extLst>
          </p:cNvPr>
          <p:cNvSpPr txBox="1"/>
          <p:nvPr/>
        </p:nvSpPr>
        <p:spPr>
          <a:xfrm>
            <a:off x="7966801" y="3444531"/>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3" name="文本框 22">
            <a:extLst>
              <a:ext uri="{FF2B5EF4-FFF2-40B4-BE49-F238E27FC236}">
                <a16:creationId xmlns:a16="http://schemas.microsoft.com/office/drawing/2014/main" id="{BDB634FD-C814-4F35-9692-5D4BEC63E8BE}"/>
              </a:ext>
            </a:extLst>
          </p:cNvPr>
          <p:cNvSpPr txBox="1"/>
          <p:nvPr/>
        </p:nvSpPr>
        <p:spPr>
          <a:xfrm>
            <a:off x="9818591" y="3470289"/>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4" name="文本框 23">
            <a:extLst>
              <a:ext uri="{FF2B5EF4-FFF2-40B4-BE49-F238E27FC236}">
                <a16:creationId xmlns:a16="http://schemas.microsoft.com/office/drawing/2014/main" id="{E49A3C42-7E10-4962-BD21-5895EA02A496}"/>
              </a:ext>
            </a:extLst>
          </p:cNvPr>
          <p:cNvSpPr txBox="1"/>
          <p:nvPr/>
        </p:nvSpPr>
        <p:spPr>
          <a:xfrm>
            <a:off x="5796451" y="4276809"/>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5" name="文本框 24">
            <a:extLst>
              <a:ext uri="{FF2B5EF4-FFF2-40B4-BE49-F238E27FC236}">
                <a16:creationId xmlns:a16="http://schemas.microsoft.com/office/drawing/2014/main" id="{F3A2AAC4-AA44-4257-879F-2C18D79CE514}"/>
              </a:ext>
            </a:extLst>
          </p:cNvPr>
          <p:cNvSpPr txBox="1"/>
          <p:nvPr/>
        </p:nvSpPr>
        <p:spPr>
          <a:xfrm>
            <a:off x="6532928" y="3418284"/>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6" name="文本框 25">
            <a:extLst>
              <a:ext uri="{FF2B5EF4-FFF2-40B4-BE49-F238E27FC236}">
                <a16:creationId xmlns:a16="http://schemas.microsoft.com/office/drawing/2014/main" id="{0B6917C6-300F-4B73-94B3-26A337D881F2}"/>
              </a:ext>
            </a:extLst>
          </p:cNvPr>
          <p:cNvSpPr txBox="1"/>
          <p:nvPr/>
        </p:nvSpPr>
        <p:spPr>
          <a:xfrm>
            <a:off x="8420039" y="3444531"/>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7" name="文本框 26">
            <a:extLst>
              <a:ext uri="{FF2B5EF4-FFF2-40B4-BE49-F238E27FC236}">
                <a16:creationId xmlns:a16="http://schemas.microsoft.com/office/drawing/2014/main" id="{E7930AC7-922F-4EF6-825C-76F693F40CCA}"/>
              </a:ext>
            </a:extLst>
          </p:cNvPr>
          <p:cNvSpPr txBox="1"/>
          <p:nvPr/>
        </p:nvSpPr>
        <p:spPr>
          <a:xfrm>
            <a:off x="10281902" y="3470289"/>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8" name="文本框 27">
            <a:extLst>
              <a:ext uri="{FF2B5EF4-FFF2-40B4-BE49-F238E27FC236}">
                <a16:creationId xmlns:a16="http://schemas.microsoft.com/office/drawing/2014/main" id="{24742309-B9D3-42A1-9382-CD7AA182277B}"/>
              </a:ext>
            </a:extLst>
          </p:cNvPr>
          <p:cNvSpPr txBox="1"/>
          <p:nvPr/>
        </p:nvSpPr>
        <p:spPr>
          <a:xfrm>
            <a:off x="6322333" y="4282167"/>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9" name="文本框 28">
            <a:extLst>
              <a:ext uri="{FF2B5EF4-FFF2-40B4-BE49-F238E27FC236}">
                <a16:creationId xmlns:a16="http://schemas.microsoft.com/office/drawing/2014/main" id="{8AB4D31C-FCDE-4CB2-A68E-B04137F6660E}"/>
              </a:ext>
            </a:extLst>
          </p:cNvPr>
          <p:cNvSpPr txBox="1"/>
          <p:nvPr/>
        </p:nvSpPr>
        <p:spPr>
          <a:xfrm>
            <a:off x="5723720" y="4571837"/>
            <a:ext cx="1108900"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0" name="矩形 29">
            <a:extLst>
              <a:ext uri="{FF2B5EF4-FFF2-40B4-BE49-F238E27FC236}">
                <a16:creationId xmlns:a16="http://schemas.microsoft.com/office/drawing/2014/main" id="{DF883C12-7EBB-48A9-A18A-5556EE9A9FC5}"/>
              </a:ext>
            </a:extLst>
          </p:cNvPr>
          <p:cNvSpPr/>
          <p:nvPr/>
        </p:nvSpPr>
        <p:spPr>
          <a:xfrm>
            <a:off x="7539903" y="4163439"/>
            <a:ext cx="1335457" cy="84187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1" name="文本框 30">
            <a:extLst>
              <a:ext uri="{FF2B5EF4-FFF2-40B4-BE49-F238E27FC236}">
                <a16:creationId xmlns:a16="http://schemas.microsoft.com/office/drawing/2014/main" id="{C30092CF-2677-4805-B465-331C33D19536}"/>
              </a:ext>
            </a:extLst>
          </p:cNvPr>
          <p:cNvSpPr txBox="1"/>
          <p:nvPr/>
        </p:nvSpPr>
        <p:spPr>
          <a:xfrm>
            <a:off x="7689938" y="4303056"/>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2" name="文本框 31">
            <a:extLst>
              <a:ext uri="{FF2B5EF4-FFF2-40B4-BE49-F238E27FC236}">
                <a16:creationId xmlns:a16="http://schemas.microsoft.com/office/drawing/2014/main" id="{880A624C-297F-4C7C-8F60-9C7041D3905D}"/>
              </a:ext>
            </a:extLst>
          </p:cNvPr>
          <p:cNvSpPr txBox="1"/>
          <p:nvPr/>
        </p:nvSpPr>
        <p:spPr>
          <a:xfrm>
            <a:off x="8215820" y="4308414"/>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3" name="文本框 32">
            <a:extLst>
              <a:ext uri="{FF2B5EF4-FFF2-40B4-BE49-F238E27FC236}">
                <a16:creationId xmlns:a16="http://schemas.microsoft.com/office/drawing/2014/main" id="{2B85E5E6-6DEC-4857-A372-5E7BF37D85C5}"/>
              </a:ext>
            </a:extLst>
          </p:cNvPr>
          <p:cNvSpPr txBox="1"/>
          <p:nvPr/>
        </p:nvSpPr>
        <p:spPr>
          <a:xfrm>
            <a:off x="7613060" y="4623853"/>
            <a:ext cx="1172422"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4" name="矩形 33">
            <a:extLst>
              <a:ext uri="{FF2B5EF4-FFF2-40B4-BE49-F238E27FC236}">
                <a16:creationId xmlns:a16="http://schemas.microsoft.com/office/drawing/2014/main" id="{05EB092F-B463-42E3-848E-FA269FF16FA3}"/>
              </a:ext>
            </a:extLst>
          </p:cNvPr>
          <p:cNvSpPr/>
          <p:nvPr/>
        </p:nvSpPr>
        <p:spPr>
          <a:xfrm>
            <a:off x="9361186" y="4205004"/>
            <a:ext cx="1376520" cy="84187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5" name="文本框 34">
            <a:extLst>
              <a:ext uri="{FF2B5EF4-FFF2-40B4-BE49-F238E27FC236}">
                <a16:creationId xmlns:a16="http://schemas.microsoft.com/office/drawing/2014/main" id="{8014564C-BB11-4CAB-9C5B-A949CB54E5CE}"/>
              </a:ext>
            </a:extLst>
          </p:cNvPr>
          <p:cNvSpPr txBox="1"/>
          <p:nvPr/>
        </p:nvSpPr>
        <p:spPr>
          <a:xfrm>
            <a:off x="9511221" y="4344621"/>
            <a:ext cx="455804" cy="251031"/>
          </a:xfrm>
          <a:prstGeom prst="rect">
            <a:avLst/>
          </a:prstGeom>
          <a:solidFill>
            <a:srgbClr val="FFBF00">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6" name="文本框 35">
            <a:extLst>
              <a:ext uri="{FF2B5EF4-FFF2-40B4-BE49-F238E27FC236}">
                <a16:creationId xmlns:a16="http://schemas.microsoft.com/office/drawing/2014/main" id="{B44A9CE4-F97E-4BD2-894E-80E193FFB0A5}"/>
              </a:ext>
            </a:extLst>
          </p:cNvPr>
          <p:cNvSpPr txBox="1"/>
          <p:nvPr/>
        </p:nvSpPr>
        <p:spPr>
          <a:xfrm>
            <a:off x="10037103" y="4349979"/>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7" name="文本框 36">
            <a:extLst>
              <a:ext uri="{FF2B5EF4-FFF2-40B4-BE49-F238E27FC236}">
                <a16:creationId xmlns:a16="http://schemas.microsoft.com/office/drawing/2014/main" id="{91F13FCA-592D-48DD-B974-31E9FF9AC3E7}"/>
              </a:ext>
            </a:extLst>
          </p:cNvPr>
          <p:cNvSpPr txBox="1"/>
          <p:nvPr/>
        </p:nvSpPr>
        <p:spPr>
          <a:xfrm>
            <a:off x="9435070" y="4644637"/>
            <a:ext cx="1112319"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8" name="矩形 37">
            <a:extLst>
              <a:ext uri="{FF2B5EF4-FFF2-40B4-BE49-F238E27FC236}">
                <a16:creationId xmlns:a16="http://schemas.microsoft.com/office/drawing/2014/main" id="{563D0450-61FC-43FB-A80F-F293EE936836}"/>
              </a:ext>
            </a:extLst>
          </p:cNvPr>
          <p:cNvSpPr/>
          <p:nvPr/>
        </p:nvSpPr>
        <p:spPr>
          <a:xfrm>
            <a:off x="5646416" y="5063679"/>
            <a:ext cx="1335457" cy="68901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9" name="文本框 38">
            <a:extLst>
              <a:ext uri="{FF2B5EF4-FFF2-40B4-BE49-F238E27FC236}">
                <a16:creationId xmlns:a16="http://schemas.microsoft.com/office/drawing/2014/main" id="{631AA2B3-9FC9-4C0A-9115-90C6015E3CD8}"/>
              </a:ext>
            </a:extLst>
          </p:cNvPr>
          <p:cNvSpPr txBox="1"/>
          <p:nvPr/>
        </p:nvSpPr>
        <p:spPr>
          <a:xfrm>
            <a:off x="6038636" y="5197937"/>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40" name="文本框 39">
            <a:extLst>
              <a:ext uri="{FF2B5EF4-FFF2-40B4-BE49-F238E27FC236}">
                <a16:creationId xmlns:a16="http://schemas.microsoft.com/office/drawing/2014/main" id="{D31DC0F6-CA72-413F-8A2B-0223D72F01D1}"/>
              </a:ext>
            </a:extLst>
          </p:cNvPr>
          <p:cNvSpPr txBox="1"/>
          <p:nvPr/>
        </p:nvSpPr>
        <p:spPr>
          <a:xfrm>
            <a:off x="5741338" y="5425783"/>
            <a:ext cx="1138782"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1" name="矩形 40">
            <a:extLst>
              <a:ext uri="{FF2B5EF4-FFF2-40B4-BE49-F238E27FC236}">
                <a16:creationId xmlns:a16="http://schemas.microsoft.com/office/drawing/2014/main" id="{8F574D25-BC79-4963-99A5-F6EC5EA66E6C}"/>
              </a:ext>
            </a:extLst>
          </p:cNvPr>
          <p:cNvSpPr/>
          <p:nvPr/>
        </p:nvSpPr>
        <p:spPr>
          <a:xfrm>
            <a:off x="7553684" y="5089926"/>
            <a:ext cx="1335457" cy="68901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2" name="文本框 41">
            <a:extLst>
              <a:ext uri="{FF2B5EF4-FFF2-40B4-BE49-F238E27FC236}">
                <a16:creationId xmlns:a16="http://schemas.microsoft.com/office/drawing/2014/main" id="{3EF40B24-C4D1-42CA-81C2-446C058D331A}"/>
              </a:ext>
            </a:extLst>
          </p:cNvPr>
          <p:cNvSpPr txBox="1"/>
          <p:nvPr/>
        </p:nvSpPr>
        <p:spPr>
          <a:xfrm>
            <a:off x="7945904" y="5224184"/>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43" name="文本框 42">
            <a:extLst>
              <a:ext uri="{FF2B5EF4-FFF2-40B4-BE49-F238E27FC236}">
                <a16:creationId xmlns:a16="http://schemas.microsoft.com/office/drawing/2014/main" id="{B8DFBFEF-F2FC-4EB6-848E-5715C6A6A627}"/>
              </a:ext>
            </a:extLst>
          </p:cNvPr>
          <p:cNvSpPr txBox="1"/>
          <p:nvPr/>
        </p:nvSpPr>
        <p:spPr>
          <a:xfrm>
            <a:off x="7642286" y="5425784"/>
            <a:ext cx="1097601"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4" name="矩形 43">
            <a:extLst>
              <a:ext uri="{FF2B5EF4-FFF2-40B4-BE49-F238E27FC236}">
                <a16:creationId xmlns:a16="http://schemas.microsoft.com/office/drawing/2014/main" id="{2706D6E6-BF34-415E-88DF-CBAE4C5FA12A}"/>
              </a:ext>
            </a:extLst>
          </p:cNvPr>
          <p:cNvSpPr/>
          <p:nvPr/>
        </p:nvSpPr>
        <p:spPr>
          <a:xfrm>
            <a:off x="9396050" y="5115684"/>
            <a:ext cx="1335457" cy="68901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5" name="文本框 44">
            <a:extLst>
              <a:ext uri="{FF2B5EF4-FFF2-40B4-BE49-F238E27FC236}">
                <a16:creationId xmlns:a16="http://schemas.microsoft.com/office/drawing/2014/main" id="{5989979F-EB9E-4D9B-A297-4D268160A201}"/>
              </a:ext>
            </a:extLst>
          </p:cNvPr>
          <p:cNvSpPr txBox="1"/>
          <p:nvPr/>
        </p:nvSpPr>
        <p:spPr>
          <a:xfrm>
            <a:off x="9788270" y="5249942"/>
            <a:ext cx="455804" cy="251031"/>
          </a:xfrm>
          <a:prstGeom prst="rect">
            <a:avLst/>
          </a:prstGeom>
          <a:solidFill>
            <a:srgbClr val="00D2CA">
              <a:lumMod val="40000"/>
              <a:lumOff val="60000"/>
            </a:srgbClr>
          </a:solid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46" name="文本框 45">
            <a:extLst>
              <a:ext uri="{FF2B5EF4-FFF2-40B4-BE49-F238E27FC236}">
                <a16:creationId xmlns:a16="http://schemas.microsoft.com/office/drawing/2014/main" id="{FF549717-03FE-49F6-B5EA-82045F4E8B48}"/>
              </a:ext>
            </a:extLst>
          </p:cNvPr>
          <p:cNvSpPr txBox="1"/>
          <p:nvPr/>
        </p:nvSpPr>
        <p:spPr>
          <a:xfrm>
            <a:off x="9460026" y="5461331"/>
            <a:ext cx="1122227"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7" name="文本框 46">
            <a:extLst>
              <a:ext uri="{FF2B5EF4-FFF2-40B4-BE49-F238E27FC236}">
                <a16:creationId xmlns:a16="http://schemas.microsoft.com/office/drawing/2014/main" id="{E770DAC5-50BA-457E-B4DF-592B5FE9066F}"/>
              </a:ext>
            </a:extLst>
          </p:cNvPr>
          <p:cNvSpPr txBox="1"/>
          <p:nvPr/>
        </p:nvSpPr>
        <p:spPr>
          <a:xfrm>
            <a:off x="9479704" y="2099646"/>
            <a:ext cx="1012475" cy="184666"/>
          </a:xfrm>
          <a:prstGeom prst="rect">
            <a:avLst/>
          </a:prstGeom>
          <a:noFill/>
        </p:spPr>
        <p:txBody>
          <a:bodyPr wrap="square" lIns="0" tIns="0" rIns="0" bIns="0" rtlCol="0" anchor="ctr">
            <a:spAutoFit/>
          </a:bodyPr>
          <a:lstStyle>
            <a:defPPr>
              <a:defRPr lang="zh-CN"/>
            </a:defPPr>
            <a:lvl1pPr algn="ctr">
              <a:lnSpc>
                <a:spcPct val="150000"/>
              </a:lnSpc>
              <a:defRPr kumimoji="1" sz="12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1Unit</a:t>
            </a:r>
          </a:p>
        </p:txBody>
      </p:sp>
      <p:sp>
        <p:nvSpPr>
          <p:cNvPr id="48" name="文本框 47">
            <a:extLst>
              <a:ext uri="{FF2B5EF4-FFF2-40B4-BE49-F238E27FC236}">
                <a16:creationId xmlns:a16="http://schemas.microsoft.com/office/drawing/2014/main" id="{74B1F3F4-FAA2-4877-9E0B-024DF8764E1D}"/>
              </a:ext>
            </a:extLst>
          </p:cNvPr>
          <p:cNvSpPr txBox="1"/>
          <p:nvPr/>
        </p:nvSpPr>
        <p:spPr>
          <a:xfrm>
            <a:off x="10465451" y="2086712"/>
            <a:ext cx="201443" cy="197599"/>
          </a:xfrm>
          <a:prstGeom prst="rect">
            <a:avLst/>
          </a:prstGeom>
          <a:solidFill>
            <a:srgbClr val="5898FE">
              <a:lumMod val="40000"/>
              <a:lumOff val="60000"/>
            </a:srgbClr>
          </a:solidFill>
        </p:spPr>
        <p:txBody>
          <a:bodyPr wrap="square" lIns="0" tIns="0" rIns="0" bIns="0" rtlCol="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49" name="文本框 48">
            <a:extLst>
              <a:ext uri="{FF2B5EF4-FFF2-40B4-BE49-F238E27FC236}">
                <a16:creationId xmlns:a16="http://schemas.microsoft.com/office/drawing/2014/main" id="{99985B4B-2703-4D9F-BB4B-032824737196}"/>
              </a:ext>
            </a:extLst>
          </p:cNvPr>
          <p:cNvSpPr txBox="1"/>
          <p:nvPr/>
        </p:nvSpPr>
        <p:spPr>
          <a:xfrm>
            <a:off x="10465451" y="2391578"/>
            <a:ext cx="201457" cy="177667"/>
          </a:xfrm>
          <a:prstGeom prst="rect">
            <a:avLst/>
          </a:prstGeom>
          <a:solidFill>
            <a:srgbClr val="FFBF00">
              <a:lumMod val="40000"/>
              <a:lumOff val="60000"/>
            </a:srgbClr>
          </a:solidFill>
        </p:spPr>
        <p:txBody>
          <a:bodyPr wrap="square" lIns="0" tIns="0" rIns="0" bIns="0" rtlCol="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50" name="文本框 49">
            <a:extLst>
              <a:ext uri="{FF2B5EF4-FFF2-40B4-BE49-F238E27FC236}">
                <a16:creationId xmlns:a16="http://schemas.microsoft.com/office/drawing/2014/main" id="{A6DE66E4-87EB-4AF0-B7F2-F4B4720AE2B6}"/>
              </a:ext>
            </a:extLst>
          </p:cNvPr>
          <p:cNvSpPr txBox="1"/>
          <p:nvPr/>
        </p:nvSpPr>
        <p:spPr>
          <a:xfrm>
            <a:off x="10465451" y="2653081"/>
            <a:ext cx="201447" cy="177667"/>
          </a:xfrm>
          <a:prstGeom prst="rect">
            <a:avLst/>
          </a:prstGeom>
          <a:solidFill>
            <a:srgbClr val="00D2CA">
              <a:lumMod val="40000"/>
              <a:lumOff val="60000"/>
            </a:srgbClr>
          </a:solidFill>
        </p:spPr>
        <p:txBody>
          <a:bodyPr wrap="square" lIns="0" tIns="0" rIns="0" bIns="0" rtlCol="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51" name="文本框 50">
            <a:extLst>
              <a:ext uri="{FF2B5EF4-FFF2-40B4-BE49-F238E27FC236}">
                <a16:creationId xmlns:a16="http://schemas.microsoft.com/office/drawing/2014/main" id="{ACD15196-DB8B-4E68-9DD6-9583D2E02B62}"/>
              </a:ext>
            </a:extLst>
          </p:cNvPr>
          <p:cNvSpPr txBox="1"/>
          <p:nvPr/>
        </p:nvSpPr>
        <p:spPr>
          <a:xfrm>
            <a:off x="9479704" y="2384579"/>
            <a:ext cx="991569" cy="184666"/>
          </a:xfrm>
          <a:prstGeom prst="rect">
            <a:avLst/>
          </a:prstGeom>
          <a:noFill/>
        </p:spPr>
        <p:txBody>
          <a:bodyPr wrap="square" lIns="0" tIns="0" rIns="0" bIns="0" rtlCol="0" anchor="ctr">
            <a:spAutoFit/>
          </a:bodyPr>
          <a:lstStyle>
            <a:defPPr>
              <a:defRPr lang="zh-CN"/>
            </a:defPPr>
            <a:lvl1pPr algn="ctr">
              <a:lnSpc>
                <a:spcPct val="150000"/>
              </a:lnSpc>
              <a:defRPr kumimoji="1" sz="12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2Unit</a:t>
            </a:r>
            <a:endParaRPr kumimoji="1" lang="zh-CN" altLang="en-US" sz="1200" b="0" i="0" u="none" strike="noStrike" kern="0" cap="none" spc="0" normalizeH="0" baseline="0" noProof="0" dirty="0">
              <a:ln>
                <a:noFill/>
              </a:ln>
              <a:solidFill>
                <a:srgbClr val="3A3636"/>
              </a:solidFill>
              <a:effectLst/>
              <a:uLnTx/>
              <a:uFillTx/>
              <a:ea typeface="Alibaba PuHuiTi R" pitchFamily="18" charset="-122"/>
            </a:endParaRPr>
          </a:p>
        </p:txBody>
      </p:sp>
      <p:sp>
        <p:nvSpPr>
          <p:cNvPr id="52" name="文本框 51">
            <a:extLst>
              <a:ext uri="{FF2B5EF4-FFF2-40B4-BE49-F238E27FC236}">
                <a16:creationId xmlns:a16="http://schemas.microsoft.com/office/drawing/2014/main" id="{3F9C377E-F870-404B-A80E-2A49745E04CD}"/>
              </a:ext>
            </a:extLst>
          </p:cNvPr>
          <p:cNvSpPr txBox="1"/>
          <p:nvPr/>
        </p:nvSpPr>
        <p:spPr>
          <a:xfrm>
            <a:off x="9479704" y="2667054"/>
            <a:ext cx="1012475" cy="184666"/>
          </a:xfrm>
          <a:prstGeom prst="rect">
            <a:avLst/>
          </a:prstGeom>
          <a:noFill/>
        </p:spPr>
        <p:txBody>
          <a:bodyPr wrap="square" lIns="0" tIns="0" rIns="0" bIns="0" rtlCol="0" anchor="ctr">
            <a:spAutoFit/>
          </a:bodyPr>
          <a:lstStyle>
            <a:defPPr>
              <a:defRPr lang="zh-CN"/>
            </a:defPPr>
            <a:lvl1pPr algn="ctr">
              <a:lnSpc>
                <a:spcPct val="150000"/>
              </a:lnSpc>
              <a:defRPr kumimoji="1" sz="12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租户</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3Unit</a:t>
            </a:r>
            <a:endParaRPr kumimoji="1" lang="zh-CN" altLang="en-US" sz="1200" b="0" i="0" u="none" strike="noStrike" kern="0" cap="none" spc="0" normalizeH="0" baseline="0" noProof="0" dirty="0">
              <a:ln>
                <a:noFill/>
              </a:ln>
              <a:solidFill>
                <a:srgbClr val="3A3636"/>
              </a:solidFill>
              <a:effectLst/>
              <a:uLnTx/>
              <a:uFillTx/>
              <a:ea typeface="Alibaba PuHuiTi R" pitchFamily="18" charset="-122"/>
            </a:endParaRPr>
          </a:p>
        </p:txBody>
      </p:sp>
      <p:sp>
        <p:nvSpPr>
          <p:cNvPr id="53" name="内容占位符 2">
            <a:extLst>
              <a:ext uri="{FF2B5EF4-FFF2-40B4-BE49-F238E27FC236}">
                <a16:creationId xmlns:a16="http://schemas.microsoft.com/office/drawing/2014/main" id="{BFDF927D-5935-4D6D-BF02-E90811ED7B88}"/>
              </a:ext>
            </a:extLst>
          </p:cNvPr>
          <p:cNvSpPr txBox="1">
            <a:spLocks/>
          </p:cNvSpPr>
          <p:nvPr/>
        </p:nvSpPr>
        <p:spPr>
          <a:xfrm>
            <a:off x="892847" y="1860160"/>
            <a:ext cx="4356133" cy="1750798"/>
          </a:xfrm>
          <a:prstGeom prst="rect">
            <a:avLst/>
          </a:prstGeom>
          <a:ln>
            <a:solidFill>
              <a:srgbClr val="3A3636"/>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0" lang="zh-CN"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每个UNIT描述了位于一个Server上的一组计算和存储资源</a:t>
            </a:r>
            <a:r>
              <a:rPr kumimoji="0"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，每个</a:t>
            </a:r>
            <a:r>
              <a:rPr kumimoji="0"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Unit</a:t>
            </a:r>
            <a:r>
              <a:rPr kumimoji="0"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只能属于一个租户</a:t>
            </a:r>
            <a:endParaRPr kumimoji="0"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28600" marR="0" lvl="0" indent="-22860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0"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每个</a:t>
            </a:r>
            <a:r>
              <a:rPr kumimoji="0" lang="en-US"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Unit</a:t>
            </a:r>
            <a:r>
              <a:rPr kumimoji="0" lang="zh-CN" altLang="zh-CN"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可以视为一个轻量级虚拟机，包括若干CPU资源，内存资源，磁盘资源等</a:t>
            </a:r>
          </a:p>
        </p:txBody>
      </p:sp>
      <p:sp>
        <p:nvSpPr>
          <p:cNvPr id="54" name="内容占位符 2">
            <a:extLst>
              <a:ext uri="{FF2B5EF4-FFF2-40B4-BE49-F238E27FC236}">
                <a16:creationId xmlns:a16="http://schemas.microsoft.com/office/drawing/2014/main" id="{3A27D4BD-9CF1-4000-83D7-04C2BCB269DC}"/>
              </a:ext>
            </a:extLst>
          </p:cNvPr>
          <p:cNvSpPr txBox="1">
            <a:spLocks/>
          </p:cNvSpPr>
          <p:nvPr/>
        </p:nvSpPr>
        <p:spPr>
          <a:xfrm>
            <a:off x="949560" y="4058075"/>
            <a:ext cx="4299420" cy="1818451"/>
          </a:xfrm>
          <a:prstGeom prst="rect">
            <a:avLst/>
          </a:prstGeom>
          <a:ln>
            <a:solidFill>
              <a:srgbClr val="3A3636"/>
            </a:solidFill>
          </a:ln>
        </p:spPr>
        <p:txBody>
          <a:bodyPr vert="horz" lIns="91440" tIns="45720" rIns="91440" bIns="45720" rtlCol="0" anchor="ctr">
            <a:normAutofit/>
          </a:bodyPr>
          <a:lstStyle>
            <a:defPPr>
              <a:defRPr lang="zh-CN"/>
            </a:defPPr>
            <a:lvl1pPr marL="228600" indent="-228600">
              <a:lnSpc>
                <a:spcPct val="150000"/>
              </a:lnSpc>
              <a:spcBef>
                <a:spcPts val="1000"/>
              </a:spcBef>
              <a:buFont typeface="Wingdings" pitchFamily="2" charset="2"/>
              <a:buChar char="Ø"/>
              <a:defRPr sz="1200">
                <a:latin typeface="Alibaba PuHuiTi R" pitchFamily="18" charset="-122"/>
                <a:ea typeface="Alibaba PuHuiTi R" pitchFamily="18" charset="-122"/>
                <a:cs typeface="Alibaba PuHuiTi R"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defTabSz="914400" eaLnBrk="1" fontAlgn="auto" latinLnBrk="0" hangingPunct="1">
              <a:lnSpc>
                <a:spcPct val="100000"/>
              </a:lnSpc>
              <a:spcBef>
                <a:spcPts val="1200"/>
              </a:spcBef>
              <a:spcAft>
                <a:spcPts val="0"/>
              </a:spcAft>
              <a:buClrTx/>
              <a:buSzTx/>
              <a:buFont typeface="Wingdings" pitchFamily="2" charset="2"/>
              <a:buChar char="Ø"/>
              <a:tabLst/>
              <a:defRPr/>
            </a:pPr>
            <a:r>
              <a:rPr kumimoji="0" lang="zh-CN" altLang="zh-CN" sz="1600" b="0" i="0" u="none" strike="noStrike" kern="0" cap="none" spc="0" normalizeH="0" baseline="0" noProof="0" dirty="0">
                <a:ln>
                  <a:noFill/>
                </a:ln>
                <a:solidFill>
                  <a:srgbClr val="3A3636"/>
                </a:solidFill>
                <a:effectLst/>
                <a:uLnTx/>
                <a:uFillTx/>
                <a:ea typeface="Alibaba PuHuiTi R" pitchFamily="18" charset="-122"/>
              </a:rPr>
              <a:t>一个租户拥有若干个资源池</a:t>
            </a:r>
            <a:r>
              <a:rPr kumimoji="0" lang="zh-CN" altLang="en-US" sz="1600" b="0" i="0" u="none" strike="noStrike" kern="0" cap="none" spc="0" normalizeH="0" baseline="0" noProof="0" dirty="0">
                <a:ln>
                  <a:noFill/>
                </a:ln>
                <a:solidFill>
                  <a:srgbClr val="3A3636"/>
                </a:solidFill>
                <a:effectLst/>
                <a:uLnTx/>
                <a:uFillTx/>
                <a:ea typeface="Alibaba PuHuiTi R" pitchFamily="18" charset="-122"/>
              </a:rPr>
              <a:t>。</a:t>
            </a:r>
            <a:r>
              <a:rPr kumimoji="0" lang="zh-CN" altLang="zh-CN" sz="1600" b="0" i="0" u="none" strike="noStrike" kern="0" cap="none" spc="0" normalizeH="0" baseline="0" noProof="0" dirty="0">
                <a:ln>
                  <a:noFill/>
                </a:ln>
                <a:solidFill>
                  <a:srgbClr val="3A3636"/>
                </a:solidFill>
                <a:effectLst/>
                <a:uLnTx/>
                <a:uFillTx/>
                <a:ea typeface="Alibaba PuHuiTi R" pitchFamily="18" charset="-122"/>
              </a:rPr>
              <a:t>这些资源池的集合描述了这个租户所能使用的所有资源。</a:t>
            </a:r>
            <a:endParaRPr kumimoji="0" lang="en-US" altLang="zh-CN" sz="1600" b="0" i="0" u="none" strike="noStrike" kern="0" cap="none" spc="0" normalizeH="0" baseline="0" noProof="0" dirty="0">
              <a:ln>
                <a:noFill/>
              </a:ln>
              <a:solidFill>
                <a:srgbClr val="3A3636"/>
              </a:solidFill>
              <a:effectLst/>
              <a:uLnTx/>
              <a:uFillTx/>
              <a:ea typeface="Alibaba PuHuiTi R" pitchFamily="18" charset="-122"/>
            </a:endParaRPr>
          </a:p>
          <a:p>
            <a:pPr marL="228600" marR="0" lvl="0" indent="-228600" defTabSz="914400" eaLnBrk="1" fontAlgn="auto" latinLnBrk="0" hangingPunct="1">
              <a:lnSpc>
                <a:spcPct val="100000"/>
              </a:lnSpc>
              <a:spcBef>
                <a:spcPts val="1200"/>
              </a:spcBef>
              <a:spcAft>
                <a:spcPts val="0"/>
              </a:spcAft>
              <a:buClrTx/>
              <a:buSzTx/>
              <a:buFont typeface="Wingdings" pitchFamily="2" charset="2"/>
              <a:buChar char="Ø"/>
              <a:tabLst/>
              <a:defRPr/>
            </a:pPr>
            <a:r>
              <a:rPr kumimoji="0" lang="zh-CN" altLang="zh-CN" sz="1600" b="0" i="0" u="none" strike="noStrike" kern="0" cap="none" spc="0" normalizeH="0" baseline="0" noProof="0" dirty="0">
                <a:ln>
                  <a:noFill/>
                </a:ln>
                <a:solidFill>
                  <a:srgbClr val="3A3636"/>
                </a:solidFill>
                <a:effectLst/>
                <a:uLnTx/>
                <a:uFillTx/>
                <a:ea typeface="Alibaba PuHuiTi R" pitchFamily="18" charset="-122"/>
              </a:rPr>
              <a:t>一个租户在同一个Server上最多有一个UNIT。实际上，从概念上讲，副本是存储在UNIT之中，UNIT是副本的容器。</a:t>
            </a:r>
            <a:endParaRPr kumimoji="0" lang="en-US" altLang="zh-CN" sz="1600" b="0" i="0" u="none" strike="noStrike" kern="0" cap="none" spc="0" normalizeH="0" baseline="0" noProof="0" dirty="0">
              <a:ln>
                <a:noFill/>
              </a:ln>
              <a:solidFill>
                <a:srgbClr val="3A3636"/>
              </a:solidFill>
              <a:effectLst/>
              <a:uLnTx/>
              <a:uFillTx/>
              <a:ea typeface="Alibaba PuHuiTi R" pitchFamily="18" charset="-122"/>
            </a:endParaRPr>
          </a:p>
        </p:txBody>
      </p:sp>
      <p:cxnSp>
        <p:nvCxnSpPr>
          <p:cNvPr id="55" name="直线连接符 169">
            <a:extLst>
              <a:ext uri="{FF2B5EF4-FFF2-40B4-BE49-F238E27FC236}">
                <a16:creationId xmlns:a16="http://schemas.microsoft.com/office/drawing/2014/main" id="{025BE173-C0F6-490A-83A5-F7B56CFCA730}"/>
              </a:ext>
            </a:extLst>
          </p:cNvPr>
          <p:cNvCxnSpPr/>
          <p:nvPr/>
        </p:nvCxnSpPr>
        <p:spPr>
          <a:xfrm>
            <a:off x="9435070" y="2099646"/>
            <a:ext cx="0" cy="733435"/>
          </a:xfrm>
          <a:prstGeom prst="line">
            <a:avLst/>
          </a:prstGeom>
          <a:noFill/>
          <a:ln w="6350" cap="flat" cmpd="sng" algn="ctr">
            <a:solidFill>
              <a:srgbClr val="3A3636"/>
            </a:solidFill>
            <a:prstDash val="solid"/>
            <a:miter lim="800000"/>
          </a:ln>
          <a:effectLst/>
        </p:spPr>
      </p:cxnSp>
      <p:sp>
        <p:nvSpPr>
          <p:cNvPr id="56" name="文本占位符 13">
            <a:extLst>
              <a:ext uri="{FF2B5EF4-FFF2-40B4-BE49-F238E27FC236}">
                <a16:creationId xmlns:a16="http://schemas.microsoft.com/office/drawing/2014/main" id="{3A61A78C-492D-4C88-AAE7-9415226B1719}"/>
              </a:ext>
            </a:extLst>
          </p:cNvPr>
          <p:cNvSpPr txBox="1">
            <a:spLocks/>
          </p:cNvSpPr>
          <p:nvPr/>
        </p:nvSpPr>
        <p:spPr>
          <a:xfrm>
            <a:off x="1755087" y="1719206"/>
            <a:ext cx="2694700" cy="267512"/>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Unit</a:t>
            </a:r>
            <a:endParaRPr kumimoji="1" lang="zh-CN" altLang="en-US"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endParaRPr>
          </a:p>
        </p:txBody>
      </p:sp>
      <p:sp>
        <p:nvSpPr>
          <p:cNvPr id="57" name="文本占位符 13">
            <a:extLst>
              <a:ext uri="{FF2B5EF4-FFF2-40B4-BE49-F238E27FC236}">
                <a16:creationId xmlns:a16="http://schemas.microsoft.com/office/drawing/2014/main" id="{83E0AE34-D3D9-4800-99D7-3D2931D11B92}"/>
              </a:ext>
            </a:extLst>
          </p:cNvPr>
          <p:cNvSpPr txBox="1">
            <a:spLocks/>
          </p:cNvSpPr>
          <p:nvPr/>
        </p:nvSpPr>
        <p:spPr>
          <a:xfrm>
            <a:off x="1755087" y="3926276"/>
            <a:ext cx="2694700" cy="267512"/>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1"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租户资源池</a:t>
            </a:r>
          </a:p>
        </p:txBody>
      </p:sp>
      <p:sp>
        <p:nvSpPr>
          <p:cNvPr id="58" name="文本框 57">
            <a:extLst>
              <a:ext uri="{FF2B5EF4-FFF2-40B4-BE49-F238E27FC236}">
                <a16:creationId xmlns:a16="http://schemas.microsoft.com/office/drawing/2014/main" id="{5D688064-4507-4D27-BFD4-AA67FA24B97B}"/>
              </a:ext>
            </a:extLst>
          </p:cNvPr>
          <p:cNvSpPr txBox="1"/>
          <p:nvPr/>
        </p:nvSpPr>
        <p:spPr>
          <a:xfrm>
            <a:off x="407557" y="6066293"/>
            <a:ext cx="11280873" cy="584775"/>
          </a:xfrm>
          <a:prstGeom prst="rect">
            <a:avLst/>
          </a:prstGeom>
          <a:noFill/>
        </p:spPr>
        <p:txBody>
          <a:bodyPr wrap="square" rtlCol="0">
            <a:spAutoFit/>
          </a:bodyPr>
          <a:lstStyle/>
          <a:p>
            <a:r>
              <a:rPr kumimoji="1" lang="en-US" altLang="zh-CN" sz="1600" b="1" dirty="0">
                <a:solidFill>
                  <a:srgbClr val="3A3636"/>
                </a:solidFill>
                <a:latin typeface="Alibaba PuHuiTi R" pitchFamily="18" charset="-122"/>
                <a:ea typeface="Alibaba PuHuiTi R" pitchFamily="18" charset="-122"/>
                <a:cs typeface="Alibaba PuHuiTi R" pitchFamily="18" charset="-122"/>
              </a:rPr>
              <a:t>OB</a:t>
            </a:r>
            <a:r>
              <a:rPr kumimoji="1" lang="zh-CN" altLang="en-US" sz="1600" b="1" dirty="0">
                <a:solidFill>
                  <a:srgbClr val="3A3636"/>
                </a:solidFill>
                <a:latin typeface="Alibaba PuHuiTi R" pitchFamily="18" charset="-122"/>
                <a:ea typeface="Alibaba PuHuiTi R" pitchFamily="18" charset="-122"/>
                <a:cs typeface="Alibaba PuHuiTi R" pitchFamily="18" charset="-122"/>
              </a:rPr>
              <a:t>可以为不同类型的应用分配不同类型和不同数量的</a:t>
            </a:r>
            <a:r>
              <a:rPr kumimoji="1" lang="en-US" altLang="zh-CN" sz="1600" b="1" dirty="0">
                <a:solidFill>
                  <a:srgbClr val="3A3636"/>
                </a:solidFill>
                <a:latin typeface="Alibaba PuHuiTi R" pitchFamily="18" charset="-122"/>
                <a:ea typeface="Alibaba PuHuiTi R" pitchFamily="18" charset="-122"/>
                <a:cs typeface="Alibaba PuHuiTi R" pitchFamily="18" charset="-122"/>
              </a:rPr>
              <a:t>Unit</a:t>
            </a:r>
            <a:r>
              <a:rPr kumimoji="1" lang="zh-CN" altLang="en-US" sz="1600" b="1" dirty="0">
                <a:solidFill>
                  <a:srgbClr val="3A3636"/>
                </a:solidFill>
                <a:latin typeface="Alibaba PuHuiTi R" pitchFamily="18" charset="-122"/>
                <a:ea typeface="Alibaba PuHuiTi R" pitchFamily="18" charset="-122"/>
                <a:cs typeface="Alibaba PuHuiTi R" pitchFamily="18" charset="-122"/>
              </a:rPr>
              <a:t>，满足业务不同的需求。资源并不是静态的，可以随着业务的发展不断调整（调高或者调低），</a:t>
            </a:r>
            <a:r>
              <a:rPr kumimoji="1" lang="en-US" altLang="zh-CN" sz="1600" b="1" dirty="0">
                <a:solidFill>
                  <a:srgbClr val="3A3636"/>
                </a:solidFill>
                <a:latin typeface="Alibaba PuHuiTi R" pitchFamily="18" charset="-122"/>
                <a:ea typeface="Alibaba PuHuiTi R" pitchFamily="18" charset="-122"/>
                <a:cs typeface="Alibaba PuHuiTi R" pitchFamily="18" charset="-122"/>
              </a:rPr>
              <a:t>Unit</a:t>
            </a:r>
            <a:r>
              <a:rPr kumimoji="1" lang="zh-CN" altLang="en-US" sz="1600" b="1" dirty="0">
                <a:solidFill>
                  <a:srgbClr val="3A3636"/>
                </a:solidFill>
                <a:latin typeface="Alibaba PuHuiTi R" pitchFamily="18" charset="-122"/>
                <a:ea typeface="Alibaba PuHuiTi R" pitchFamily="18" charset="-122"/>
                <a:cs typeface="Alibaba PuHuiTi R" pitchFamily="18" charset="-122"/>
              </a:rPr>
              <a:t>也可以在</a:t>
            </a:r>
            <a:r>
              <a:rPr kumimoji="1" lang="en-US" altLang="zh-CN" sz="16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600" b="1" dirty="0">
                <a:solidFill>
                  <a:srgbClr val="3A3636"/>
                </a:solidFill>
                <a:latin typeface="Alibaba PuHuiTi R" pitchFamily="18" charset="-122"/>
                <a:ea typeface="Alibaba PuHuiTi R" pitchFamily="18" charset="-122"/>
                <a:cs typeface="Alibaba PuHuiTi R" pitchFamily="18" charset="-122"/>
              </a:rPr>
              <a:t>内不同机器之间迁移，保持机器间的负载均衡。</a:t>
            </a:r>
          </a:p>
        </p:txBody>
      </p:sp>
    </p:spTree>
    <p:extLst>
      <p:ext uri="{BB962C8B-B14F-4D97-AF65-F5344CB8AC3E}">
        <p14:creationId xmlns:p14="http://schemas.microsoft.com/office/powerpoint/2010/main" val="13180719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solidFill>
                  <a:srgbClr val="C00000"/>
                </a:solidFill>
              </a:rPr>
              <a:t>核心技术</a:t>
            </a:r>
            <a:endParaRPr lang="en-US" altLang="zh-CN" sz="2800" b="1" dirty="0">
              <a:solidFill>
                <a:srgbClr val="C00000"/>
              </a:solidFill>
            </a:endParaRPr>
          </a:p>
          <a:p>
            <a:pPr lvl="1"/>
            <a:r>
              <a:rPr lang="zh-CN" altLang="en-US" sz="2267" b="1" dirty="0">
                <a:solidFill>
                  <a:srgbClr val="C00000"/>
                </a:solidFill>
              </a:rPr>
              <a:t>多副本与一致性</a:t>
            </a:r>
            <a:endParaRPr lang="en-US" altLang="zh-CN" sz="2267" b="1" dirty="0">
              <a:solidFill>
                <a:srgbClr val="C00000"/>
              </a:solidFill>
            </a:endParaRPr>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11229458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8A0A6-279A-4F82-90AD-E61EF0AB92FC}"/>
              </a:ext>
            </a:extLst>
          </p:cNvPr>
          <p:cNvSpPr>
            <a:spLocks noGrp="1"/>
          </p:cNvSpPr>
          <p:nvPr>
            <p:ph type="title"/>
          </p:nvPr>
        </p:nvSpPr>
        <p:spPr/>
        <p:txBody>
          <a:bodyPr/>
          <a:lstStyle/>
          <a:p>
            <a:pPr algn="ctr"/>
            <a:r>
              <a:rPr lang="zh-CN" altLang="en-US" dirty="0"/>
              <a:t>传统集中式数据库面临的挑战</a:t>
            </a:r>
          </a:p>
        </p:txBody>
      </p:sp>
      <p:sp>
        <p:nvSpPr>
          <p:cNvPr id="4" name="文本占位符 1">
            <a:extLst>
              <a:ext uri="{FF2B5EF4-FFF2-40B4-BE49-F238E27FC236}">
                <a16:creationId xmlns:a16="http://schemas.microsoft.com/office/drawing/2014/main" id="{0BCA5681-E6FB-4DD9-B8B5-630E574BAE1F}"/>
              </a:ext>
            </a:extLst>
          </p:cNvPr>
          <p:cNvSpPr txBox="1">
            <a:spLocks/>
          </p:cNvSpPr>
          <p:nvPr/>
        </p:nvSpPr>
        <p:spPr bwMode="auto">
          <a:xfrm>
            <a:off x="6923141" y="1813560"/>
            <a:ext cx="4700712" cy="140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189" indent="-457189" algn="l" rtl="0" eaLnBrk="0" fontAlgn="base" hangingPunct="0">
              <a:spcBef>
                <a:spcPct val="20000"/>
              </a:spcBef>
              <a:spcAft>
                <a:spcPct val="0"/>
              </a:spcAft>
              <a:buChar char="•"/>
              <a:defRPr sz="4267">
                <a:solidFill>
                  <a:schemeClr val="tx1"/>
                </a:solidFill>
                <a:latin typeface="Arial" panose="020B0604020202020204" pitchFamily="34" charset="0"/>
                <a:ea typeface="+mn-ea"/>
                <a:cs typeface="Arial" panose="020B0604020202020204" pitchFamily="34" charset="0"/>
              </a:defRPr>
            </a:lvl1pPr>
            <a:lvl2pPr marL="990575" indent="-380990" algn="l" rtl="0" eaLnBrk="0" fontAlgn="base" hangingPunct="0">
              <a:spcBef>
                <a:spcPct val="20000"/>
              </a:spcBef>
              <a:spcAft>
                <a:spcPct val="0"/>
              </a:spcAft>
              <a:buChar char="–"/>
              <a:defRPr sz="3733">
                <a:solidFill>
                  <a:schemeClr val="tx1"/>
                </a:solidFill>
                <a:latin typeface="Arial" panose="020B0604020202020204" pitchFamily="34" charset="0"/>
                <a:ea typeface="+mn-ea"/>
                <a:cs typeface="Arial" panose="020B0604020202020204" pitchFamily="34" charset="0"/>
              </a:defRPr>
            </a:lvl2pPr>
            <a:lvl3pPr marL="1523962" indent="-304792"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3pPr>
            <a:lvl4pPr marL="2133547"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4pPr>
            <a:lvl5pPr marL="2743131" indent="-304792" algn="l" rtl="0" eaLnBrk="0" fontAlgn="base" hangingPunct="0">
              <a:spcBef>
                <a:spcPct val="20000"/>
              </a:spcBef>
              <a:spcAft>
                <a:spcPct val="0"/>
              </a:spcAft>
              <a:buChar char="»"/>
              <a:defRPr sz="2667">
                <a:solidFill>
                  <a:schemeClr val="tx1"/>
                </a:solidFill>
                <a:latin typeface="Arial" panose="020B0604020202020204" pitchFamily="34" charset="0"/>
                <a:ea typeface="+mn-ea"/>
                <a:cs typeface="Arial" panose="020B0604020202020204" pitchFamily="34" charset="0"/>
              </a:defRPr>
            </a:lvl5pPr>
            <a:lvl6pPr marL="3352716" indent="-304792" algn="l" rtl="0" eaLnBrk="1" fontAlgn="base" hangingPunct="1">
              <a:spcBef>
                <a:spcPct val="20000"/>
              </a:spcBef>
              <a:spcAft>
                <a:spcPct val="0"/>
              </a:spcAft>
              <a:buChar char="»"/>
              <a:defRPr sz="2667">
                <a:solidFill>
                  <a:schemeClr val="tx1"/>
                </a:solidFill>
                <a:latin typeface="+mn-lt"/>
                <a:ea typeface="+mn-ea"/>
              </a:defRPr>
            </a:lvl6pPr>
            <a:lvl7pPr marL="3962301" indent="-304792" algn="l" rtl="0" eaLnBrk="1" fontAlgn="base" hangingPunct="1">
              <a:spcBef>
                <a:spcPct val="20000"/>
              </a:spcBef>
              <a:spcAft>
                <a:spcPct val="0"/>
              </a:spcAft>
              <a:buChar char="»"/>
              <a:defRPr sz="2667">
                <a:solidFill>
                  <a:schemeClr val="tx1"/>
                </a:solidFill>
                <a:latin typeface="+mn-lt"/>
                <a:ea typeface="+mn-ea"/>
              </a:defRPr>
            </a:lvl7pPr>
            <a:lvl8pPr marL="4571886" indent="-304792" algn="l" rtl="0" eaLnBrk="1" fontAlgn="base" hangingPunct="1">
              <a:spcBef>
                <a:spcPct val="20000"/>
              </a:spcBef>
              <a:spcAft>
                <a:spcPct val="0"/>
              </a:spcAft>
              <a:buChar char="»"/>
              <a:defRPr sz="2667">
                <a:solidFill>
                  <a:schemeClr val="tx1"/>
                </a:solidFill>
                <a:latin typeface="+mn-lt"/>
                <a:ea typeface="+mn-ea"/>
              </a:defRPr>
            </a:lvl8pPr>
            <a:lvl9pPr marL="5181470" indent="-304792" algn="l" rtl="0" eaLnBrk="1" fontAlgn="base" hangingPunct="1">
              <a:spcBef>
                <a:spcPct val="20000"/>
              </a:spcBef>
              <a:spcAft>
                <a:spcPct val="0"/>
              </a:spcAft>
              <a:buChar char="»"/>
              <a:defRPr sz="2667">
                <a:solidFill>
                  <a:schemeClr val="tx1"/>
                </a:solidFill>
                <a:latin typeface="+mn-lt"/>
                <a:ea typeface="+mn-ea"/>
              </a:defRPr>
            </a:lvl9pPr>
          </a:lstStyle>
          <a:p>
            <a:pPr algn="just"/>
            <a:r>
              <a:rPr lang="zh-CN" altLang="en-US" sz="1400" b="1" kern="0" dirty="0">
                <a:latin typeface="Alibaba PuHuiTi R" pitchFamily="18" charset="-122"/>
                <a:ea typeface="Alibaba PuHuiTi R" pitchFamily="18" charset="-122"/>
                <a:cs typeface="Alibaba PuHuiTi R" pitchFamily="18" charset="-122"/>
              </a:rPr>
              <a:t>成熟稳定</a:t>
            </a:r>
            <a:r>
              <a:rPr lang="zh-CN" altLang="en-US" sz="1400" kern="0" dirty="0">
                <a:latin typeface="Alibaba PuHuiTi R" pitchFamily="18" charset="-122"/>
                <a:ea typeface="Alibaba PuHuiTi R" pitchFamily="18" charset="-122"/>
                <a:cs typeface="Alibaba PuHuiTi R" pitchFamily="18" charset="-122"/>
              </a:rPr>
              <a:t>：经过近</a:t>
            </a:r>
            <a:r>
              <a:rPr lang="en-US" altLang="zh-CN" sz="1400" kern="0" dirty="0">
                <a:latin typeface="Alibaba PuHuiTi R" pitchFamily="18" charset="-122"/>
                <a:ea typeface="Alibaba PuHuiTi R" pitchFamily="18" charset="-122"/>
                <a:cs typeface="Alibaba PuHuiTi R" pitchFamily="18" charset="-122"/>
              </a:rPr>
              <a:t>40</a:t>
            </a:r>
            <a:r>
              <a:rPr lang="zh-CN" altLang="en-US" sz="1400" kern="0" dirty="0">
                <a:latin typeface="Alibaba PuHuiTi R" pitchFamily="18" charset="-122"/>
                <a:ea typeface="Alibaba PuHuiTi R" pitchFamily="18" charset="-122"/>
                <a:cs typeface="Alibaba PuHuiTi R" pitchFamily="18" charset="-122"/>
              </a:rPr>
              <a:t>年的发展，应用到各行各业，产品技术非常成熟稳定；</a:t>
            </a:r>
            <a:endParaRPr lang="en-US" altLang="zh-CN" sz="1400" kern="0" dirty="0">
              <a:latin typeface="Alibaba PuHuiTi R" pitchFamily="18" charset="-122"/>
              <a:ea typeface="Alibaba PuHuiTi R" pitchFamily="18" charset="-122"/>
              <a:cs typeface="Alibaba PuHuiTi R" pitchFamily="18" charset="-122"/>
            </a:endParaRPr>
          </a:p>
          <a:p>
            <a:pPr algn="just"/>
            <a:r>
              <a:rPr lang="zh-CN" altLang="en-US" sz="1400" b="1" kern="0" dirty="0">
                <a:latin typeface="Alibaba PuHuiTi R" pitchFamily="18" charset="-122"/>
                <a:ea typeface="Alibaba PuHuiTi R" pitchFamily="18" charset="-122"/>
                <a:cs typeface="Alibaba PuHuiTi R" pitchFamily="18" charset="-122"/>
              </a:rPr>
              <a:t>行业适配性强</a:t>
            </a:r>
            <a:r>
              <a:rPr lang="zh-CN" altLang="en-US" sz="1400" kern="0" dirty="0">
                <a:latin typeface="Alibaba PuHuiTi R" pitchFamily="18" charset="-122"/>
                <a:ea typeface="Alibaba PuHuiTi R" pitchFamily="18" charset="-122"/>
                <a:cs typeface="Alibaba PuHuiTi R" pitchFamily="18" charset="-122"/>
              </a:rPr>
              <a:t>：适配不同行业的各种需求；</a:t>
            </a:r>
            <a:endParaRPr lang="en-US" altLang="zh-CN" sz="1400" kern="0" dirty="0">
              <a:latin typeface="Alibaba PuHuiTi R" pitchFamily="18" charset="-122"/>
              <a:ea typeface="Alibaba PuHuiTi R" pitchFamily="18" charset="-122"/>
              <a:cs typeface="Alibaba PuHuiTi R" pitchFamily="18" charset="-122"/>
            </a:endParaRPr>
          </a:p>
          <a:p>
            <a:pPr algn="just"/>
            <a:r>
              <a:rPr lang="zh-CN" altLang="en-US" sz="1400" b="1" kern="0" dirty="0">
                <a:latin typeface="Alibaba PuHuiTi R" pitchFamily="18" charset="-122"/>
                <a:ea typeface="Alibaba PuHuiTi R" pitchFamily="18" charset="-122"/>
                <a:cs typeface="Alibaba PuHuiTi R" pitchFamily="18" charset="-122"/>
              </a:rPr>
              <a:t>生态完善</a:t>
            </a:r>
            <a:r>
              <a:rPr lang="zh-CN" altLang="en-US" sz="1400" kern="0" dirty="0">
                <a:latin typeface="Alibaba PuHuiTi R" pitchFamily="18" charset="-122"/>
                <a:ea typeface="Alibaba PuHuiTi R" pitchFamily="18" charset="-122"/>
                <a:cs typeface="Alibaba PuHuiTi R" pitchFamily="18" charset="-122"/>
              </a:rPr>
              <a:t>：拥有大量的</a:t>
            </a:r>
            <a:r>
              <a:rPr lang="en-US" altLang="zh-CN" sz="1400" kern="0" dirty="0">
                <a:latin typeface="Alibaba PuHuiTi R" pitchFamily="18" charset="-122"/>
                <a:ea typeface="Alibaba PuHuiTi R" pitchFamily="18" charset="-122"/>
                <a:cs typeface="Alibaba PuHuiTi R" pitchFamily="18" charset="-122"/>
              </a:rPr>
              <a:t>ISV(Independent Software Vendor)</a:t>
            </a:r>
            <a:r>
              <a:rPr lang="zh-CN" altLang="en-US" sz="1400" kern="0" dirty="0">
                <a:latin typeface="Alibaba PuHuiTi R" pitchFamily="18" charset="-122"/>
                <a:ea typeface="Alibaba PuHuiTi R" pitchFamily="18" charset="-122"/>
                <a:cs typeface="Alibaba PuHuiTi R" pitchFamily="18" charset="-122"/>
              </a:rPr>
              <a:t>应用开发商和技术开发者，技术生态、产业生态和人才生态都很完善。</a:t>
            </a:r>
            <a:endParaRPr lang="en-US" altLang="zh-CN" sz="1400" kern="0" dirty="0">
              <a:latin typeface="Alibaba PuHuiTi R" pitchFamily="18" charset="-122"/>
              <a:ea typeface="Alibaba PuHuiTi R" pitchFamily="18" charset="-122"/>
              <a:cs typeface="Alibaba PuHuiTi R" pitchFamily="18" charset="-122"/>
            </a:endParaRPr>
          </a:p>
        </p:txBody>
      </p:sp>
      <p:pic>
        <p:nvPicPr>
          <p:cNvPr id="5" name="图片 4">
            <a:extLst>
              <a:ext uri="{FF2B5EF4-FFF2-40B4-BE49-F238E27FC236}">
                <a16:creationId xmlns:a16="http://schemas.microsoft.com/office/drawing/2014/main" id="{A7DF19FE-6342-4334-986F-893E7B6D4FEC}"/>
              </a:ext>
            </a:extLst>
          </p:cNvPr>
          <p:cNvPicPr>
            <a:picLocks noChangeAspect="1"/>
          </p:cNvPicPr>
          <p:nvPr/>
        </p:nvPicPr>
        <p:blipFill>
          <a:blip r:embed="rId3"/>
          <a:stretch>
            <a:fillRect/>
          </a:stretch>
        </p:blipFill>
        <p:spPr>
          <a:xfrm>
            <a:off x="2839220" y="4443142"/>
            <a:ext cx="1006230" cy="849295"/>
          </a:xfrm>
          <a:prstGeom prst="rect">
            <a:avLst/>
          </a:prstGeom>
        </p:spPr>
      </p:pic>
      <p:sp>
        <p:nvSpPr>
          <p:cNvPr id="6" name="文本框 5">
            <a:extLst>
              <a:ext uri="{FF2B5EF4-FFF2-40B4-BE49-F238E27FC236}">
                <a16:creationId xmlns:a16="http://schemas.microsoft.com/office/drawing/2014/main" id="{D7DE85ED-3E00-427E-A4E3-62EE8B4A66E5}"/>
              </a:ext>
            </a:extLst>
          </p:cNvPr>
          <p:cNvSpPr txBox="1"/>
          <p:nvPr/>
        </p:nvSpPr>
        <p:spPr>
          <a:xfrm>
            <a:off x="646028" y="2133829"/>
            <a:ext cx="998545" cy="696630"/>
          </a:xfrm>
          <a:prstGeom prst="rect">
            <a:avLst/>
          </a:prstGeom>
          <a:solidFill>
            <a:schemeClr val="tx2">
              <a:lumMod val="40000"/>
              <a:lumOff val="60000"/>
            </a:schemeClr>
          </a:solidFill>
        </p:spPr>
        <p:txBody>
          <a:bodyPr wrap="square" rtlCol="0" anchor="ctr">
            <a:noAutofit/>
          </a:bodyPr>
          <a:lstStyle>
            <a:defPPr>
              <a:defRPr lang="zh-CN"/>
            </a:defPPr>
            <a:lvl1pPr algn="ctr">
              <a:defRPr kumimoji="1" sz="1400" b="1">
                <a:latin typeface="Alibaba PuHuiTi R" pitchFamily="18" charset="-122"/>
                <a:ea typeface="Alibaba PuHuiTi R" pitchFamily="18" charset="-122"/>
                <a:cs typeface="Alibaba PuHuiTi R" pitchFamily="18" charset="-122"/>
              </a:defRPr>
            </a:lvl1pPr>
          </a:lstStyle>
          <a:p>
            <a:r>
              <a:rPr lang="zh-CN" altLang="en-US" dirty="0"/>
              <a:t>应用</a:t>
            </a:r>
          </a:p>
        </p:txBody>
      </p:sp>
      <p:sp>
        <p:nvSpPr>
          <p:cNvPr id="7" name="文本框 6">
            <a:extLst>
              <a:ext uri="{FF2B5EF4-FFF2-40B4-BE49-F238E27FC236}">
                <a16:creationId xmlns:a16="http://schemas.microsoft.com/office/drawing/2014/main" id="{E2F16ED0-D9CA-4209-A12A-A95AF468CD49}"/>
              </a:ext>
            </a:extLst>
          </p:cNvPr>
          <p:cNvSpPr txBox="1"/>
          <p:nvPr/>
        </p:nvSpPr>
        <p:spPr>
          <a:xfrm>
            <a:off x="635008" y="4493161"/>
            <a:ext cx="1006230" cy="962587"/>
          </a:xfrm>
          <a:prstGeom prst="rect">
            <a:avLst/>
          </a:prstGeom>
          <a:solidFill>
            <a:schemeClr val="tx2">
              <a:lumMod val="40000"/>
              <a:lumOff val="60000"/>
            </a:schemeClr>
          </a:solidFill>
        </p:spPr>
        <p:txBody>
          <a:bodyPr wrap="square" rtlCol="0" anchor="ctr">
            <a:noAutofit/>
          </a:bodyPr>
          <a:lstStyle>
            <a:defPPr>
              <a:defRPr lang="zh-CN"/>
            </a:defPPr>
            <a:lvl1pPr algn="ctr">
              <a:defRPr kumimoji="1" sz="1400" b="1">
                <a:latin typeface="Alibaba PuHuiTi R" pitchFamily="18" charset="-122"/>
                <a:ea typeface="Alibaba PuHuiTi R" pitchFamily="18" charset="-122"/>
                <a:cs typeface="Alibaba PuHuiTi R" pitchFamily="18" charset="-122"/>
              </a:defRPr>
            </a:lvl1pPr>
          </a:lstStyle>
          <a:p>
            <a:r>
              <a:rPr lang="zh-CN" altLang="en-US" dirty="0"/>
              <a:t>基础设施</a:t>
            </a:r>
          </a:p>
        </p:txBody>
      </p:sp>
      <p:sp>
        <p:nvSpPr>
          <p:cNvPr id="8" name="文本框 7">
            <a:extLst>
              <a:ext uri="{FF2B5EF4-FFF2-40B4-BE49-F238E27FC236}">
                <a16:creationId xmlns:a16="http://schemas.microsoft.com/office/drawing/2014/main" id="{0C6A30E0-24F3-4FC0-86D8-D2F9B290B7AE}"/>
              </a:ext>
            </a:extLst>
          </p:cNvPr>
          <p:cNvSpPr txBox="1"/>
          <p:nvPr/>
        </p:nvSpPr>
        <p:spPr>
          <a:xfrm>
            <a:off x="443048" y="1348962"/>
            <a:ext cx="5110480" cy="369332"/>
          </a:xfrm>
          <a:prstGeom prst="rect">
            <a:avLst/>
          </a:prstGeom>
          <a:solidFill>
            <a:schemeClr val="accent4">
              <a:lumMod val="60000"/>
              <a:lumOff val="40000"/>
            </a:schemeClr>
          </a:solidFill>
        </p:spPr>
        <p:txBody>
          <a:bodyPr wrap="square" rtlCol="0">
            <a:spAutoFit/>
          </a:bodyPr>
          <a:lstStyle/>
          <a:p>
            <a:pPr algn="ctr"/>
            <a:r>
              <a:rPr kumimoji="1" lang="zh-CN" altLang="en-US" b="1" dirty="0">
                <a:latin typeface="Alibaba PuHuiTi R" pitchFamily="18" charset="-122"/>
                <a:ea typeface="Alibaba PuHuiTi R" pitchFamily="18" charset="-122"/>
                <a:cs typeface="Alibaba PuHuiTi R" pitchFamily="18" charset="-122"/>
              </a:rPr>
              <a:t>传统数据库架构</a:t>
            </a:r>
          </a:p>
        </p:txBody>
      </p:sp>
      <p:sp>
        <p:nvSpPr>
          <p:cNvPr id="9" name="文本框 8">
            <a:extLst>
              <a:ext uri="{FF2B5EF4-FFF2-40B4-BE49-F238E27FC236}">
                <a16:creationId xmlns:a16="http://schemas.microsoft.com/office/drawing/2014/main" id="{36F0F496-0CE4-4508-840C-EA402E5C8C5E}"/>
              </a:ext>
            </a:extLst>
          </p:cNvPr>
          <p:cNvSpPr txBox="1"/>
          <p:nvPr/>
        </p:nvSpPr>
        <p:spPr>
          <a:xfrm>
            <a:off x="635008" y="3284120"/>
            <a:ext cx="998544" cy="770196"/>
          </a:xfrm>
          <a:prstGeom prst="rect">
            <a:avLst/>
          </a:prstGeom>
          <a:solidFill>
            <a:schemeClr val="tx2">
              <a:lumMod val="40000"/>
              <a:lumOff val="60000"/>
            </a:schemeClr>
          </a:solidFill>
        </p:spPr>
        <p:txBody>
          <a:bodyPr wrap="square" rtlCol="0" anchor="ctr">
            <a:noAutofit/>
          </a:bodyPr>
          <a:lstStyle>
            <a:defPPr>
              <a:defRPr lang="zh-CN"/>
            </a:defPPr>
            <a:lvl1pPr algn="ctr">
              <a:defRPr kumimoji="1" sz="1400" b="1">
                <a:latin typeface="Alibaba PuHuiTi R" pitchFamily="18" charset="-122"/>
                <a:ea typeface="Alibaba PuHuiTi R" pitchFamily="18" charset="-122"/>
                <a:cs typeface="Alibaba PuHuiTi R" pitchFamily="18" charset="-122"/>
              </a:defRPr>
            </a:lvl1pPr>
          </a:lstStyle>
          <a:p>
            <a:r>
              <a:rPr lang="zh-CN" altLang="en-US" dirty="0"/>
              <a:t>数据库</a:t>
            </a:r>
          </a:p>
        </p:txBody>
      </p:sp>
      <p:pic>
        <p:nvPicPr>
          <p:cNvPr id="10" name="Picture 2">
            <a:extLst>
              <a:ext uri="{FF2B5EF4-FFF2-40B4-BE49-F238E27FC236}">
                <a16:creationId xmlns:a16="http://schemas.microsoft.com/office/drawing/2014/main" id="{B896A84A-392C-4F44-98A7-FBD748888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53" y="3146920"/>
            <a:ext cx="2057125" cy="3921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064FA10C-82D1-4B2F-AF81-5BBBD0330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369" y="3597530"/>
            <a:ext cx="2011702" cy="4567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BA7407F4-696F-4C26-876B-B3E56DFB54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376" y="3671286"/>
            <a:ext cx="1248046" cy="444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FEECB427-3F95-4A3D-845D-D8752AC0EB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822" y="4534250"/>
            <a:ext cx="595455" cy="73286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7689109B-A58A-437C-B101-B2407D9D1226}"/>
              </a:ext>
            </a:extLst>
          </p:cNvPr>
          <p:cNvSpPr txBox="1"/>
          <p:nvPr/>
        </p:nvSpPr>
        <p:spPr>
          <a:xfrm>
            <a:off x="1852314" y="5260061"/>
            <a:ext cx="881888" cy="276999"/>
          </a:xfrm>
          <a:prstGeom prst="rect">
            <a:avLst/>
          </a:prstGeom>
          <a:noFill/>
        </p:spPr>
        <p:txBody>
          <a:bodyPr wrap="square" rtlCol="0">
            <a:spAutoFit/>
          </a:bodyPr>
          <a:lstStyle/>
          <a:p>
            <a:r>
              <a:rPr kumimoji="1" lang="en-US" altLang="zh-CN" sz="1200" b="1" dirty="0">
                <a:latin typeface="Alibaba PuHuiTi R" pitchFamily="18" charset="-122"/>
                <a:ea typeface="Alibaba PuHuiTi R" pitchFamily="18" charset="-122"/>
                <a:cs typeface="Alibaba PuHuiTi R" pitchFamily="18" charset="-122"/>
              </a:rPr>
              <a:t>PC</a:t>
            </a:r>
            <a:r>
              <a:rPr kumimoji="1" lang="zh-CN" altLang="en-US" sz="1200" b="1" dirty="0">
                <a:latin typeface="Alibaba PuHuiTi R" pitchFamily="18" charset="-122"/>
                <a:ea typeface="Alibaba PuHuiTi R" pitchFamily="18" charset="-122"/>
                <a:cs typeface="Alibaba PuHuiTi R" pitchFamily="18" charset="-122"/>
              </a:rPr>
              <a:t>服务器</a:t>
            </a:r>
          </a:p>
        </p:txBody>
      </p:sp>
      <p:sp>
        <p:nvSpPr>
          <p:cNvPr id="15" name="文本框 14">
            <a:extLst>
              <a:ext uri="{FF2B5EF4-FFF2-40B4-BE49-F238E27FC236}">
                <a16:creationId xmlns:a16="http://schemas.microsoft.com/office/drawing/2014/main" id="{5D5558FC-CE4D-4D6E-9F89-C835ACFD3C76}"/>
              </a:ext>
            </a:extLst>
          </p:cNvPr>
          <p:cNvSpPr txBox="1"/>
          <p:nvPr/>
        </p:nvSpPr>
        <p:spPr>
          <a:xfrm>
            <a:off x="2975236" y="5260060"/>
            <a:ext cx="665755"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小型机</a:t>
            </a:r>
          </a:p>
        </p:txBody>
      </p:sp>
      <p:sp>
        <p:nvSpPr>
          <p:cNvPr id="16" name="文本框 15">
            <a:extLst>
              <a:ext uri="{FF2B5EF4-FFF2-40B4-BE49-F238E27FC236}">
                <a16:creationId xmlns:a16="http://schemas.microsoft.com/office/drawing/2014/main" id="{C57B3EB0-72FB-4E73-81A1-46A759B55BC8}"/>
              </a:ext>
            </a:extLst>
          </p:cNvPr>
          <p:cNvSpPr txBox="1"/>
          <p:nvPr/>
        </p:nvSpPr>
        <p:spPr>
          <a:xfrm>
            <a:off x="4141440" y="5260059"/>
            <a:ext cx="1147134" cy="276999"/>
          </a:xfrm>
          <a:prstGeom prst="rect">
            <a:avLst/>
          </a:prstGeom>
          <a:noFill/>
        </p:spPr>
        <p:txBody>
          <a:bodyPr wrap="square" rtlCol="0">
            <a:spAutoFit/>
          </a:bodyPr>
          <a:lstStyle/>
          <a:p>
            <a:r>
              <a:rPr kumimoji="1" lang="en-US" altLang="zh-CN" sz="1200" b="1" dirty="0">
                <a:latin typeface="Alibaba PuHuiTi R" pitchFamily="18" charset="-122"/>
                <a:ea typeface="Alibaba PuHuiTi R" pitchFamily="18" charset="-122"/>
                <a:cs typeface="Alibaba PuHuiTi R" pitchFamily="18" charset="-122"/>
              </a:rPr>
              <a:t>FC-SAN</a:t>
            </a:r>
            <a:r>
              <a:rPr kumimoji="1" lang="zh-CN" altLang="en-US" sz="1200" b="1" dirty="0">
                <a:latin typeface="Alibaba PuHuiTi R" pitchFamily="18" charset="-122"/>
                <a:ea typeface="Alibaba PuHuiTi R" pitchFamily="18" charset="-122"/>
                <a:cs typeface="Alibaba PuHuiTi R" pitchFamily="18" charset="-122"/>
              </a:rPr>
              <a:t>存储</a:t>
            </a:r>
          </a:p>
        </p:txBody>
      </p:sp>
      <p:pic>
        <p:nvPicPr>
          <p:cNvPr id="17" name="Picture 12">
            <a:extLst>
              <a:ext uri="{FF2B5EF4-FFF2-40B4-BE49-F238E27FC236}">
                <a16:creationId xmlns:a16="http://schemas.microsoft.com/office/drawing/2014/main" id="{4502FF44-ECFD-41A1-B6FA-35310975D0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4726" y="4550496"/>
            <a:ext cx="719308" cy="63458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4303C292-67D2-48B5-A8AA-2D604EACEDEE}"/>
              </a:ext>
            </a:extLst>
          </p:cNvPr>
          <p:cNvSpPr/>
          <p:nvPr/>
        </p:nvSpPr>
        <p:spPr>
          <a:xfrm>
            <a:off x="443048" y="1813560"/>
            <a:ext cx="5110480" cy="3931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形 18" descr="地球仪亚洲">
            <a:extLst>
              <a:ext uri="{FF2B5EF4-FFF2-40B4-BE49-F238E27FC236}">
                <a16:creationId xmlns:a16="http://schemas.microsoft.com/office/drawing/2014/main" id="{0E95BADF-F835-4113-96E9-B5E068997D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39570" y="2092520"/>
            <a:ext cx="503343" cy="503343"/>
          </a:xfrm>
          <a:prstGeom prst="rect">
            <a:avLst/>
          </a:prstGeom>
        </p:spPr>
      </p:pic>
      <p:pic>
        <p:nvPicPr>
          <p:cNvPr id="20" name="图形 19" descr="电话">
            <a:extLst>
              <a:ext uri="{FF2B5EF4-FFF2-40B4-BE49-F238E27FC236}">
                <a16:creationId xmlns:a16="http://schemas.microsoft.com/office/drawing/2014/main" id="{1B209144-CFB6-41D1-8C80-91D9DFFAB5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21767" y="2047677"/>
            <a:ext cx="503343" cy="503343"/>
          </a:xfrm>
          <a:prstGeom prst="rect">
            <a:avLst/>
          </a:prstGeom>
        </p:spPr>
      </p:pic>
      <p:pic>
        <p:nvPicPr>
          <p:cNvPr id="21" name="图形 20" descr="握手">
            <a:extLst>
              <a:ext uri="{FF2B5EF4-FFF2-40B4-BE49-F238E27FC236}">
                <a16:creationId xmlns:a16="http://schemas.microsoft.com/office/drawing/2014/main" id="{81EB746E-006A-451C-AC8D-D3C8BDED24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10819" y="1990144"/>
            <a:ext cx="608377" cy="608377"/>
          </a:xfrm>
          <a:prstGeom prst="rect">
            <a:avLst/>
          </a:prstGeom>
        </p:spPr>
      </p:pic>
      <p:sp>
        <p:nvSpPr>
          <p:cNvPr id="22" name="文本框 21">
            <a:extLst>
              <a:ext uri="{FF2B5EF4-FFF2-40B4-BE49-F238E27FC236}">
                <a16:creationId xmlns:a16="http://schemas.microsoft.com/office/drawing/2014/main" id="{AB29EF29-DE29-40CA-ABED-1BE6CE2F4A84}"/>
              </a:ext>
            </a:extLst>
          </p:cNvPr>
          <p:cNvSpPr txBox="1"/>
          <p:nvPr/>
        </p:nvSpPr>
        <p:spPr>
          <a:xfrm>
            <a:off x="4296319" y="2548693"/>
            <a:ext cx="848103" cy="276999"/>
          </a:xfrm>
          <a:prstGeom prst="rect">
            <a:avLst/>
          </a:prstGeom>
          <a:noFill/>
        </p:spPr>
        <p:txBody>
          <a:bodyPr wrap="square" rtlCol="0">
            <a:spAutoFit/>
          </a:bodyPr>
          <a:lstStyle/>
          <a:p>
            <a:pPr algn="ctr"/>
            <a:r>
              <a:rPr kumimoji="1" lang="zh-CN" altLang="en-US" sz="1200" b="1" dirty="0">
                <a:latin typeface="Alibaba PuHuiTi R" pitchFamily="18" charset="-122"/>
                <a:ea typeface="Alibaba PuHuiTi R" pitchFamily="18" charset="-122"/>
                <a:cs typeface="Alibaba PuHuiTi R" pitchFamily="18" charset="-122"/>
              </a:rPr>
              <a:t>金融应用</a:t>
            </a:r>
          </a:p>
        </p:txBody>
      </p:sp>
      <p:sp>
        <p:nvSpPr>
          <p:cNvPr id="23" name="文本框 22">
            <a:extLst>
              <a:ext uri="{FF2B5EF4-FFF2-40B4-BE49-F238E27FC236}">
                <a16:creationId xmlns:a16="http://schemas.microsoft.com/office/drawing/2014/main" id="{B8C34993-40E3-433B-BD1D-9641E65ABD35}"/>
              </a:ext>
            </a:extLst>
          </p:cNvPr>
          <p:cNvSpPr txBox="1"/>
          <p:nvPr/>
        </p:nvSpPr>
        <p:spPr>
          <a:xfrm>
            <a:off x="3239239" y="2553369"/>
            <a:ext cx="956674" cy="276999"/>
          </a:xfrm>
          <a:prstGeom prst="rect">
            <a:avLst/>
          </a:prstGeom>
          <a:noFill/>
        </p:spPr>
        <p:txBody>
          <a:bodyPr wrap="square" rtlCol="0">
            <a:spAutoFit/>
          </a:bodyPr>
          <a:lstStyle/>
          <a:p>
            <a:pPr algn="ctr"/>
            <a:r>
              <a:rPr kumimoji="1" lang="zh-CN" altLang="en-US" sz="1200" b="1" dirty="0">
                <a:latin typeface="Alibaba PuHuiTi R" pitchFamily="18" charset="-122"/>
                <a:ea typeface="Alibaba PuHuiTi R" pitchFamily="18" charset="-122"/>
                <a:cs typeface="Alibaba PuHuiTi R" pitchFamily="18" charset="-122"/>
              </a:rPr>
              <a:t>能源应用</a:t>
            </a:r>
          </a:p>
        </p:txBody>
      </p:sp>
      <p:sp>
        <p:nvSpPr>
          <p:cNvPr id="24" name="文本框 23">
            <a:extLst>
              <a:ext uri="{FF2B5EF4-FFF2-40B4-BE49-F238E27FC236}">
                <a16:creationId xmlns:a16="http://schemas.microsoft.com/office/drawing/2014/main" id="{03FA1FFE-2278-41CE-9221-7D3984EE947A}"/>
              </a:ext>
            </a:extLst>
          </p:cNvPr>
          <p:cNvSpPr txBox="1"/>
          <p:nvPr/>
        </p:nvSpPr>
        <p:spPr>
          <a:xfrm>
            <a:off x="2018843" y="2548693"/>
            <a:ext cx="921281" cy="276999"/>
          </a:xfrm>
          <a:prstGeom prst="rect">
            <a:avLst/>
          </a:prstGeom>
          <a:noFill/>
        </p:spPr>
        <p:txBody>
          <a:bodyPr wrap="square" rtlCol="0">
            <a:spAutoFit/>
          </a:bodyPr>
          <a:lstStyle/>
          <a:p>
            <a:pPr algn="ctr"/>
            <a:r>
              <a:rPr kumimoji="1" lang="zh-CN" altLang="en-US" sz="1200" b="1" dirty="0">
                <a:latin typeface="Alibaba PuHuiTi R" pitchFamily="18" charset="-122"/>
                <a:ea typeface="Alibaba PuHuiTi R" pitchFamily="18" charset="-122"/>
                <a:cs typeface="Alibaba PuHuiTi R" pitchFamily="18" charset="-122"/>
              </a:rPr>
              <a:t>电信应用</a:t>
            </a:r>
          </a:p>
        </p:txBody>
      </p:sp>
      <p:sp>
        <p:nvSpPr>
          <p:cNvPr id="25" name="矩形 24">
            <a:extLst>
              <a:ext uri="{FF2B5EF4-FFF2-40B4-BE49-F238E27FC236}">
                <a16:creationId xmlns:a16="http://schemas.microsoft.com/office/drawing/2014/main" id="{41305F57-8A6A-4493-A310-6D13BFD0C009}"/>
              </a:ext>
            </a:extLst>
          </p:cNvPr>
          <p:cNvSpPr/>
          <p:nvPr/>
        </p:nvSpPr>
        <p:spPr>
          <a:xfrm>
            <a:off x="5852643" y="2533303"/>
            <a:ext cx="543739" cy="307777"/>
          </a:xfrm>
          <a:prstGeom prst="rect">
            <a:avLst/>
          </a:prstGeom>
        </p:spPr>
        <p:txBody>
          <a:bodyPr wrap="none">
            <a:spAutoFit/>
          </a:bodyPr>
          <a:lstStyle/>
          <a:p>
            <a:r>
              <a:rPr lang="zh-CN" altLang="en-US" sz="1400" b="1" dirty="0">
                <a:latin typeface="Alibaba PuHuiTi R" pitchFamily="18" charset="-122"/>
                <a:ea typeface="Alibaba PuHuiTi R" pitchFamily="18" charset="-122"/>
                <a:cs typeface="Alibaba PuHuiTi R" pitchFamily="18" charset="-122"/>
              </a:rPr>
              <a:t>优势</a:t>
            </a:r>
          </a:p>
        </p:txBody>
      </p:sp>
      <p:sp>
        <p:nvSpPr>
          <p:cNvPr id="26" name="文本占位符 1">
            <a:extLst>
              <a:ext uri="{FF2B5EF4-FFF2-40B4-BE49-F238E27FC236}">
                <a16:creationId xmlns:a16="http://schemas.microsoft.com/office/drawing/2014/main" id="{B05C661E-F037-4033-A5D9-A80173B5E3FA}"/>
              </a:ext>
            </a:extLst>
          </p:cNvPr>
          <p:cNvSpPr txBox="1">
            <a:spLocks/>
          </p:cNvSpPr>
          <p:nvPr/>
        </p:nvSpPr>
        <p:spPr>
          <a:xfrm>
            <a:off x="7002013" y="3998262"/>
            <a:ext cx="4621839" cy="1213515"/>
          </a:xfrm>
          <a:prstGeom prst="rect">
            <a:avLst/>
          </a:prstGeom>
        </p:spPr>
        <p:txBody>
          <a:bodyPr vert="horz" lIns="0" tIns="45720" rIns="0" bIns="45720" rtlCol="0" anchor="t">
            <a:noAutofit/>
          </a:bodyPr>
          <a:lstStyle>
            <a:lvl1pPr marR="0" indent="0" fontAlgn="auto">
              <a:lnSpc>
                <a:spcPct val="150000"/>
              </a:lnSpc>
              <a:spcBef>
                <a:spcPts val="1000"/>
              </a:spcBef>
              <a:spcAft>
                <a:spcPts val="0"/>
              </a:spcAft>
              <a:buClrTx/>
              <a:buSzTx/>
              <a:buFont typeface="Arial" panose="020B0604020202020204" pitchFamily="34" charset="0"/>
              <a:buNone/>
              <a:tabLst/>
              <a:defRPr sz="1200" b="1" i="0">
                <a:latin typeface="Alibaba PuHuiTi R" pitchFamily="18" charset="-122"/>
                <a:ea typeface="Alibaba PuHuiTi R" pitchFamily="18" charset="-122"/>
                <a:cs typeface="Alibaba PuHuiTi R"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lgn="just">
              <a:lnSpc>
                <a:spcPct val="100000"/>
              </a:lnSpc>
              <a:spcBef>
                <a:spcPts val="600"/>
              </a:spcBef>
              <a:buFont typeface="Arial" panose="020B0604020202020204" pitchFamily="34" charset="0"/>
              <a:buChar char="•"/>
            </a:pPr>
            <a:r>
              <a:rPr lang="zh-CN" altLang="en-US" sz="1400" dirty="0"/>
              <a:t>成本高：</a:t>
            </a:r>
            <a:r>
              <a:rPr lang="zh-CN" altLang="en-US" sz="1400" b="0" dirty="0"/>
              <a:t>自身软件售价高，同时依托于高端硬件，</a:t>
            </a:r>
            <a:r>
              <a:rPr lang="en-US" altLang="zh-CN" sz="1400" b="0" dirty="0"/>
              <a:t>CAPEX(</a:t>
            </a:r>
            <a:r>
              <a:rPr lang="zh-CN" altLang="en-US" sz="1400" b="0" dirty="0"/>
              <a:t>资本性支出</a:t>
            </a:r>
            <a:r>
              <a:rPr lang="en-US" altLang="zh-CN" sz="1400" b="0" dirty="0"/>
              <a:t>)</a:t>
            </a:r>
            <a:r>
              <a:rPr lang="zh-CN" altLang="en-US" sz="1400" b="0" dirty="0"/>
              <a:t>和</a:t>
            </a:r>
            <a:r>
              <a:rPr lang="en-US" altLang="zh-CN" sz="1400" b="0" dirty="0"/>
              <a:t>OPEX(</a:t>
            </a:r>
            <a:r>
              <a:rPr lang="zh-CN" altLang="en-US" sz="1400" b="0" dirty="0"/>
              <a:t>管理支出</a:t>
            </a:r>
            <a:r>
              <a:rPr lang="en-US" altLang="zh-CN" sz="1400" b="0" dirty="0"/>
              <a:t>)</a:t>
            </a:r>
            <a:r>
              <a:rPr lang="zh-CN" altLang="en-US" sz="1400" b="0" dirty="0"/>
              <a:t>成本高昂；</a:t>
            </a:r>
            <a:endParaRPr lang="en-US" altLang="zh-CN" sz="1400" b="0" dirty="0"/>
          </a:p>
          <a:p>
            <a:pPr marL="285750" indent="-285750" algn="just">
              <a:lnSpc>
                <a:spcPct val="100000"/>
              </a:lnSpc>
              <a:spcBef>
                <a:spcPts val="600"/>
              </a:spcBef>
              <a:buFont typeface="Arial" panose="020B0604020202020204" pitchFamily="34" charset="0"/>
              <a:buChar char="•"/>
            </a:pPr>
            <a:r>
              <a:rPr lang="zh-CN" altLang="en-US" sz="1400" dirty="0"/>
              <a:t>无法横向扩展：</a:t>
            </a:r>
            <a:r>
              <a:rPr lang="zh-CN" altLang="en-US" sz="1400" b="0" dirty="0"/>
              <a:t>容量的提升只能依靠提升设备自身的性能</a:t>
            </a:r>
            <a:r>
              <a:rPr lang="en-US" altLang="zh-CN" sz="1400" b="0" dirty="0"/>
              <a:t>(</a:t>
            </a:r>
            <a:r>
              <a:rPr lang="zh-CN" altLang="en-US" sz="1400" b="0" dirty="0"/>
              <a:t>增加</a:t>
            </a:r>
            <a:r>
              <a:rPr lang="en-US" altLang="zh-CN" sz="1400" b="0" dirty="0"/>
              <a:t>CPU/</a:t>
            </a:r>
            <a:r>
              <a:rPr lang="zh-CN" altLang="en-US" sz="1400" b="0" dirty="0"/>
              <a:t>内存</a:t>
            </a:r>
            <a:r>
              <a:rPr lang="en-US" altLang="zh-CN" sz="1400" b="0" dirty="0"/>
              <a:t>/</a:t>
            </a:r>
            <a:r>
              <a:rPr lang="zh-CN" altLang="en-US" sz="1400" b="0" dirty="0"/>
              <a:t>硬盘，或从</a:t>
            </a:r>
            <a:r>
              <a:rPr lang="en-US" altLang="zh-CN" sz="1400" b="0" dirty="0"/>
              <a:t>PC</a:t>
            </a:r>
            <a:r>
              <a:rPr lang="zh-CN" altLang="en-US" sz="1400" b="0" dirty="0"/>
              <a:t>服务器升级为小型机等</a:t>
            </a:r>
            <a:r>
              <a:rPr lang="en-US" altLang="zh-CN" sz="1400" b="0" dirty="0"/>
              <a:t>)</a:t>
            </a:r>
            <a:r>
              <a:rPr lang="zh-CN" altLang="en-US" sz="1400" b="0" dirty="0"/>
              <a:t>，一定能碰到单点的上限。</a:t>
            </a:r>
            <a:endParaRPr lang="en-US" altLang="zh-CN" sz="1400" b="0" dirty="0"/>
          </a:p>
          <a:p>
            <a:pPr marL="285750" indent="-285750" algn="just">
              <a:lnSpc>
                <a:spcPct val="100000"/>
              </a:lnSpc>
              <a:spcBef>
                <a:spcPts val="600"/>
              </a:spcBef>
              <a:buFont typeface="Arial" panose="020B0604020202020204" pitchFamily="34" charset="0"/>
              <a:buChar char="•"/>
            </a:pPr>
            <a:r>
              <a:rPr lang="zh-CN" altLang="en-US" sz="1400" dirty="0"/>
              <a:t>适应动态场景能力弱</a:t>
            </a:r>
            <a:r>
              <a:rPr lang="zh-CN" altLang="en-US" sz="1400" b="0" dirty="0"/>
              <a:t>：处理数据量和访问量快速变化时很难自适应动态调整</a:t>
            </a:r>
            <a:endParaRPr lang="en-US" altLang="zh-CN" sz="1400" dirty="0"/>
          </a:p>
        </p:txBody>
      </p:sp>
      <p:sp>
        <p:nvSpPr>
          <p:cNvPr id="27" name="矩形 26">
            <a:extLst>
              <a:ext uri="{FF2B5EF4-FFF2-40B4-BE49-F238E27FC236}">
                <a16:creationId xmlns:a16="http://schemas.microsoft.com/office/drawing/2014/main" id="{B39F9A11-6F27-4985-A556-D797D632AA7C}"/>
              </a:ext>
            </a:extLst>
          </p:cNvPr>
          <p:cNvSpPr/>
          <p:nvPr/>
        </p:nvSpPr>
        <p:spPr>
          <a:xfrm>
            <a:off x="5880649" y="4554563"/>
            <a:ext cx="543739" cy="307777"/>
          </a:xfrm>
          <a:prstGeom prst="rect">
            <a:avLst/>
          </a:prstGeom>
        </p:spPr>
        <p:txBody>
          <a:bodyPr wrap="none">
            <a:spAutoFit/>
          </a:bodyPr>
          <a:lstStyle/>
          <a:p>
            <a:r>
              <a:rPr lang="zh-CN" altLang="en-US" sz="1400" b="1" dirty="0">
                <a:latin typeface="Alibaba PuHuiTi R" pitchFamily="18" charset="-122"/>
                <a:ea typeface="Alibaba PuHuiTi R" pitchFamily="18" charset="-122"/>
                <a:cs typeface="Alibaba PuHuiTi R" pitchFamily="18" charset="-122"/>
              </a:rPr>
              <a:t>劣势</a:t>
            </a:r>
          </a:p>
        </p:txBody>
      </p:sp>
      <p:sp>
        <p:nvSpPr>
          <p:cNvPr id="28" name="线形标注 1 (带边框和强调线) 26">
            <a:extLst>
              <a:ext uri="{FF2B5EF4-FFF2-40B4-BE49-F238E27FC236}">
                <a16:creationId xmlns:a16="http://schemas.microsoft.com/office/drawing/2014/main" id="{10772926-6B20-48D2-92B4-693F322B2AD0}"/>
              </a:ext>
            </a:extLst>
          </p:cNvPr>
          <p:cNvSpPr/>
          <p:nvPr/>
        </p:nvSpPr>
        <p:spPr>
          <a:xfrm>
            <a:off x="6828851" y="1529781"/>
            <a:ext cx="4952757" cy="1813930"/>
          </a:xfrm>
          <a:prstGeom prst="accentBorderCallout1">
            <a:avLst>
              <a:gd name="adj1" fmla="val 20430"/>
              <a:gd name="adj2" fmla="val -3328"/>
              <a:gd name="adj3" fmla="val 36885"/>
              <a:gd name="adj4" fmla="val -95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线形标注 1 (带边框和强调线) 39">
            <a:extLst>
              <a:ext uri="{FF2B5EF4-FFF2-40B4-BE49-F238E27FC236}">
                <a16:creationId xmlns:a16="http://schemas.microsoft.com/office/drawing/2014/main" id="{3C3573FD-002D-452E-B356-63521377F4C3}"/>
              </a:ext>
            </a:extLst>
          </p:cNvPr>
          <p:cNvSpPr/>
          <p:nvPr/>
        </p:nvSpPr>
        <p:spPr>
          <a:xfrm>
            <a:off x="6828851" y="3931550"/>
            <a:ext cx="4952757" cy="1813930"/>
          </a:xfrm>
          <a:prstGeom prst="accentBorderCallout1">
            <a:avLst>
              <a:gd name="adj1" fmla="val 20430"/>
              <a:gd name="adj2" fmla="val -3328"/>
              <a:gd name="adj3" fmla="val 36885"/>
              <a:gd name="adj4" fmla="val -95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0" name="直线连接符 43">
            <a:extLst>
              <a:ext uri="{FF2B5EF4-FFF2-40B4-BE49-F238E27FC236}">
                <a16:creationId xmlns:a16="http://schemas.microsoft.com/office/drawing/2014/main" id="{113D1F84-9938-4423-9348-47178DDA820D}"/>
              </a:ext>
            </a:extLst>
          </p:cNvPr>
          <p:cNvCxnSpPr>
            <a:cxnSpLocks/>
          </p:cNvCxnSpPr>
          <p:nvPr/>
        </p:nvCxnSpPr>
        <p:spPr>
          <a:xfrm>
            <a:off x="683855" y="4251960"/>
            <a:ext cx="446056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线连接符 45">
            <a:extLst>
              <a:ext uri="{FF2B5EF4-FFF2-40B4-BE49-F238E27FC236}">
                <a16:creationId xmlns:a16="http://schemas.microsoft.com/office/drawing/2014/main" id="{731DCCE7-2DA1-4AE4-B422-E575D360FE74}"/>
              </a:ext>
            </a:extLst>
          </p:cNvPr>
          <p:cNvCxnSpPr>
            <a:cxnSpLocks/>
          </p:cNvCxnSpPr>
          <p:nvPr/>
        </p:nvCxnSpPr>
        <p:spPr>
          <a:xfrm>
            <a:off x="683855" y="3022600"/>
            <a:ext cx="446056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2" name="图形 31" descr="竖起的大拇指手势 ">
            <a:extLst>
              <a:ext uri="{FF2B5EF4-FFF2-40B4-BE49-F238E27FC236}">
                <a16:creationId xmlns:a16="http://schemas.microsoft.com/office/drawing/2014/main" id="{A155978C-BD44-4961-98F9-18611154910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4009" y="1907647"/>
            <a:ext cx="613426" cy="613426"/>
          </a:xfrm>
          <a:prstGeom prst="rect">
            <a:avLst/>
          </a:prstGeom>
        </p:spPr>
      </p:pic>
      <p:pic>
        <p:nvPicPr>
          <p:cNvPr id="33" name="图形 32" descr="帮助">
            <a:extLst>
              <a:ext uri="{FF2B5EF4-FFF2-40B4-BE49-F238E27FC236}">
                <a16:creationId xmlns:a16="http://schemas.microsoft.com/office/drawing/2014/main" id="{E14E69BA-DB03-44B1-871E-294029556F8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7118" y="3920824"/>
            <a:ext cx="613426" cy="613426"/>
          </a:xfrm>
          <a:prstGeom prst="rect">
            <a:avLst/>
          </a:prstGeom>
        </p:spPr>
      </p:pic>
    </p:spTree>
    <p:extLst>
      <p:ext uri="{BB962C8B-B14F-4D97-AF65-F5344CB8AC3E}">
        <p14:creationId xmlns:p14="http://schemas.microsoft.com/office/powerpoint/2010/main" val="32663646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FA04A-0434-404D-B9F6-2CA07F8B6BC3}"/>
              </a:ext>
            </a:extLst>
          </p:cNvPr>
          <p:cNvSpPr>
            <a:spLocks noGrp="1"/>
          </p:cNvSpPr>
          <p:nvPr>
            <p:ph type="title"/>
          </p:nvPr>
        </p:nvSpPr>
        <p:spPr/>
        <p:txBody>
          <a:bodyPr/>
          <a:lstStyle/>
          <a:p>
            <a:pPr algn="ctr"/>
            <a:r>
              <a:rPr lang="zh-CN" altLang="en-US" dirty="0"/>
              <a:t>数据分区与分区副本</a:t>
            </a:r>
          </a:p>
        </p:txBody>
      </p:sp>
      <p:pic>
        <p:nvPicPr>
          <p:cNvPr id="4" name="图片 3">
            <a:extLst>
              <a:ext uri="{FF2B5EF4-FFF2-40B4-BE49-F238E27FC236}">
                <a16:creationId xmlns:a16="http://schemas.microsoft.com/office/drawing/2014/main" id="{A2F885B4-D467-41F9-AAB0-C10D59032C2D}"/>
              </a:ext>
            </a:extLst>
          </p:cNvPr>
          <p:cNvPicPr>
            <a:picLocks noChangeAspect="1"/>
          </p:cNvPicPr>
          <p:nvPr/>
        </p:nvPicPr>
        <p:blipFill>
          <a:blip r:embed="rId3"/>
          <a:stretch>
            <a:fillRect/>
          </a:stretch>
        </p:blipFill>
        <p:spPr>
          <a:xfrm>
            <a:off x="958588" y="3723422"/>
            <a:ext cx="4489498" cy="2014697"/>
          </a:xfrm>
          <a:prstGeom prst="rect">
            <a:avLst/>
          </a:prstGeom>
        </p:spPr>
      </p:pic>
      <p:sp>
        <p:nvSpPr>
          <p:cNvPr id="5" name="内容占位符 2">
            <a:extLst>
              <a:ext uri="{FF2B5EF4-FFF2-40B4-BE49-F238E27FC236}">
                <a16:creationId xmlns:a16="http://schemas.microsoft.com/office/drawing/2014/main" id="{D3D9ED26-772D-4E58-91BA-7CF340B88114}"/>
              </a:ext>
            </a:extLst>
          </p:cNvPr>
          <p:cNvSpPr txBox="1">
            <a:spLocks/>
          </p:cNvSpPr>
          <p:nvPr/>
        </p:nvSpPr>
        <p:spPr>
          <a:xfrm>
            <a:off x="1179007" y="1334931"/>
            <a:ext cx="5039047" cy="1648021"/>
          </a:xfrm>
          <a:prstGeom prst="rect">
            <a:avLst/>
          </a:prstGeom>
          <a:ln>
            <a:solidFill>
              <a:srgbClr val="3A3636"/>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当</a:t>
            </a:r>
            <a:r>
              <a:rPr kumimoji="0" lang="zh-CN"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一个表很大的时，可以水平拆分为若干个分区，每个分区包含表的若干行记录。根据行数据到分区的映射关系不同，分为hash分区，</a:t>
            </a:r>
            <a:r>
              <a:rPr kumimoji="0" lang="en-US"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List</a:t>
            </a:r>
            <a:r>
              <a:rPr kumimoji="0" lang="zh-CN" altLang="en-US"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分区（按列表），</a:t>
            </a:r>
            <a:r>
              <a:rPr kumimoji="0" lang="zh-CN"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range分区（按范围）等。</a:t>
            </a:r>
            <a:endParaRPr kumimoji="0" lang="en-US"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每一个分区，还可以用不同的维度再分为若干分区，叫做二级分区。</a:t>
            </a:r>
            <a:endParaRPr kumimoji="0" lang="en-US"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分区是</a:t>
            </a:r>
            <a:r>
              <a:rPr kumimoji="0" lang="en-US"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OB</a:t>
            </a:r>
            <a:r>
              <a:rPr kumimoji="0" lang="zh-CN" altLang="en-US"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数据架构的基本单元，是传统数据库分区表在分布式系统上的实现。</a:t>
            </a:r>
            <a:endParaRPr kumimoji="0" lang="en-US" altLang="zh-CN" sz="12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p:txBody>
      </p:sp>
      <p:sp>
        <p:nvSpPr>
          <p:cNvPr id="6" name="矩形 5">
            <a:extLst>
              <a:ext uri="{FF2B5EF4-FFF2-40B4-BE49-F238E27FC236}">
                <a16:creationId xmlns:a16="http://schemas.microsoft.com/office/drawing/2014/main" id="{1C3D4397-CA9F-4EAE-BABA-1B58ED1E4D37}"/>
              </a:ext>
            </a:extLst>
          </p:cNvPr>
          <p:cNvSpPr/>
          <p:nvPr/>
        </p:nvSpPr>
        <p:spPr>
          <a:xfrm>
            <a:off x="697430" y="3219950"/>
            <a:ext cx="10203140" cy="307777"/>
          </a:xfrm>
          <a:prstGeom prst="rect">
            <a:avLst/>
          </a:prstGeom>
        </p:spPr>
        <p:txBody>
          <a:bodyPr wrap="square">
            <a:spAutoFit/>
          </a:bodyPr>
          <a:lstStyle/>
          <a:p>
            <a:r>
              <a:rPr lang="zh-CN"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例如，交易记录表，按照用户ID分为</a:t>
            </a:r>
            <a:r>
              <a:rPr lang="en-US"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3</a:t>
            </a:r>
            <a:r>
              <a:rPr lang="zh-CN" altLang="en-US" sz="1400" b="1" dirty="0">
                <a:solidFill>
                  <a:srgbClr val="3A3636"/>
                </a:solidFill>
                <a:latin typeface="微软雅黑" panose="020B0503020204020204" pitchFamily="34" charset="-122"/>
                <a:ea typeface="微软雅黑" panose="020B0503020204020204" pitchFamily="34" charset="-122"/>
                <a:cs typeface="Alibaba PuHuiTi R" pitchFamily="18" charset="-122"/>
              </a:rPr>
              <a:t>个</a:t>
            </a:r>
            <a:r>
              <a:rPr lang="zh-CN"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hash分区</a:t>
            </a:r>
            <a:r>
              <a:rPr lang="zh-CN" altLang="en-US" sz="1400" b="1" dirty="0">
                <a:solidFill>
                  <a:srgbClr val="3A3636"/>
                </a:solidFill>
                <a:latin typeface="微软雅黑" panose="020B0503020204020204" pitchFamily="34" charset="-122"/>
                <a:ea typeface="微软雅黑" panose="020B0503020204020204" pitchFamily="34" charset="-122"/>
                <a:cs typeface="Alibaba PuHuiTi R" pitchFamily="18" charset="-122"/>
              </a:rPr>
              <a:t>（红、蓝、黄）</a:t>
            </a:r>
            <a:r>
              <a:rPr lang="zh-CN"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，每个一级hash分区再按照交易时间分为</a:t>
            </a:r>
            <a:r>
              <a:rPr lang="en-US"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4</a:t>
            </a:r>
            <a:r>
              <a:rPr lang="zh-CN" altLang="en-US" sz="1400" b="1" dirty="0">
                <a:solidFill>
                  <a:srgbClr val="3A3636"/>
                </a:solidFill>
                <a:latin typeface="微软雅黑" panose="020B0503020204020204" pitchFamily="34" charset="-122"/>
                <a:ea typeface="微软雅黑" panose="020B0503020204020204" pitchFamily="34" charset="-122"/>
                <a:cs typeface="Alibaba PuHuiTi R" pitchFamily="18" charset="-122"/>
              </a:rPr>
              <a:t>个</a:t>
            </a:r>
            <a:r>
              <a:rPr lang="zh-CN" altLang="zh-CN" sz="1400" b="1" dirty="0">
                <a:solidFill>
                  <a:srgbClr val="3A3636"/>
                </a:solidFill>
                <a:latin typeface="微软雅黑" panose="020B0503020204020204" pitchFamily="34" charset="-122"/>
                <a:ea typeface="微软雅黑" panose="020B0503020204020204" pitchFamily="34" charset="-122"/>
                <a:cs typeface="Alibaba PuHuiTi R" pitchFamily="18" charset="-122"/>
              </a:rPr>
              <a:t>range分区。</a:t>
            </a:r>
          </a:p>
        </p:txBody>
      </p:sp>
      <p:sp>
        <p:nvSpPr>
          <p:cNvPr id="7" name="矩形 6">
            <a:extLst>
              <a:ext uri="{FF2B5EF4-FFF2-40B4-BE49-F238E27FC236}">
                <a16:creationId xmlns:a16="http://schemas.microsoft.com/office/drawing/2014/main" id="{E508F3D8-C5D0-403B-BAE1-72AE6868EA08}"/>
              </a:ext>
            </a:extLst>
          </p:cNvPr>
          <p:cNvSpPr/>
          <p:nvPr/>
        </p:nvSpPr>
        <p:spPr>
          <a:xfrm>
            <a:off x="3960931" y="3890399"/>
            <a:ext cx="683288" cy="607181"/>
          </a:xfrm>
          <a:prstGeom prst="rect">
            <a:avLst/>
          </a:prstGeom>
          <a:noFill/>
          <a:ln w="1905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71170D0D-9D95-4453-B6E1-48B750B49454}"/>
              </a:ext>
            </a:extLst>
          </p:cNvPr>
          <p:cNvSpPr/>
          <p:nvPr/>
        </p:nvSpPr>
        <p:spPr>
          <a:xfrm>
            <a:off x="6513207" y="3651809"/>
            <a:ext cx="1234071" cy="271306"/>
          </a:xfrm>
          <a:prstGeom prst="rect">
            <a:avLst/>
          </a:prstGeom>
          <a:solidFill>
            <a:srgbClr val="F6A6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（主）</a:t>
            </a:r>
          </a:p>
        </p:txBody>
      </p:sp>
      <p:sp>
        <p:nvSpPr>
          <p:cNvPr id="9" name="矩形 8">
            <a:extLst>
              <a:ext uri="{FF2B5EF4-FFF2-40B4-BE49-F238E27FC236}">
                <a16:creationId xmlns:a16="http://schemas.microsoft.com/office/drawing/2014/main" id="{A618A156-30C9-455D-B5D2-96726CE40A2E}"/>
              </a:ext>
            </a:extLst>
          </p:cNvPr>
          <p:cNvSpPr/>
          <p:nvPr/>
        </p:nvSpPr>
        <p:spPr>
          <a:xfrm>
            <a:off x="6513208" y="3975220"/>
            <a:ext cx="1234070" cy="271306"/>
          </a:xfrm>
          <a:prstGeom prst="rect">
            <a:avLst/>
          </a:prstGeom>
          <a:solidFill>
            <a:srgbClr val="F6A6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2</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（从）</a:t>
            </a:r>
          </a:p>
        </p:txBody>
      </p:sp>
      <p:sp>
        <p:nvSpPr>
          <p:cNvPr id="10" name="矩形 9">
            <a:extLst>
              <a:ext uri="{FF2B5EF4-FFF2-40B4-BE49-F238E27FC236}">
                <a16:creationId xmlns:a16="http://schemas.microsoft.com/office/drawing/2014/main" id="{DE75B31D-33FF-4DE0-8E8B-778CC65DD726}"/>
              </a:ext>
            </a:extLst>
          </p:cNvPr>
          <p:cNvSpPr/>
          <p:nvPr/>
        </p:nvSpPr>
        <p:spPr>
          <a:xfrm>
            <a:off x="6513207" y="4298631"/>
            <a:ext cx="1224021" cy="271306"/>
          </a:xfrm>
          <a:prstGeom prst="rect">
            <a:avLst/>
          </a:prstGeom>
          <a:solidFill>
            <a:srgbClr val="F6A6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3</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（从）</a:t>
            </a:r>
          </a:p>
        </p:txBody>
      </p:sp>
      <p:cxnSp>
        <p:nvCxnSpPr>
          <p:cNvPr id="11" name="肘形连接符 21">
            <a:extLst>
              <a:ext uri="{FF2B5EF4-FFF2-40B4-BE49-F238E27FC236}">
                <a16:creationId xmlns:a16="http://schemas.microsoft.com/office/drawing/2014/main" id="{A36FCCC0-2C0F-4BF5-88A0-089EB6BC4CD4}"/>
              </a:ext>
            </a:extLst>
          </p:cNvPr>
          <p:cNvCxnSpPr>
            <a:cxnSpLocks/>
            <a:stCxn id="7" idx="3"/>
            <a:endCxn id="8" idx="1"/>
          </p:cNvCxnSpPr>
          <p:nvPr/>
        </p:nvCxnSpPr>
        <p:spPr>
          <a:xfrm flipV="1">
            <a:off x="4644219" y="3787462"/>
            <a:ext cx="1868988" cy="406528"/>
          </a:xfrm>
          <a:prstGeom prst="bentConnector3">
            <a:avLst>
              <a:gd name="adj1" fmla="val 50000"/>
            </a:avLst>
          </a:prstGeom>
          <a:noFill/>
          <a:ln w="15875" cap="flat" cmpd="sng" algn="ctr">
            <a:solidFill>
              <a:srgbClr val="3A3636"/>
            </a:solidFill>
            <a:prstDash val="solid"/>
            <a:miter lim="800000"/>
            <a:tailEnd type="triangle"/>
          </a:ln>
          <a:effectLst/>
        </p:spPr>
      </p:cxnSp>
      <p:cxnSp>
        <p:nvCxnSpPr>
          <p:cNvPr id="12" name="肘形连接符 22">
            <a:extLst>
              <a:ext uri="{FF2B5EF4-FFF2-40B4-BE49-F238E27FC236}">
                <a16:creationId xmlns:a16="http://schemas.microsoft.com/office/drawing/2014/main" id="{345C85DE-1846-435E-B94D-8D23F6D25B47}"/>
              </a:ext>
            </a:extLst>
          </p:cNvPr>
          <p:cNvCxnSpPr>
            <a:cxnSpLocks/>
            <a:stCxn id="7" idx="3"/>
            <a:endCxn id="10" idx="1"/>
          </p:cNvCxnSpPr>
          <p:nvPr/>
        </p:nvCxnSpPr>
        <p:spPr>
          <a:xfrm>
            <a:off x="4644219" y="4193990"/>
            <a:ext cx="1868988" cy="240294"/>
          </a:xfrm>
          <a:prstGeom prst="bentConnector3">
            <a:avLst>
              <a:gd name="adj1" fmla="val 50000"/>
            </a:avLst>
          </a:prstGeom>
          <a:noFill/>
          <a:ln w="15875" cap="flat" cmpd="sng" algn="ctr">
            <a:solidFill>
              <a:srgbClr val="3A3636"/>
            </a:solidFill>
            <a:prstDash val="solid"/>
            <a:miter lim="800000"/>
            <a:tailEnd type="triangle"/>
          </a:ln>
          <a:effectLst/>
        </p:spPr>
      </p:cxnSp>
      <p:cxnSp>
        <p:nvCxnSpPr>
          <p:cNvPr id="13" name="肘形连接符 25">
            <a:extLst>
              <a:ext uri="{FF2B5EF4-FFF2-40B4-BE49-F238E27FC236}">
                <a16:creationId xmlns:a16="http://schemas.microsoft.com/office/drawing/2014/main" id="{0CA6EAE0-312B-4373-9BF9-F1F984C528F6}"/>
              </a:ext>
            </a:extLst>
          </p:cNvPr>
          <p:cNvCxnSpPr>
            <a:cxnSpLocks/>
            <a:stCxn id="7" idx="3"/>
            <a:endCxn id="9" idx="1"/>
          </p:cNvCxnSpPr>
          <p:nvPr/>
        </p:nvCxnSpPr>
        <p:spPr>
          <a:xfrm flipV="1">
            <a:off x="4644219" y="4110873"/>
            <a:ext cx="1868989" cy="83117"/>
          </a:xfrm>
          <a:prstGeom prst="bentConnector3">
            <a:avLst>
              <a:gd name="adj1" fmla="val 50000"/>
            </a:avLst>
          </a:prstGeom>
          <a:noFill/>
          <a:ln w="15875" cap="flat" cmpd="sng" algn="ctr">
            <a:solidFill>
              <a:srgbClr val="3A3636"/>
            </a:solidFill>
            <a:prstDash val="solid"/>
            <a:miter lim="800000"/>
            <a:tailEnd type="triangle"/>
          </a:ln>
          <a:effectLst/>
        </p:spPr>
      </p:cxnSp>
      <p:sp>
        <p:nvSpPr>
          <p:cNvPr id="14" name="矩形 13">
            <a:extLst>
              <a:ext uri="{FF2B5EF4-FFF2-40B4-BE49-F238E27FC236}">
                <a16:creationId xmlns:a16="http://schemas.microsoft.com/office/drawing/2014/main" id="{94768E96-3C76-4859-A0C1-24CBCB5F52E4}"/>
              </a:ext>
            </a:extLst>
          </p:cNvPr>
          <p:cNvSpPr/>
          <p:nvPr/>
        </p:nvSpPr>
        <p:spPr>
          <a:xfrm>
            <a:off x="6513207" y="4787732"/>
            <a:ext cx="1223777" cy="271306"/>
          </a:xfrm>
          <a:prstGeom prst="rect">
            <a:avLst/>
          </a:prstGeom>
          <a:solidFill>
            <a:srgbClr val="EB7A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1</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（从）</a:t>
            </a:r>
          </a:p>
        </p:txBody>
      </p:sp>
      <p:sp>
        <p:nvSpPr>
          <p:cNvPr id="15" name="矩形 14">
            <a:extLst>
              <a:ext uri="{FF2B5EF4-FFF2-40B4-BE49-F238E27FC236}">
                <a16:creationId xmlns:a16="http://schemas.microsoft.com/office/drawing/2014/main" id="{7B6C4F78-DF95-452F-B201-B0898BEFA825}"/>
              </a:ext>
            </a:extLst>
          </p:cNvPr>
          <p:cNvSpPr/>
          <p:nvPr/>
        </p:nvSpPr>
        <p:spPr>
          <a:xfrm>
            <a:off x="6513208" y="5111036"/>
            <a:ext cx="1223776" cy="271306"/>
          </a:xfrm>
          <a:prstGeom prst="rect">
            <a:avLst/>
          </a:prstGeom>
          <a:solidFill>
            <a:srgbClr val="EB7A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2</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（主）</a:t>
            </a:r>
          </a:p>
        </p:txBody>
      </p:sp>
      <p:sp>
        <p:nvSpPr>
          <p:cNvPr id="16" name="矩形 15">
            <a:extLst>
              <a:ext uri="{FF2B5EF4-FFF2-40B4-BE49-F238E27FC236}">
                <a16:creationId xmlns:a16="http://schemas.microsoft.com/office/drawing/2014/main" id="{12D019A1-AB6A-4331-8F14-1630E147FD8A}"/>
              </a:ext>
            </a:extLst>
          </p:cNvPr>
          <p:cNvSpPr/>
          <p:nvPr/>
        </p:nvSpPr>
        <p:spPr>
          <a:xfrm>
            <a:off x="6513208" y="5442852"/>
            <a:ext cx="1223776" cy="271306"/>
          </a:xfrm>
          <a:prstGeom prst="rect">
            <a:avLst/>
          </a:prstGeom>
          <a:solidFill>
            <a:srgbClr val="EB7A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物理副本</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3</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（从）</a:t>
            </a:r>
          </a:p>
        </p:txBody>
      </p:sp>
      <p:sp>
        <p:nvSpPr>
          <p:cNvPr id="17" name="矩形 16">
            <a:extLst>
              <a:ext uri="{FF2B5EF4-FFF2-40B4-BE49-F238E27FC236}">
                <a16:creationId xmlns:a16="http://schemas.microsoft.com/office/drawing/2014/main" id="{E9CC02CC-98D5-4736-82BC-EFE0CF50D6C8}"/>
              </a:ext>
            </a:extLst>
          </p:cNvPr>
          <p:cNvSpPr/>
          <p:nvPr/>
        </p:nvSpPr>
        <p:spPr>
          <a:xfrm>
            <a:off x="3960931" y="4971576"/>
            <a:ext cx="683288" cy="503151"/>
          </a:xfrm>
          <a:prstGeom prst="rect">
            <a:avLst/>
          </a:prstGeom>
          <a:noFill/>
          <a:ln w="1905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cxnSp>
        <p:nvCxnSpPr>
          <p:cNvPr id="18" name="肘形连接符 41">
            <a:extLst>
              <a:ext uri="{FF2B5EF4-FFF2-40B4-BE49-F238E27FC236}">
                <a16:creationId xmlns:a16="http://schemas.microsoft.com/office/drawing/2014/main" id="{FF0FBB15-3FB9-4199-B9F3-B3DC81B78C28}"/>
              </a:ext>
            </a:extLst>
          </p:cNvPr>
          <p:cNvCxnSpPr>
            <a:cxnSpLocks/>
          </p:cNvCxnSpPr>
          <p:nvPr/>
        </p:nvCxnSpPr>
        <p:spPr>
          <a:xfrm flipV="1">
            <a:off x="4644217" y="4902674"/>
            <a:ext cx="1868989" cy="312728"/>
          </a:xfrm>
          <a:prstGeom prst="bentConnector3">
            <a:avLst>
              <a:gd name="adj1" fmla="val 17742"/>
            </a:avLst>
          </a:prstGeom>
          <a:noFill/>
          <a:ln w="19050" cap="flat" cmpd="sng" algn="ctr">
            <a:solidFill>
              <a:srgbClr val="5898FE">
                <a:lumMod val="75000"/>
              </a:srgbClr>
            </a:solidFill>
            <a:prstDash val="solid"/>
            <a:miter lim="800000"/>
            <a:tailEnd type="triangle"/>
          </a:ln>
          <a:effectLst/>
        </p:spPr>
      </p:cxnSp>
      <p:cxnSp>
        <p:nvCxnSpPr>
          <p:cNvPr id="19" name="肘形连接符 44">
            <a:extLst>
              <a:ext uri="{FF2B5EF4-FFF2-40B4-BE49-F238E27FC236}">
                <a16:creationId xmlns:a16="http://schemas.microsoft.com/office/drawing/2014/main" id="{199D7ED5-E9F2-4A0F-98BB-C9F45E08DE9C}"/>
              </a:ext>
            </a:extLst>
          </p:cNvPr>
          <p:cNvCxnSpPr>
            <a:cxnSpLocks/>
            <a:endCxn id="15" idx="1"/>
          </p:cNvCxnSpPr>
          <p:nvPr/>
        </p:nvCxnSpPr>
        <p:spPr>
          <a:xfrm>
            <a:off x="4644219" y="5223152"/>
            <a:ext cx="1868989" cy="23537"/>
          </a:xfrm>
          <a:prstGeom prst="bentConnector3">
            <a:avLst>
              <a:gd name="adj1" fmla="val 50000"/>
            </a:avLst>
          </a:prstGeom>
          <a:noFill/>
          <a:ln w="19050" cap="flat" cmpd="sng" algn="ctr">
            <a:solidFill>
              <a:srgbClr val="5898FE">
                <a:lumMod val="75000"/>
              </a:srgbClr>
            </a:solidFill>
            <a:prstDash val="solid"/>
            <a:miter lim="800000"/>
            <a:tailEnd type="triangle"/>
          </a:ln>
          <a:effectLst/>
        </p:spPr>
      </p:cxnSp>
      <p:cxnSp>
        <p:nvCxnSpPr>
          <p:cNvPr id="20" name="肘形连接符 47">
            <a:extLst>
              <a:ext uri="{FF2B5EF4-FFF2-40B4-BE49-F238E27FC236}">
                <a16:creationId xmlns:a16="http://schemas.microsoft.com/office/drawing/2014/main" id="{E9A370D7-4B08-4C2F-957A-45FAD8B75A78}"/>
              </a:ext>
            </a:extLst>
          </p:cNvPr>
          <p:cNvCxnSpPr>
            <a:cxnSpLocks/>
            <a:stCxn id="17" idx="3"/>
            <a:endCxn id="16" idx="1"/>
          </p:cNvCxnSpPr>
          <p:nvPr/>
        </p:nvCxnSpPr>
        <p:spPr>
          <a:xfrm>
            <a:off x="4644219" y="5223152"/>
            <a:ext cx="1868989" cy="355353"/>
          </a:xfrm>
          <a:prstGeom prst="bentConnector3">
            <a:avLst>
              <a:gd name="adj1" fmla="val 50000"/>
            </a:avLst>
          </a:prstGeom>
          <a:noFill/>
          <a:ln w="19050" cap="flat" cmpd="sng" algn="ctr">
            <a:solidFill>
              <a:srgbClr val="5898FE">
                <a:lumMod val="75000"/>
              </a:srgbClr>
            </a:solidFill>
            <a:prstDash val="solid"/>
            <a:miter lim="800000"/>
            <a:tailEnd type="triangle"/>
          </a:ln>
          <a:effectLst/>
        </p:spPr>
      </p:cxnSp>
      <p:sp>
        <p:nvSpPr>
          <p:cNvPr id="21" name="矩形 20">
            <a:extLst>
              <a:ext uri="{FF2B5EF4-FFF2-40B4-BE49-F238E27FC236}">
                <a16:creationId xmlns:a16="http://schemas.microsoft.com/office/drawing/2014/main" id="{163942C1-1EB4-4F51-A141-CF8C000137E1}"/>
              </a:ext>
            </a:extLst>
          </p:cNvPr>
          <p:cNvSpPr/>
          <p:nvPr/>
        </p:nvSpPr>
        <p:spPr>
          <a:xfrm>
            <a:off x="9443417" y="3609353"/>
            <a:ext cx="1420730" cy="607181"/>
          </a:xfrm>
          <a:prstGeom prst="rect">
            <a:avLst/>
          </a:prstGeom>
          <a:noFill/>
          <a:ln w="15875"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2" name="文本框 21">
            <a:extLst>
              <a:ext uri="{FF2B5EF4-FFF2-40B4-BE49-F238E27FC236}">
                <a16:creationId xmlns:a16="http://schemas.microsoft.com/office/drawing/2014/main" id="{19FB8925-87EE-460D-8FB4-F5B984FF4B43}"/>
              </a:ext>
            </a:extLst>
          </p:cNvPr>
          <p:cNvSpPr txBox="1"/>
          <p:nvPr/>
        </p:nvSpPr>
        <p:spPr>
          <a:xfrm>
            <a:off x="9807730" y="3736977"/>
            <a:ext cx="692103" cy="342857"/>
          </a:xfrm>
          <a:prstGeom prst="rect">
            <a:avLst/>
          </a:prstGeom>
          <a:noFill/>
        </p:spPr>
        <p:txBody>
          <a:bodyPr wrap="square" rtlCol="0">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3" name="矩形 22">
            <a:extLst>
              <a:ext uri="{FF2B5EF4-FFF2-40B4-BE49-F238E27FC236}">
                <a16:creationId xmlns:a16="http://schemas.microsoft.com/office/drawing/2014/main" id="{973C5024-D25E-414A-BB08-9D76511839A3}"/>
              </a:ext>
            </a:extLst>
          </p:cNvPr>
          <p:cNvSpPr/>
          <p:nvPr/>
        </p:nvSpPr>
        <p:spPr>
          <a:xfrm>
            <a:off x="9453466" y="4429262"/>
            <a:ext cx="1420730" cy="607181"/>
          </a:xfrm>
          <a:prstGeom prst="rect">
            <a:avLst/>
          </a:prstGeom>
          <a:noFill/>
          <a:ln w="15875"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4" name="文本框 23">
            <a:extLst>
              <a:ext uri="{FF2B5EF4-FFF2-40B4-BE49-F238E27FC236}">
                <a16:creationId xmlns:a16="http://schemas.microsoft.com/office/drawing/2014/main" id="{4365F6AA-6A4F-43BF-9C81-62A07CF794B7}"/>
              </a:ext>
            </a:extLst>
          </p:cNvPr>
          <p:cNvSpPr txBox="1"/>
          <p:nvPr/>
        </p:nvSpPr>
        <p:spPr>
          <a:xfrm>
            <a:off x="9802706" y="4517321"/>
            <a:ext cx="692103" cy="342857"/>
          </a:xfrm>
          <a:prstGeom prst="rect">
            <a:avLst/>
          </a:prstGeom>
          <a:noFill/>
        </p:spPr>
        <p:txBody>
          <a:bodyPr wrap="square" rtlCol="0">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5" name="矩形 24">
            <a:extLst>
              <a:ext uri="{FF2B5EF4-FFF2-40B4-BE49-F238E27FC236}">
                <a16:creationId xmlns:a16="http://schemas.microsoft.com/office/drawing/2014/main" id="{056912F5-88FD-4A5A-A96A-99637E7DFAB7}"/>
              </a:ext>
            </a:extLst>
          </p:cNvPr>
          <p:cNvSpPr/>
          <p:nvPr/>
        </p:nvSpPr>
        <p:spPr>
          <a:xfrm>
            <a:off x="9453223" y="5226593"/>
            <a:ext cx="1420730" cy="607181"/>
          </a:xfrm>
          <a:prstGeom prst="rect">
            <a:avLst/>
          </a:prstGeom>
          <a:noFill/>
          <a:ln w="15875"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6" name="文本框 25">
            <a:extLst>
              <a:ext uri="{FF2B5EF4-FFF2-40B4-BE49-F238E27FC236}">
                <a16:creationId xmlns:a16="http://schemas.microsoft.com/office/drawing/2014/main" id="{0241A29E-2D70-4891-85D7-BDF458BC144D}"/>
              </a:ext>
            </a:extLst>
          </p:cNvPr>
          <p:cNvSpPr txBox="1"/>
          <p:nvPr/>
        </p:nvSpPr>
        <p:spPr>
          <a:xfrm>
            <a:off x="9817536" y="5318394"/>
            <a:ext cx="692103" cy="342857"/>
          </a:xfrm>
          <a:prstGeom prst="rect">
            <a:avLst/>
          </a:prstGeom>
          <a:noFill/>
        </p:spPr>
        <p:txBody>
          <a:bodyPr wrap="square" rtlCol="0">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cxnSp>
        <p:nvCxnSpPr>
          <p:cNvPr id="27" name="直线箭头连接符 69">
            <a:extLst>
              <a:ext uri="{FF2B5EF4-FFF2-40B4-BE49-F238E27FC236}">
                <a16:creationId xmlns:a16="http://schemas.microsoft.com/office/drawing/2014/main" id="{EE1415B4-C0A9-4B80-8385-5E8F8AF7F1AE}"/>
              </a:ext>
            </a:extLst>
          </p:cNvPr>
          <p:cNvCxnSpPr>
            <a:cxnSpLocks/>
            <a:stCxn id="8" idx="3"/>
            <a:endCxn id="21" idx="1"/>
          </p:cNvCxnSpPr>
          <p:nvPr/>
        </p:nvCxnSpPr>
        <p:spPr>
          <a:xfrm>
            <a:off x="7747278" y="3787462"/>
            <a:ext cx="1696139" cy="125482"/>
          </a:xfrm>
          <a:prstGeom prst="straightConnector1">
            <a:avLst/>
          </a:prstGeom>
          <a:noFill/>
          <a:ln w="15875" cap="flat" cmpd="sng" algn="ctr">
            <a:solidFill>
              <a:srgbClr val="3A3636"/>
            </a:solidFill>
            <a:prstDash val="solid"/>
            <a:miter lim="800000"/>
            <a:tailEnd type="triangle"/>
          </a:ln>
          <a:effectLst/>
        </p:spPr>
      </p:cxnSp>
      <p:cxnSp>
        <p:nvCxnSpPr>
          <p:cNvPr id="28" name="直线箭头连接符 70">
            <a:extLst>
              <a:ext uri="{FF2B5EF4-FFF2-40B4-BE49-F238E27FC236}">
                <a16:creationId xmlns:a16="http://schemas.microsoft.com/office/drawing/2014/main" id="{F84D914E-FF2E-4793-BEF3-0BB9CC6A81A5}"/>
              </a:ext>
            </a:extLst>
          </p:cNvPr>
          <p:cNvCxnSpPr>
            <a:cxnSpLocks/>
            <a:stCxn id="9" idx="3"/>
            <a:endCxn id="23" idx="1"/>
          </p:cNvCxnSpPr>
          <p:nvPr/>
        </p:nvCxnSpPr>
        <p:spPr>
          <a:xfrm>
            <a:off x="7747278" y="4110873"/>
            <a:ext cx="1706188" cy="621980"/>
          </a:xfrm>
          <a:prstGeom prst="straightConnector1">
            <a:avLst/>
          </a:prstGeom>
          <a:noFill/>
          <a:ln w="15875" cap="flat" cmpd="sng" algn="ctr">
            <a:solidFill>
              <a:srgbClr val="3A3636"/>
            </a:solidFill>
            <a:prstDash val="solid"/>
            <a:miter lim="800000"/>
            <a:tailEnd type="triangle"/>
          </a:ln>
          <a:effectLst/>
        </p:spPr>
      </p:cxnSp>
      <p:cxnSp>
        <p:nvCxnSpPr>
          <p:cNvPr id="29" name="直线箭头连接符 73">
            <a:extLst>
              <a:ext uri="{FF2B5EF4-FFF2-40B4-BE49-F238E27FC236}">
                <a16:creationId xmlns:a16="http://schemas.microsoft.com/office/drawing/2014/main" id="{17F629E4-96B2-4D0C-9035-3F680A9C73C7}"/>
              </a:ext>
            </a:extLst>
          </p:cNvPr>
          <p:cNvCxnSpPr>
            <a:cxnSpLocks/>
            <a:stCxn id="10" idx="3"/>
            <a:endCxn id="25" idx="1"/>
          </p:cNvCxnSpPr>
          <p:nvPr/>
        </p:nvCxnSpPr>
        <p:spPr>
          <a:xfrm>
            <a:off x="7737228" y="4434284"/>
            <a:ext cx="1715995" cy="1095900"/>
          </a:xfrm>
          <a:prstGeom prst="straightConnector1">
            <a:avLst/>
          </a:prstGeom>
          <a:noFill/>
          <a:ln w="15875" cap="flat" cmpd="sng" algn="ctr">
            <a:solidFill>
              <a:srgbClr val="3A3636"/>
            </a:solidFill>
            <a:prstDash val="solid"/>
            <a:miter lim="800000"/>
            <a:tailEnd type="triangle"/>
          </a:ln>
          <a:effectLst/>
        </p:spPr>
      </p:cxnSp>
      <p:cxnSp>
        <p:nvCxnSpPr>
          <p:cNvPr id="30" name="直线箭头连接符 76">
            <a:extLst>
              <a:ext uri="{FF2B5EF4-FFF2-40B4-BE49-F238E27FC236}">
                <a16:creationId xmlns:a16="http://schemas.microsoft.com/office/drawing/2014/main" id="{2D1F7ED3-DC7D-40A8-AA6B-D7B52C58F9FF}"/>
              </a:ext>
            </a:extLst>
          </p:cNvPr>
          <p:cNvCxnSpPr>
            <a:cxnSpLocks/>
            <a:stCxn id="14" idx="3"/>
            <a:endCxn id="21" idx="1"/>
          </p:cNvCxnSpPr>
          <p:nvPr/>
        </p:nvCxnSpPr>
        <p:spPr>
          <a:xfrm flipV="1">
            <a:off x="7736984" y="3912944"/>
            <a:ext cx="1706433" cy="1010441"/>
          </a:xfrm>
          <a:prstGeom prst="straightConnector1">
            <a:avLst/>
          </a:prstGeom>
          <a:noFill/>
          <a:ln w="19050" cap="flat" cmpd="sng" algn="ctr">
            <a:solidFill>
              <a:srgbClr val="5898FE">
                <a:lumMod val="75000"/>
              </a:srgbClr>
            </a:solidFill>
            <a:prstDash val="solid"/>
            <a:miter lim="800000"/>
            <a:tailEnd type="triangle"/>
          </a:ln>
          <a:effectLst/>
        </p:spPr>
      </p:cxnSp>
      <p:cxnSp>
        <p:nvCxnSpPr>
          <p:cNvPr id="31" name="直线箭头连接符 79">
            <a:extLst>
              <a:ext uri="{FF2B5EF4-FFF2-40B4-BE49-F238E27FC236}">
                <a16:creationId xmlns:a16="http://schemas.microsoft.com/office/drawing/2014/main" id="{C3936FB6-FCDB-4706-8099-E8A629F0C0A7}"/>
              </a:ext>
            </a:extLst>
          </p:cNvPr>
          <p:cNvCxnSpPr>
            <a:cxnSpLocks/>
            <a:stCxn id="15" idx="3"/>
            <a:endCxn id="23" idx="1"/>
          </p:cNvCxnSpPr>
          <p:nvPr/>
        </p:nvCxnSpPr>
        <p:spPr>
          <a:xfrm flipV="1">
            <a:off x="7736984" y="4732853"/>
            <a:ext cx="1716482" cy="513836"/>
          </a:xfrm>
          <a:prstGeom prst="straightConnector1">
            <a:avLst/>
          </a:prstGeom>
          <a:noFill/>
          <a:ln w="19050" cap="flat" cmpd="sng" algn="ctr">
            <a:solidFill>
              <a:srgbClr val="5898FE">
                <a:lumMod val="75000"/>
              </a:srgbClr>
            </a:solidFill>
            <a:prstDash val="solid"/>
            <a:miter lim="800000"/>
            <a:tailEnd type="triangle"/>
          </a:ln>
          <a:effectLst/>
        </p:spPr>
      </p:cxnSp>
      <p:cxnSp>
        <p:nvCxnSpPr>
          <p:cNvPr id="32" name="直线箭头连接符 82">
            <a:extLst>
              <a:ext uri="{FF2B5EF4-FFF2-40B4-BE49-F238E27FC236}">
                <a16:creationId xmlns:a16="http://schemas.microsoft.com/office/drawing/2014/main" id="{ADF88764-2CF5-49F2-9D7C-10CCEED0C349}"/>
              </a:ext>
            </a:extLst>
          </p:cNvPr>
          <p:cNvCxnSpPr>
            <a:cxnSpLocks/>
            <a:stCxn id="16" idx="3"/>
            <a:endCxn id="25" idx="1"/>
          </p:cNvCxnSpPr>
          <p:nvPr/>
        </p:nvCxnSpPr>
        <p:spPr>
          <a:xfrm flipV="1">
            <a:off x="7736984" y="5530184"/>
            <a:ext cx="1716239" cy="48321"/>
          </a:xfrm>
          <a:prstGeom prst="straightConnector1">
            <a:avLst/>
          </a:prstGeom>
          <a:noFill/>
          <a:ln w="19050" cap="flat" cmpd="sng" algn="ctr">
            <a:solidFill>
              <a:srgbClr val="5898FE">
                <a:lumMod val="75000"/>
              </a:srgbClr>
            </a:solidFill>
            <a:prstDash val="solid"/>
            <a:miter lim="800000"/>
            <a:tailEnd type="triangle"/>
          </a:ln>
          <a:effectLst/>
        </p:spPr>
      </p:cxnSp>
      <p:sp>
        <p:nvSpPr>
          <p:cNvPr id="33" name="文本框 32">
            <a:extLst>
              <a:ext uri="{FF2B5EF4-FFF2-40B4-BE49-F238E27FC236}">
                <a16:creationId xmlns:a16="http://schemas.microsoft.com/office/drawing/2014/main" id="{9779C51B-6D23-4FBC-A9B4-7842D0FDA55E}"/>
              </a:ext>
            </a:extLst>
          </p:cNvPr>
          <p:cNvSpPr txBox="1"/>
          <p:nvPr/>
        </p:nvSpPr>
        <p:spPr>
          <a:xfrm>
            <a:off x="4949139" y="5785092"/>
            <a:ext cx="1027045" cy="461665"/>
          </a:xfrm>
          <a:prstGeom prst="rect">
            <a:avLst/>
          </a:prstGeom>
          <a:noFill/>
        </p:spPr>
        <p:txBody>
          <a:bodyPr wrap="square" rtlCol="0">
            <a:spAutoFit/>
          </a:bodyPr>
          <a:lstStyle>
            <a:defPPr>
              <a:defRPr lang="zh-CN"/>
            </a:defPPr>
            <a:lvl1pPr algn="ctr">
              <a:defRPr kumimoji="1" sz="12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ea typeface="Alibaba PuHuiTi R" pitchFamily="18" charset="-122"/>
              </a:rPr>
              <a:t>每个分区生成多个副本</a:t>
            </a:r>
          </a:p>
        </p:txBody>
      </p:sp>
      <p:sp>
        <p:nvSpPr>
          <p:cNvPr id="34" name="文本框 33">
            <a:extLst>
              <a:ext uri="{FF2B5EF4-FFF2-40B4-BE49-F238E27FC236}">
                <a16:creationId xmlns:a16="http://schemas.microsoft.com/office/drawing/2014/main" id="{BE234D5A-EEE8-4E86-AD1C-7B88CF3647EC}"/>
              </a:ext>
            </a:extLst>
          </p:cNvPr>
          <p:cNvSpPr txBox="1"/>
          <p:nvPr/>
        </p:nvSpPr>
        <p:spPr>
          <a:xfrm>
            <a:off x="7644319" y="5785092"/>
            <a:ext cx="1598678" cy="461665"/>
          </a:xfrm>
          <a:prstGeom prst="rect">
            <a:avLst/>
          </a:prstGeom>
          <a:noFill/>
        </p:spPr>
        <p:txBody>
          <a:bodyPr wrap="square" rtlCol="0">
            <a:spAutoFit/>
          </a:bodyPr>
          <a:lstStyle>
            <a:defPPr>
              <a:defRPr lang="zh-CN"/>
            </a:defPPr>
            <a:lvl1pPr algn="ctr">
              <a:defRPr kumimoji="1" sz="12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ea typeface="Alibaba PuHuiTi R" pitchFamily="18" charset="-122"/>
              </a:rPr>
              <a:t>分区的不同副本存储在不同的</a:t>
            </a:r>
            <a:r>
              <a:rPr kumimoji="1" lang="en-US" altLang="zh-CN" sz="1200" b="1" i="0" u="none" strike="noStrike" kern="0" cap="none" spc="0" normalizeH="0" baseline="0" noProof="0" dirty="0">
                <a:ln>
                  <a:noFill/>
                </a:ln>
                <a:solidFill>
                  <a:srgbClr val="3A3636"/>
                </a:solidFill>
                <a:effectLst/>
                <a:uLnTx/>
                <a:uFillTx/>
                <a:ea typeface="Alibaba PuHuiTi R" pitchFamily="18" charset="-122"/>
              </a:rPr>
              <a:t>Zone</a:t>
            </a:r>
            <a:r>
              <a:rPr kumimoji="1" lang="zh-CN" altLang="en-US" sz="1200" b="1" i="0" u="none" strike="noStrike" kern="0" cap="none" spc="0" normalizeH="0" baseline="0" noProof="0" dirty="0">
                <a:ln>
                  <a:noFill/>
                </a:ln>
                <a:solidFill>
                  <a:srgbClr val="3A3636"/>
                </a:solidFill>
                <a:effectLst/>
                <a:uLnTx/>
                <a:uFillTx/>
                <a:ea typeface="Alibaba PuHuiTi R" pitchFamily="18" charset="-122"/>
              </a:rPr>
              <a:t>内</a:t>
            </a:r>
          </a:p>
        </p:txBody>
      </p:sp>
      <p:sp>
        <p:nvSpPr>
          <p:cNvPr id="35" name="文本框 34">
            <a:extLst>
              <a:ext uri="{FF2B5EF4-FFF2-40B4-BE49-F238E27FC236}">
                <a16:creationId xmlns:a16="http://schemas.microsoft.com/office/drawing/2014/main" id="{DFD9750C-FFF9-4A86-AA78-AD4005F7A0EC}"/>
              </a:ext>
            </a:extLst>
          </p:cNvPr>
          <p:cNvSpPr txBox="1"/>
          <p:nvPr/>
        </p:nvSpPr>
        <p:spPr>
          <a:xfrm>
            <a:off x="2385715" y="5833774"/>
            <a:ext cx="1253667" cy="461665"/>
          </a:xfrm>
          <a:prstGeom prst="rect">
            <a:avLst/>
          </a:prstGeom>
          <a:noFill/>
        </p:spPr>
        <p:txBody>
          <a:bodyPr wrap="square" rtlCol="0">
            <a:sp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每个表划分为多个分区</a:t>
            </a:r>
          </a:p>
        </p:txBody>
      </p:sp>
      <p:sp>
        <p:nvSpPr>
          <p:cNvPr id="36" name="文本占位符 13">
            <a:extLst>
              <a:ext uri="{FF2B5EF4-FFF2-40B4-BE49-F238E27FC236}">
                <a16:creationId xmlns:a16="http://schemas.microsoft.com/office/drawing/2014/main" id="{60AE51ED-1FF2-4AB0-B174-9E3ABBAAE654}"/>
              </a:ext>
            </a:extLst>
          </p:cNvPr>
          <p:cNvSpPr txBox="1">
            <a:spLocks/>
          </p:cNvSpPr>
          <p:nvPr/>
        </p:nvSpPr>
        <p:spPr>
          <a:xfrm>
            <a:off x="821749" y="1334931"/>
            <a:ext cx="321446" cy="1642059"/>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分区</a:t>
            </a:r>
          </a:p>
        </p:txBody>
      </p:sp>
      <p:sp>
        <p:nvSpPr>
          <p:cNvPr id="37" name="文本占位符 13">
            <a:extLst>
              <a:ext uri="{FF2B5EF4-FFF2-40B4-BE49-F238E27FC236}">
                <a16:creationId xmlns:a16="http://schemas.microsoft.com/office/drawing/2014/main" id="{26F85E6D-ABAF-4E8E-8D06-3A17F5F5EE02}"/>
              </a:ext>
            </a:extLst>
          </p:cNvPr>
          <p:cNvSpPr txBox="1">
            <a:spLocks/>
          </p:cNvSpPr>
          <p:nvPr/>
        </p:nvSpPr>
        <p:spPr>
          <a:xfrm>
            <a:off x="6473212" y="1337904"/>
            <a:ext cx="321446" cy="1642059"/>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副本</a:t>
            </a:r>
          </a:p>
        </p:txBody>
      </p:sp>
      <p:sp>
        <p:nvSpPr>
          <p:cNvPr id="38" name="内容占位符 2">
            <a:extLst>
              <a:ext uri="{FF2B5EF4-FFF2-40B4-BE49-F238E27FC236}">
                <a16:creationId xmlns:a16="http://schemas.microsoft.com/office/drawing/2014/main" id="{02A5F457-AB2C-48B7-8B06-2A31A4A21070}"/>
              </a:ext>
            </a:extLst>
          </p:cNvPr>
          <p:cNvSpPr txBox="1">
            <a:spLocks/>
          </p:cNvSpPr>
          <p:nvPr/>
        </p:nvSpPr>
        <p:spPr>
          <a:xfrm>
            <a:off x="6879778" y="1334620"/>
            <a:ext cx="4133215" cy="1642059"/>
          </a:xfrm>
          <a:prstGeom prst="rect">
            <a:avLst/>
          </a:prstGeom>
          <a:ln>
            <a:solidFill>
              <a:srgbClr val="3A3636"/>
            </a:solidFill>
          </a:ln>
        </p:spPr>
        <p:txBody>
          <a:bodyPr vert="horz" lIns="91440" tIns="45720" rIns="91440" bIns="45720" rtlCol="0" anchor="ctr">
            <a:noAutofit/>
          </a:bodyPr>
          <a:lstStyle>
            <a:defPPr>
              <a:defRPr lang="zh-CN"/>
            </a:defPPr>
            <a:lvl1pPr marL="228600" indent="-228600">
              <a:lnSpc>
                <a:spcPct val="100000"/>
              </a:lnSpc>
              <a:spcBef>
                <a:spcPts val="1000"/>
              </a:spcBef>
              <a:buFont typeface="Arial" panose="020B0604020202020204" pitchFamily="34" charset="0"/>
              <a:buChar char="•"/>
              <a:defRPr sz="1200" b="1">
                <a:latin typeface="Alibaba PuHuiTi R" pitchFamily="18" charset="-122"/>
                <a:ea typeface="Alibaba PuHuiTi R" pitchFamily="18" charset="-122"/>
                <a:cs typeface="Alibaba PuHuiTi R"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defTabSz="91440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zh-CN" sz="1200" b="0" i="0" u="none" strike="noStrike" kern="0" cap="none" spc="0" normalizeH="0" baseline="0" noProof="0" dirty="0">
                <a:ln>
                  <a:noFill/>
                </a:ln>
                <a:solidFill>
                  <a:srgbClr val="3A3636"/>
                </a:solidFill>
                <a:effectLst/>
                <a:uLnTx/>
                <a:uFillTx/>
                <a:ea typeface="Alibaba PuHuiTi R" pitchFamily="18" charset="-122"/>
              </a:rPr>
              <a:t>为了数据安全和提供高可用的数据服务，每个分区的数据在物理上存储多份，每一份叫做分区的一个副本。</a:t>
            </a:r>
            <a:endParaRPr kumimoji="0" lang="en-US" altLang="zh-CN" sz="1200" b="0" i="0" u="none" strike="noStrike" kern="0" cap="none" spc="0" normalizeH="0" baseline="0" noProof="0" dirty="0">
              <a:ln>
                <a:noFill/>
              </a:ln>
              <a:solidFill>
                <a:srgbClr val="3A3636"/>
              </a:solidFill>
              <a:effectLst/>
              <a:uLnTx/>
              <a:uFillTx/>
              <a:ea typeface="Alibaba PuHuiTi R" pitchFamily="18" charset="-122"/>
            </a:endParaRPr>
          </a:p>
          <a:p>
            <a:pPr marL="228600" marR="0" lvl="0" indent="-228600" defTabSz="91440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CN" altLang="zh-CN" sz="1200" b="0" i="0" u="none" strike="noStrike" kern="0" cap="none" spc="0" normalizeH="0" baseline="0" noProof="0" dirty="0">
                <a:ln>
                  <a:noFill/>
                </a:ln>
                <a:solidFill>
                  <a:srgbClr val="3A3636"/>
                </a:solidFill>
                <a:effectLst/>
                <a:uLnTx/>
                <a:uFillTx/>
                <a:ea typeface="Alibaba PuHuiTi R" pitchFamily="18" charset="-122"/>
              </a:rPr>
              <a:t>副本根据负载和特定的策略，由系统自动调度分散在多个Server上。副本支持迁移、复制、增删、类型转换等管理操作。</a:t>
            </a:r>
          </a:p>
        </p:txBody>
      </p:sp>
    </p:spTree>
    <p:extLst>
      <p:ext uri="{BB962C8B-B14F-4D97-AF65-F5344CB8AC3E}">
        <p14:creationId xmlns:p14="http://schemas.microsoft.com/office/powerpoint/2010/main" val="25693127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5534D-2D80-4726-BD50-01163AD4C18A}"/>
              </a:ext>
            </a:extLst>
          </p:cNvPr>
          <p:cNvSpPr>
            <a:spLocks noGrp="1"/>
          </p:cNvSpPr>
          <p:nvPr>
            <p:ph type="title"/>
          </p:nvPr>
        </p:nvSpPr>
        <p:spPr/>
        <p:txBody>
          <a:bodyPr/>
          <a:lstStyle/>
          <a:p>
            <a:pPr algn="ctr"/>
            <a:r>
              <a:rPr lang="zh-CN" altLang="en-US" dirty="0"/>
              <a:t>数据分区与分区副本</a:t>
            </a:r>
          </a:p>
        </p:txBody>
      </p:sp>
      <p:sp>
        <p:nvSpPr>
          <p:cNvPr id="3" name="内容占位符 2">
            <a:extLst>
              <a:ext uri="{FF2B5EF4-FFF2-40B4-BE49-F238E27FC236}">
                <a16:creationId xmlns:a16="http://schemas.microsoft.com/office/drawing/2014/main" id="{8EDEECA0-B8F6-4C2A-A2B2-00DE3E29281B}"/>
              </a:ext>
            </a:extLst>
          </p:cNvPr>
          <p:cNvSpPr>
            <a:spLocks noGrp="1"/>
          </p:cNvSpPr>
          <p:nvPr>
            <p:ph idx="1"/>
          </p:nvPr>
        </p:nvSpPr>
        <p:spPr/>
        <p:txBody>
          <a:bodyPr/>
          <a:lstStyle/>
          <a:p>
            <a:r>
              <a:rPr lang="zh-CN" altLang="en-US" sz="2400" b="1" dirty="0"/>
              <a:t>支持三种副本，满足不同业务类型的需求</a:t>
            </a:r>
          </a:p>
        </p:txBody>
      </p:sp>
      <p:sp>
        <p:nvSpPr>
          <p:cNvPr id="4" name="矩形 3">
            <a:extLst>
              <a:ext uri="{FF2B5EF4-FFF2-40B4-BE49-F238E27FC236}">
                <a16:creationId xmlns:a16="http://schemas.microsoft.com/office/drawing/2014/main" id="{399D4C7D-E19E-4DC9-BE40-D258F2E5A112}"/>
              </a:ext>
            </a:extLst>
          </p:cNvPr>
          <p:cNvSpPr/>
          <p:nvPr/>
        </p:nvSpPr>
        <p:spPr>
          <a:xfrm>
            <a:off x="4027513" y="1754810"/>
            <a:ext cx="7367206" cy="3103478"/>
          </a:xfrm>
          <a:prstGeom prst="rect">
            <a:avLst/>
          </a:prstGeom>
        </p:spPr>
        <p:txBody>
          <a:bodyPr wrap="square">
            <a:spAutoFit/>
          </a:bodyPr>
          <a:lstStyle/>
          <a:p>
            <a:pPr algn="just">
              <a:lnSpc>
                <a:spcPct val="150000"/>
              </a:lnSpc>
            </a:pPr>
            <a:r>
              <a:rPr lang="zh-CN" altLang="zh-CN" sz="1200" b="1" dirty="0">
                <a:solidFill>
                  <a:srgbClr val="3A3636"/>
                </a:solidFill>
                <a:latin typeface="微软雅黑" panose="020B0503020204020204" pitchFamily="34" charset="-122"/>
                <a:ea typeface="微软雅黑" panose="020B0503020204020204" pitchFamily="34" charset="-122"/>
              </a:rPr>
              <a:t>根据存储数据种类的不同，副本有几种不同的类型，以支持不同业务在在数据安全</a:t>
            </a:r>
            <a:r>
              <a:rPr lang="zh-CN" altLang="en-US" sz="1200" b="1" dirty="0">
                <a:solidFill>
                  <a:srgbClr val="3A3636"/>
                </a:solidFill>
                <a:latin typeface="微软雅黑" panose="020B0503020204020204" pitchFamily="34" charset="-122"/>
                <a:ea typeface="微软雅黑" panose="020B0503020204020204" pitchFamily="34" charset="-122"/>
              </a:rPr>
              <a:t>、</a:t>
            </a:r>
            <a:r>
              <a:rPr lang="zh-CN" altLang="zh-CN" sz="1200" b="1" dirty="0">
                <a:solidFill>
                  <a:srgbClr val="3A3636"/>
                </a:solidFill>
                <a:latin typeface="微软雅黑" panose="020B0503020204020204" pitchFamily="34" charset="-122"/>
                <a:ea typeface="微软雅黑" panose="020B0503020204020204" pitchFamily="34" charset="-122"/>
              </a:rPr>
              <a:t>性能伸缩性</a:t>
            </a:r>
            <a:r>
              <a:rPr lang="zh-CN" altLang="en-US" sz="1200" b="1" dirty="0">
                <a:solidFill>
                  <a:srgbClr val="3A3636"/>
                </a:solidFill>
                <a:latin typeface="微软雅黑" panose="020B0503020204020204" pitchFamily="34" charset="-122"/>
                <a:ea typeface="微软雅黑" panose="020B0503020204020204" pitchFamily="34" charset="-122"/>
              </a:rPr>
              <a:t>、</a:t>
            </a:r>
            <a:r>
              <a:rPr lang="zh-CN" altLang="zh-CN" sz="1200" b="1" dirty="0">
                <a:solidFill>
                  <a:srgbClr val="3A3636"/>
                </a:solidFill>
                <a:latin typeface="微软雅黑" panose="020B0503020204020204" pitchFamily="34" charset="-122"/>
                <a:ea typeface="微软雅黑" panose="020B0503020204020204" pitchFamily="34" charset="-122"/>
              </a:rPr>
              <a:t>可用性</a:t>
            </a:r>
            <a:r>
              <a:rPr lang="zh-CN" altLang="en-US" sz="1200" b="1" dirty="0">
                <a:solidFill>
                  <a:srgbClr val="3A3636"/>
                </a:solidFill>
                <a:latin typeface="微软雅黑" panose="020B0503020204020204" pitchFamily="34" charset="-122"/>
                <a:ea typeface="微软雅黑" panose="020B0503020204020204" pitchFamily="34" charset="-122"/>
              </a:rPr>
              <a:t>、</a:t>
            </a:r>
            <a:r>
              <a:rPr lang="zh-CN" altLang="zh-CN" sz="1200" b="1" dirty="0">
                <a:solidFill>
                  <a:srgbClr val="3A3636"/>
                </a:solidFill>
                <a:latin typeface="微软雅黑" panose="020B0503020204020204" pitchFamily="34" charset="-122"/>
                <a:ea typeface="微软雅黑" panose="020B0503020204020204" pitchFamily="34" charset="-122"/>
              </a:rPr>
              <a:t>成本等之间进行取舍折中</a:t>
            </a:r>
            <a:endParaRPr lang="en-US" altLang="zh-CN" sz="1200" b="1" dirty="0">
              <a:solidFill>
                <a:srgbClr val="3A3636"/>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200" b="1" dirty="0">
                <a:solidFill>
                  <a:srgbClr val="3A3636"/>
                </a:solidFill>
                <a:latin typeface="微软雅黑" panose="020B0503020204020204" pitchFamily="34" charset="-122"/>
                <a:ea typeface="微软雅黑" panose="020B0503020204020204" pitchFamily="34" charset="-122"/>
              </a:rPr>
              <a:t>全能型副本：</a:t>
            </a:r>
            <a:r>
              <a:rPr lang="zh-CN" altLang="en-US" sz="1200" dirty="0">
                <a:solidFill>
                  <a:srgbClr val="3A3636"/>
                </a:solidFill>
                <a:latin typeface="微软雅黑" panose="020B0503020204020204" pitchFamily="34" charset="-122"/>
                <a:ea typeface="微软雅黑" panose="020B0503020204020204" pitchFamily="34" charset="-122"/>
              </a:rPr>
              <a:t>也就是目前支持的普通副本，拥有事务日志、</a:t>
            </a:r>
            <a:r>
              <a:rPr lang="en" altLang="zh-CN" sz="1200" dirty="0">
                <a:solidFill>
                  <a:srgbClr val="3A3636"/>
                </a:solidFill>
                <a:latin typeface="微软雅黑" panose="020B0503020204020204" pitchFamily="34" charset="-122"/>
                <a:ea typeface="微软雅黑" panose="020B0503020204020204" pitchFamily="34" charset="-122"/>
              </a:rPr>
              <a:t>MemTable</a:t>
            </a:r>
            <a:r>
              <a:rPr lang="zh-CN" altLang="en-US" sz="1200" dirty="0">
                <a:solidFill>
                  <a:srgbClr val="3A3636"/>
                </a:solidFill>
                <a:latin typeface="微软雅黑" panose="020B0503020204020204" pitchFamily="34" charset="-122"/>
                <a:ea typeface="微软雅黑" panose="020B0503020204020204" pitchFamily="34" charset="-122"/>
              </a:rPr>
              <a:t>和</a:t>
            </a:r>
            <a:r>
              <a:rPr lang="en" altLang="zh-CN" sz="1200" dirty="0" err="1">
                <a:solidFill>
                  <a:srgbClr val="3A3636"/>
                </a:solidFill>
                <a:latin typeface="微软雅黑" panose="020B0503020204020204" pitchFamily="34" charset="-122"/>
                <a:ea typeface="微软雅黑" panose="020B0503020204020204" pitchFamily="34" charset="-122"/>
              </a:rPr>
              <a:t>SSTable</a:t>
            </a:r>
            <a:r>
              <a:rPr lang="zh-CN" altLang="en-US" sz="1200" dirty="0">
                <a:solidFill>
                  <a:srgbClr val="3A3636"/>
                </a:solidFill>
                <a:latin typeface="微软雅黑" panose="020B0503020204020204" pitchFamily="34" charset="-122"/>
                <a:ea typeface="微软雅黑" panose="020B0503020204020204" pitchFamily="34" charset="-122"/>
              </a:rPr>
              <a:t>等全部完整的数据和功能。它可以随时快速切换为</a:t>
            </a:r>
            <a:r>
              <a:rPr lang="en" altLang="zh-CN" sz="1200" dirty="0">
                <a:solidFill>
                  <a:srgbClr val="3A3636"/>
                </a:solidFill>
                <a:latin typeface="微软雅黑" panose="020B0503020204020204" pitchFamily="34" charset="-122"/>
                <a:ea typeface="微软雅黑" panose="020B0503020204020204" pitchFamily="34" charset="-122"/>
              </a:rPr>
              <a:t>leader</a:t>
            </a:r>
            <a:r>
              <a:rPr lang="zh-CN" altLang="en-US" sz="1200" dirty="0">
                <a:solidFill>
                  <a:srgbClr val="3A3636"/>
                </a:solidFill>
                <a:latin typeface="微软雅黑" panose="020B0503020204020204" pitchFamily="34" charset="-122"/>
                <a:ea typeface="微软雅黑" panose="020B0503020204020204" pitchFamily="34" charset="-122"/>
              </a:rPr>
              <a:t>对外提供服务。</a:t>
            </a:r>
          </a:p>
          <a:p>
            <a:pPr marL="285750" indent="-285750" algn="just">
              <a:lnSpc>
                <a:spcPct val="150000"/>
              </a:lnSpc>
              <a:buFont typeface="Arial" panose="020B0604020202020204" pitchFamily="34" charset="0"/>
              <a:buChar char="•"/>
            </a:pPr>
            <a:r>
              <a:rPr lang="zh-CN" altLang="en-US" sz="1200" b="1" dirty="0">
                <a:solidFill>
                  <a:srgbClr val="3A3636"/>
                </a:solidFill>
                <a:latin typeface="微软雅黑" panose="020B0503020204020204" pitchFamily="34" charset="-122"/>
                <a:ea typeface="微软雅黑" panose="020B0503020204020204" pitchFamily="34" charset="-122"/>
              </a:rPr>
              <a:t>日志型副本：</a:t>
            </a:r>
            <a:r>
              <a:rPr lang="zh-CN" altLang="en-US" sz="1200" dirty="0">
                <a:solidFill>
                  <a:srgbClr val="3A3636"/>
                </a:solidFill>
                <a:latin typeface="微软雅黑" panose="020B0503020204020204" pitchFamily="34" charset="-122"/>
                <a:ea typeface="微软雅黑" panose="020B0503020204020204" pitchFamily="34" charset="-122"/>
              </a:rPr>
              <a:t>只包含日志的副本，没有</a:t>
            </a:r>
            <a:r>
              <a:rPr lang="en" altLang="zh-CN" sz="1200" dirty="0" err="1">
                <a:solidFill>
                  <a:srgbClr val="3A3636"/>
                </a:solidFill>
                <a:latin typeface="微软雅黑" panose="020B0503020204020204" pitchFamily="34" charset="-122"/>
                <a:ea typeface="微软雅黑" panose="020B0503020204020204" pitchFamily="34" charset="-122"/>
              </a:rPr>
              <a:t>MemTable</a:t>
            </a:r>
            <a:r>
              <a:rPr lang="zh-CN" altLang="en-US" sz="1200" dirty="0">
                <a:solidFill>
                  <a:srgbClr val="3A3636"/>
                </a:solidFill>
                <a:latin typeface="微软雅黑" panose="020B0503020204020204" pitchFamily="34" charset="-122"/>
                <a:ea typeface="微软雅黑" panose="020B0503020204020204" pitchFamily="34" charset="-122"/>
              </a:rPr>
              <a:t>和</a:t>
            </a:r>
            <a:r>
              <a:rPr lang="en" altLang="zh-CN" sz="1200" dirty="0" err="1">
                <a:solidFill>
                  <a:srgbClr val="3A3636"/>
                </a:solidFill>
                <a:latin typeface="微软雅黑" panose="020B0503020204020204" pitchFamily="34" charset="-122"/>
                <a:ea typeface="微软雅黑" panose="020B0503020204020204" pitchFamily="34" charset="-122"/>
              </a:rPr>
              <a:t>SSTable</a:t>
            </a:r>
            <a:r>
              <a:rPr lang="zh-CN" altLang="en" sz="1200" dirty="0">
                <a:solidFill>
                  <a:srgbClr val="3A3636"/>
                </a:solidFill>
                <a:latin typeface="微软雅黑" panose="020B0503020204020204" pitchFamily="34" charset="-122"/>
                <a:ea typeface="微软雅黑" panose="020B0503020204020204" pitchFamily="34" charset="-122"/>
              </a:rPr>
              <a:t>。</a:t>
            </a:r>
            <a:r>
              <a:rPr lang="zh-CN" altLang="en-US" sz="1200" dirty="0">
                <a:solidFill>
                  <a:srgbClr val="3A3636"/>
                </a:solidFill>
                <a:latin typeface="微软雅黑" panose="020B0503020204020204" pitchFamily="34" charset="-122"/>
                <a:ea typeface="微软雅黑" panose="020B0503020204020204" pitchFamily="34" charset="-122"/>
              </a:rPr>
              <a:t>它参与日志投票并对外提供日志服务，可以参与其他副本的恢复，但自己不能变为主提供数据库服务。因为日志型副本所消耗的物理资源（</a:t>
            </a:r>
            <a:r>
              <a:rPr lang="en" altLang="zh-CN" sz="1200" dirty="0">
                <a:solidFill>
                  <a:srgbClr val="3A3636"/>
                </a:solidFill>
                <a:latin typeface="微软雅黑" panose="020B0503020204020204" pitchFamily="34" charset="-122"/>
                <a:ea typeface="微软雅黑" panose="020B0503020204020204" pitchFamily="34" charset="-122"/>
              </a:rPr>
              <a:t>CPU</a:t>
            </a:r>
            <a:r>
              <a:rPr lang="zh-CN" altLang="en" sz="1200" dirty="0">
                <a:solidFill>
                  <a:srgbClr val="3A3636"/>
                </a:solidFill>
                <a:latin typeface="微软雅黑" panose="020B0503020204020204" pitchFamily="34" charset="-122"/>
                <a:ea typeface="微软雅黑" panose="020B0503020204020204" pitchFamily="34" charset="-122"/>
              </a:rPr>
              <a:t>、</a:t>
            </a:r>
            <a:r>
              <a:rPr lang="zh-CN" altLang="en-US" sz="1200" dirty="0">
                <a:solidFill>
                  <a:srgbClr val="3A3636"/>
                </a:solidFill>
                <a:latin typeface="微软雅黑" panose="020B0503020204020204" pitchFamily="34" charset="-122"/>
                <a:ea typeface="微软雅黑" panose="020B0503020204020204" pitchFamily="34" charset="-122"/>
              </a:rPr>
              <a:t>内存、磁盘）更少，它可以有效降低最后一副本机器的成本，进而降低整个集群的总体成本。</a:t>
            </a:r>
          </a:p>
          <a:p>
            <a:pPr marL="285750" indent="-285750" algn="just">
              <a:lnSpc>
                <a:spcPct val="150000"/>
              </a:lnSpc>
              <a:buFont typeface="Arial" panose="020B0604020202020204" pitchFamily="34" charset="0"/>
              <a:buChar char="•"/>
            </a:pPr>
            <a:r>
              <a:rPr lang="zh-CN" altLang="en-US" sz="1200" b="1" dirty="0">
                <a:solidFill>
                  <a:srgbClr val="3A3636"/>
                </a:solidFill>
                <a:latin typeface="微软雅黑" panose="020B0503020204020204" pitchFamily="34" charset="-122"/>
                <a:ea typeface="微软雅黑" panose="020B0503020204020204" pitchFamily="34" charset="-122"/>
              </a:rPr>
              <a:t>只读型副本：</a:t>
            </a:r>
            <a:r>
              <a:rPr lang="zh-CN" altLang="en-US" sz="1200" dirty="0">
                <a:solidFill>
                  <a:srgbClr val="3A3636"/>
                </a:solidFill>
                <a:latin typeface="微软雅黑" panose="020B0503020204020204" pitchFamily="34" charset="-122"/>
                <a:ea typeface="微软雅黑" panose="020B0503020204020204" pitchFamily="34" charset="-122"/>
              </a:rPr>
              <a:t>包含完整的日志、</a:t>
            </a:r>
            <a:r>
              <a:rPr lang="en" altLang="zh-CN" sz="1200" dirty="0">
                <a:solidFill>
                  <a:srgbClr val="3A3636"/>
                </a:solidFill>
                <a:latin typeface="微软雅黑" panose="020B0503020204020204" pitchFamily="34" charset="-122"/>
                <a:ea typeface="微软雅黑" panose="020B0503020204020204" pitchFamily="34" charset="-122"/>
              </a:rPr>
              <a:t>MemTable</a:t>
            </a:r>
            <a:r>
              <a:rPr lang="zh-CN" altLang="en-US" sz="1200" dirty="0">
                <a:solidFill>
                  <a:srgbClr val="3A3636"/>
                </a:solidFill>
                <a:latin typeface="微软雅黑" panose="020B0503020204020204" pitchFamily="34" charset="-122"/>
                <a:ea typeface="微软雅黑" panose="020B0503020204020204" pitchFamily="34" charset="-122"/>
              </a:rPr>
              <a:t>和</a:t>
            </a:r>
            <a:r>
              <a:rPr lang="en" altLang="zh-CN" sz="1200" dirty="0" err="1">
                <a:solidFill>
                  <a:srgbClr val="3A3636"/>
                </a:solidFill>
                <a:latin typeface="微软雅黑" panose="020B0503020204020204" pitchFamily="34" charset="-122"/>
                <a:ea typeface="微软雅黑" panose="020B0503020204020204" pitchFamily="34" charset="-122"/>
              </a:rPr>
              <a:t>SSTable</a:t>
            </a:r>
            <a:r>
              <a:rPr lang="zh-CN" altLang="en-US" sz="1200" dirty="0">
                <a:solidFill>
                  <a:srgbClr val="3A3636"/>
                </a:solidFill>
                <a:latin typeface="微软雅黑" panose="020B0503020204020204" pitchFamily="34" charset="-122"/>
                <a:ea typeface="微软雅黑" panose="020B0503020204020204" pitchFamily="34" charset="-122"/>
              </a:rPr>
              <a:t>等，但是它的日志比较特殊。它不作为</a:t>
            </a:r>
            <a:r>
              <a:rPr lang="en" altLang="zh-CN" sz="1200" dirty="0" err="1">
                <a:solidFill>
                  <a:srgbClr val="3A3636"/>
                </a:solidFill>
                <a:latin typeface="微软雅黑" panose="020B0503020204020204" pitchFamily="34" charset="-122"/>
                <a:ea typeface="微软雅黑" panose="020B0503020204020204" pitchFamily="34" charset="-122"/>
              </a:rPr>
              <a:t>paxos</a:t>
            </a:r>
            <a:r>
              <a:rPr lang="zh-CN" altLang="en-US" sz="1200" dirty="0">
                <a:solidFill>
                  <a:srgbClr val="3A3636"/>
                </a:solidFill>
                <a:latin typeface="微软雅黑" panose="020B0503020204020204" pitchFamily="34" charset="-122"/>
                <a:ea typeface="微软雅黑" panose="020B0503020204020204" pitchFamily="34" charset="-122"/>
              </a:rPr>
              <a:t>成员参与日志的投票，而是作为一个观察者实时追赶</a:t>
            </a:r>
            <a:r>
              <a:rPr lang="en" altLang="zh-CN" sz="1200" dirty="0" err="1">
                <a:solidFill>
                  <a:srgbClr val="3A3636"/>
                </a:solidFill>
                <a:latin typeface="微软雅黑" panose="020B0503020204020204" pitchFamily="34" charset="-122"/>
                <a:ea typeface="微软雅黑" panose="020B0503020204020204" pitchFamily="34" charset="-122"/>
              </a:rPr>
              <a:t>paxos</a:t>
            </a:r>
            <a:r>
              <a:rPr lang="zh-CN" altLang="en-US" sz="1200" dirty="0">
                <a:solidFill>
                  <a:srgbClr val="3A3636"/>
                </a:solidFill>
                <a:latin typeface="微软雅黑" panose="020B0503020204020204" pitchFamily="34" charset="-122"/>
                <a:ea typeface="微软雅黑" panose="020B0503020204020204" pitchFamily="34" charset="-122"/>
              </a:rPr>
              <a:t>成员的日志，并在本地回放。这种副本可以在业务对读取数据的一致性要求不高的时候提供只读服务。因其不加入</a:t>
            </a:r>
            <a:r>
              <a:rPr lang="en" altLang="zh-CN" sz="1200" dirty="0" err="1">
                <a:solidFill>
                  <a:srgbClr val="3A3636"/>
                </a:solidFill>
                <a:latin typeface="微软雅黑" panose="020B0503020204020204" pitchFamily="34" charset="-122"/>
                <a:ea typeface="微软雅黑" panose="020B0503020204020204" pitchFamily="34" charset="-122"/>
              </a:rPr>
              <a:t>paxos</a:t>
            </a:r>
            <a:r>
              <a:rPr lang="zh-CN" altLang="en-US" sz="1200" dirty="0">
                <a:solidFill>
                  <a:srgbClr val="3A3636"/>
                </a:solidFill>
                <a:latin typeface="微软雅黑" panose="020B0503020204020204" pitchFamily="34" charset="-122"/>
                <a:ea typeface="微软雅黑" panose="020B0503020204020204" pitchFamily="34" charset="-122"/>
              </a:rPr>
              <a:t>成员组，又不会造成投票成员增加导致事务提交延时的增加</a:t>
            </a:r>
          </a:p>
        </p:txBody>
      </p:sp>
      <p:sp>
        <p:nvSpPr>
          <p:cNvPr id="5" name="文本框 4">
            <a:extLst>
              <a:ext uri="{FF2B5EF4-FFF2-40B4-BE49-F238E27FC236}">
                <a16:creationId xmlns:a16="http://schemas.microsoft.com/office/drawing/2014/main" id="{D2C5FB3E-83CB-4515-8ADA-16808F661A1D}"/>
              </a:ext>
            </a:extLst>
          </p:cNvPr>
          <p:cNvSpPr txBox="1"/>
          <p:nvPr/>
        </p:nvSpPr>
        <p:spPr>
          <a:xfrm>
            <a:off x="727309" y="2530033"/>
            <a:ext cx="629032" cy="1553033"/>
          </a:xfrm>
          <a:prstGeom prst="rect">
            <a:avLst/>
          </a:prstGeom>
          <a:noFill/>
        </p:spPr>
        <p:txBody>
          <a:bodyPr wrap="square" rtlCol="0" anchor="ctr">
            <a:noAutofit/>
          </a:bodyPr>
          <a:lstStyle/>
          <a:p>
            <a:pPr algn="ctr">
              <a:lnSpc>
                <a:spcPct val="150000"/>
              </a:lnSpc>
            </a:pPr>
            <a:r>
              <a:rPr kumimoji="1" lang="zh-CN" altLang="en-US" b="1" dirty="0">
                <a:solidFill>
                  <a:srgbClr val="3A3636"/>
                </a:solidFill>
                <a:latin typeface="Alibaba PuHuiTi R" pitchFamily="18" charset="-122"/>
                <a:ea typeface="Alibaba PuHuiTi R" pitchFamily="18" charset="-122"/>
                <a:cs typeface="Alibaba PuHuiTi R" pitchFamily="18" charset="-122"/>
              </a:rPr>
              <a:t>副本构成</a:t>
            </a:r>
          </a:p>
        </p:txBody>
      </p:sp>
      <p:sp>
        <p:nvSpPr>
          <p:cNvPr id="6" name="梯形 5">
            <a:extLst>
              <a:ext uri="{FF2B5EF4-FFF2-40B4-BE49-F238E27FC236}">
                <a16:creationId xmlns:a16="http://schemas.microsoft.com/office/drawing/2014/main" id="{CC93A16A-0CE7-4522-8943-DA3400BA218A}"/>
              </a:ext>
            </a:extLst>
          </p:cNvPr>
          <p:cNvSpPr/>
          <p:nvPr/>
        </p:nvSpPr>
        <p:spPr>
          <a:xfrm>
            <a:off x="1238517" y="3783680"/>
            <a:ext cx="2311121" cy="954107"/>
          </a:xfrm>
          <a:prstGeom prst="trapezoid">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zh-CN"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磁盘上的静态数据（SSTable）</a:t>
            </a:r>
            <a:endParaRPr kumimoji="0"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7" name="梯形 6">
            <a:extLst>
              <a:ext uri="{FF2B5EF4-FFF2-40B4-BE49-F238E27FC236}">
                <a16:creationId xmlns:a16="http://schemas.microsoft.com/office/drawing/2014/main" id="{B4460447-A620-47EF-972E-C067847C76DA}"/>
              </a:ext>
            </a:extLst>
          </p:cNvPr>
          <p:cNvSpPr/>
          <p:nvPr/>
        </p:nvSpPr>
        <p:spPr>
          <a:xfrm>
            <a:off x="1495704" y="2829496"/>
            <a:ext cx="1803448" cy="916258"/>
          </a:xfrm>
          <a:prstGeom prst="trapezoid">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zh-CN"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存储在内存的增量数据（MemTable）</a:t>
            </a:r>
            <a:endParaRPr kumimoji="0"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8" name="梯形 7">
            <a:extLst>
              <a:ext uri="{FF2B5EF4-FFF2-40B4-BE49-F238E27FC236}">
                <a16:creationId xmlns:a16="http://schemas.microsoft.com/office/drawing/2014/main" id="{DF63A57D-0F48-435C-B704-4E62DA93F10D}"/>
              </a:ext>
            </a:extLst>
          </p:cNvPr>
          <p:cNvSpPr/>
          <p:nvPr/>
        </p:nvSpPr>
        <p:spPr>
          <a:xfrm>
            <a:off x="1740575" y="1875312"/>
            <a:ext cx="1338596" cy="916258"/>
          </a:xfrm>
          <a:prstGeom prst="trapezoid">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zh-CN"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记录事务的日志</a:t>
            </a:r>
            <a:endParaRPr kumimoji="0"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graphicFrame>
        <p:nvGraphicFramePr>
          <p:cNvPr id="9" name="表格 18">
            <a:extLst>
              <a:ext uri="{FF2B5EF4-FFF2-40B4-BE49-F238E27FC236}">
                <a16:creationId xmlns:a16="http://schemas.microsoft.com/office/drawing/2014/main" id="{C8CDCBEC-2318-4394-9D6A-167E6DDE440C}"/>
              </a:ext>
            </a:extLst>
          </p:cNvPr>
          <p:cNvGraphicFramePr>
            <a:graphicFrameLocks noGrp="1"/>
          </p:cNvGraphicFramePr>
          <p:nvPr>
            <p:extLst>
              <p:ext uri="{D42A27DB-BD31-4B8C-83A1-F6EECF244321}">
                <p14:modId xmlns:p14="http://schemas.microsoft.com/office/powerpoint/2010/main" val="1298959882"/>
              </p:ext>
            </p:extLst>
          </p:nvPr>
        </p:nvGraphicFramePr>
        <p:xfrm>
          <a:off x="4087533" y="4900663"/>
          <a:ext cx="7247166" cy="1625712"/>
        </p:xfrm>
        <a:graphic>
          <a:graphicData uri="http://schemas.openxmlformats.org/drawingml/2006/table">
            <a:tbl>
              <a:tblPr firstRow="1" bandRow="1"/>
              <a:tblGrid>
                <a:gridCol w="968330">
                  <a:extLst>
                    <a:ext uri="{9D8B030D-6E8A-4147-A177-3AD203B41FA5}">
                      <a16:colId xmlns:a16="http://schemas.microsoft.com/office/drawing/2014/main" val="93654932"/>
                    </a:ext>
                  </a:extLst>
                </a:gridCol>
                <a:gridCol w="2284737">
                  <a:extLst>
                    <a:ext uri="{9D8B030D-6E8A-4147-A177-3AD203B41FA5}">
                      <a16:colId xmlns:a16="http://schemas.microsoft.com/office/drawing/2014/main" val="1148140133"/>
                    </a:ext>
                  </a:extLst>
                </a:gridCol>
                <a:gridCol w="1427459">
                  <a:extLst>
                    <a:ext uri="{9D8B030D-6E8A-4147-A177-3AD203B41FA5}">
                      <a16:colId xmlns:a16="http://schemas.microsoft.com/office/drawing/2014/main" val="1666252904"/>
                    </a:ext>
                  </a:extLst>
                </a:gridCol>
                <a:gridCol w="1290570">
                  <a:extLst>
                    <a:ext uri="{9D8B030D-6E8A-4147-A177-3AD203B41FA5}">
                      <a16:colId xmlns:a16="http://schemas.microsoft.com/office/drawing/2014/main" val="222717274"/>
                    </a:ext>
                  </a:extLst>
                </a:gridCol>
                <a:gridCol w="1276070">
                  <a:extLst>
                    <a:ext uri="{9D8B030D-6E8A-4147-A177-3AD203B41FA5}">
                      <a16:colId xmlns:a16="http://schemas.microsoft.com/office/drawing/2014/main" val="468017279"/>
                    </a:ext>
                  </a:extLst>
                </a:gridCol>
              </a:tblGrid>
              <a:tr h="348864">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类型</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l"/>
                      <a:r>
                        <a:rPr lang="en-US" altLang="zh-CN" sz="1600" b="1" dirty="0">
                          <a:latin typeface="微软雅黑" panose="020B0503020204020204" pitchFamily="34" charset="-122"/>
                          <a:ea typeface="微软雅黑" panose="020B0503020204020204" pitchFamily="34" charset="-122"/>
                        </a:rPr>
                        <a:t>Log</a:t>
                      </a:r>
                      <a:endParaRPr lang="zh-CN" altLang="en-US" sz="1600" b="1" dirty="0">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l"/>
                      <a:r>
                        <a:rPr lang="en-US" altLang="zh-CN" sz="1600" b="1" dirty="0" err="1">
                          <a:latin typeface="微软雅黑" panose="020B0503020204020204" pitchFamily="34" charset="-122"/>
                          <a:ea typeface="微软雅黑" panose="020B0503020204020204" pitchFamily="34" charset="-122"/>
                        </a:rPr>
                        <a:t>MemTable</a:t>
                      </a:r>
                      <a:endParaRPr lang="zh-CN" altLang="en-US" sz="1600" b="1" dirty="0">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l"/>
                      <a:r>
                        <a:rPr lang="en-US" altLang="zh-CN" sz="1600" b="1" dirty="0" err="1">
                          <a:latin typeface="微软雅黑" panose="020B0503020204020204" pitchFamily="34" charset="-122"/>
                          <a:ea typeface="微软雅黑" panose="020B0503020204020204" pitchFamily="34" charset="-122"/>
                        </a:rPr>
                        <a:t>SSTable</a:t>
                      </a:r>
                      <a:endParaRPr lang="zh-CN" altLang="en-US" sz="1600" b="1" dirty="0">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数据安全</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B6DFE"/>
                    </a:solidFill>
                  </a:tcPr>
                </a:tc>
                <a:extLst>
                  <a:ext uri="{0D108BD9-81ED-4DB2-BD59-A6C34878D82A}">
                    <a16:rowId xmlns:a16="http://schemas.microsoft.com/office/drawing/2014/main" val="2723021549"/>
                  </a:ext>
                </a:extLst>
              </a:tr>
              <a:tr h="348864">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全能型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有，参与投票</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高</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extLst>
                  <a:ext uri="{0D108BD9-81ED-4DB2-BD59-A6C34878D82A}">
                    <a16:rowId xmlns:a16="http://schemas.microsoft.com/office/drawing/2014/main" val="3716932640"/>
                  </a:ext>
                </a:extLst>
              </a:tr>
              <a:tr h="348864">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日志型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有，参与投票</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无</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无</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低</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20000"/>
                      </a:srgbClr>
                    </a:solidFill>
                  </a:tcPr>
                </a:tc>
                <a:extLst>
                  <a:ext uri="{0D108BD9-81ED-4DB2-BD59-A6C34878D82A}">
                    <a16:rowId xmlns:a16="http://schemas.microsoft.com/office/drawing/2014/main" val="2842319099"/>
                  </a:ext>
                </a:extLst>
              </a:tr>
              <a:tr h="515995">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只读型</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有，但不属于</a:t>
                      </a:r>
                      <a:r>
                        <a:rPr lang="en-US" altLang="zh-CN" sz="1600" b="1" dirty="0" err="1">
                          <a:latin typeface="微软雅黑" panose="020B0503020204020204" pitchFamily="34" charset="-122"/>
                          <a:ea typeface="微软雅黑" panose="020B0503020204020204" pitchFamily="34" charset="-122"/>
                        </a:rPr>
                        <a:t>paxos</a:t>
                      </a:r>
                      <a:r>
                        <a:rPr lang="zh-CN" altLang="en-US" sz="1600" b="1" dirty="0">
                          <a:latin typeface="微软雅黑" panose="020B0503020204020204" pitchFamily="34" charset="-122"/>
                          <a:ea typeface="微软雅黑" panose="020B0503020204020204" pitchFamily="34" charset="-122"/>
                        </a:rPr>
                        <a:t>组，只是</a:t>
                      </a:r>
                      <a:r>
                        <a:rPr lang="en-US" altLang="zh-CN" sz="1600" b="1" dirty="0">
                          <a:latin typeface="微软雅黑" panose="020B0503020204020204" pitchFamily="34" charset="-122"/>
                          <a:ea typeface="微软雅黑" panose="020B0503020204020204" pitchFamily="34" charset="-122"/>
                        </a:rPr>
                        <a:t>listener</a:t>
                      </a:r>
                      <a:endParaRPr lang="zh-CN" altLang="en-US" sz="1600" b="1" dirty="0">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有</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l"/>
                      <a:r>
                        <a:rPr lang="zh-CN" altLang="en-US" sz="1600" b="1" dirty="0">
                          <a:latin typeface="微软雅黑" panose="020B0503020204020204" pitchFamily="34" charset="-122"/>
                          <a:ea typeface="微软雅黑" panose="020B0503020204020204" pitchFamily="34" charset="-122"/>
                        </a:rPr>
                        <a:t>中</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B6DFE">
                        <a:tint val="40000"/>
                      </a:srgbClr>
                    </a:solidFill>
                  </a:tcPr>
                </a:tc>
                <a:extLst>
                  <a:ext uri="{0D108BD9-81ED-4DB2-BD59-A6C34878D82A}">
                    <a16:rowId xmlns:a16="http://schemas.microsoft.com/office/drawing/2014/main" val="3462521074"/>
                  </a:ext>
                </a:extLst>
              </a:tr>
            </a:tbl>
          </a:graphicData>
        </a:graphic>
      </p:graphicFrame>
      <p:sp>
        <p:nvSpPr>
          <p:cNvPr id="10" name="矩形 9">
            <a:extLst>
              <a:ext uri="{FF2B5EF4-FFF2-40B4-BE49-F238E27FC236}">
                <a16:creationId xmlns:a16="http://schemas.microsoft.com/office/drawing/2014/main" id="{517BCBB4-891C-4DA0-855F-42F8BB71A2B2}"/>
              </a:ext>
            </a:extLst>
          </p:cNvPr>
          <p:cNvSpPr/>
          <p:nvPr/>
        </p:nvSpPr>
        <p:spPr>
          <a:xfrm>
            <a:off x="679704" y="4957249"/>
            <a:ext cx="2869915" cy="13431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400" b="1" dirty="0">
                <a:solidFill>
                  <a:srgbClr val="3A3636"/>
                </a:solidFill>
                <a:ea typeface="黑体" panose="02010609060101010101" pitchFamily="49" charset="-122"/>
              </a:rPr>
              <a:t>一个分区在一个zone中最多有一个全功能或日志型副本</a:t>
            </a:r>
            <a:endParaRPr lang="en-US" altLang="zh-CN" sz="1400" b="1" dirty="0">
              <a:solidFill>
                <a:srgbClr val="3A3636"/>
              </a:solidFill>
              <a:ea typeface="黑体" panose="02010609060101010101" pitchFamily="49" charset="-122"/>
            </a:endParaRPr>
          </a:p>
          <a:p>
            <a:pPr marL="285750" indent="-285750">
              <a:lnSpc>
                <a:spcPct val="150000"/>
              </a:lnSpc>
              <a:buFont typeface="Arial" panose="020B0604020202020204" pitchFamily="34" charset="0"/>
              <a:buChar char="•"/>
            </a:pPr>
            <a:r>
              <a:rPr lang="zh-CN" altLang="zh-CN" sz="1400" b="1" dirty="0">
                <a:solidFill>
                  <a:srgbClr val="3A3636"/>
                </a:solidFill>
                <a:ea typeface="黑体" panose="02010609060101010101" pitchFamily="49" charset="-122"/>
              </a:rPr>
              <a:t>只读型副本在同一个zone可以有多个</a:t>
            </a:r>
          </a:p>
        </p:txBody>
      </p:sp>
      <p:cxnSp>
        <p:nvCxnSpPr>
          <p:cNvPr id="11" name="直线连接符 20">
            <a:extLst>
              <a:ext uri="{FF2B5EF4-FFF2-40B4-BE49-F238E27FC236}">
                <a16:creationId xmlns:a16="http://schemas.microsoft.com/office/drawing/2014/main" id="{EE37867A-B3F9-426B-8EFB-DD0BDCCC083C}"/>
              </a:ext>
            </a:extLst>
          </p:cNvPr>
          <p:cNvCxnSpPr>
            <a:cxnSpLocks/>
          </p:cNvCxnSpPr>
          <p:nvPr/>
        </p:nvCxnSpPr>
        <p:spPr>
          <a:xfrm flipH="1">
            <a:off x="571563" y="4737787"/>
            <a:ext cx="2978075" cy="0"/>
          </a:xfrm>
          <a:prstGeom prst="line">
            <a:avLst/>
          </a:prstGeom>
          <a:noFill/>
          <a:ln w="6350" cap="flat" cmpd="sng" algn="ctr">
            <a:solidFill>
              <a:srgbClr val="3A3636"/>
            </a:solidFill>
            <a:prstDash val="solid"/>
            <a:miter lim="800000"/>
          </a:ln>
          <a:effectLst/>
        </p:spPr>
      </p:cxnSp>
      <p:cxnSp>
        <p:nvCxnSpPr>
          <p:cNvPr id="12" name="直线连接符 22">
            <a:extLst>
              <a:ext uri="{FF2B5EF4-FFF2-40B4-BE49-F238E27FC236}">
                <a16:creationId xmlns:a16="http://schemas.microsoft.com/office/drawing/2014/main" id="{D4210795-3AF5-466E-B421-CD3B57810D0A}"/>
              </a:ext>
            </a:extLst>
          </p:cNvPr>
          <p:cNvCxnSpPr>
            <a:cxnSpLocks/>
          </p:cNvCxnSpPr>
          <p:nvPr/>
        </p:nvCxnSpPr>
        <p:spPr>
          <a:xfrm flipH="1">
            <a:off x="571562" y="1875312"/>
            <a:ext cx="2264643" cy="0"/>
          </a:xfrm>
          <a:prstGeom prst="line">
            <a:avLst/>
          </a:prstGeom>
          <a:noFill/>
          <a:ln w="6350" cap="flat" cmpd="sng" algn="ctr">
            <a:solidFill>
              <a:srgbClr val="3A3636"/>
            </a:solidFill>
            <a:prstDash val="solid"/>
            <a:miter lim="800000"/>
          </a:ln>
          <a:effectLst/>
        </p:spPr>
      </p:cxnSp>
      <p:cxnSp>
        <p:nvCxnSpPr>
          <p:cNvPr id="13" name="直线箭头连接符 26">
            <a:extLst>
              <a:ext uri="{FF2B5EF4-FFF2-40B4-BE49-F238E27FC236}">
                <a16:creationId xmlns:a16="http://schemas.microsoft.com/office/drawing/2014/main" id="{83137915-F32B-40A4-801C-3B3D4AC74373}"/>
              </a:ext>
            </a:extLst>
          </p:cNvPr>
          <p:cNvCxnSpPr/>
          <p:nvPr/>
        </p:nvCxnSpPr>
        <p:spPr>
          <a:xfrm>
            <a:off x="1028978" y="1913239"/>
            <a:ext cx="0" cy="397409"/>
          </a:xfrm>
          <a:prstGeom prst="straightConnector1">
            <a:avLst/>
          </a:prstGeom>
          <a:noFill/>
          <a:ln w="6350" cap="flat" cmpd="sng" algn="ctr">
            <a:solidFill>
              <a:srgbClr val="3A3636"/>
            </a:solidFill>
            <a:prstDash val="solid"/>
            <a:miter lim="800000"/>
            <a:tailEnd type="triangle"/>
          </a:ln>
          <a:effectLst/>
        </p:spPr>
      </p:cxnSp>
      <p:cxnSp>
        <p:nvCxnSpPr>
          <p:cNvPr id="14" name="直线箭头连接符 28">
            <a:extLst>
              <a:ext uri="{FF2B5EF4-FFF2-40B4-BE49-F238E27FC236}">
                <a16:creationId xmlns:a16="http://schemas.microsoft.com/office/drawing/2014/main" id="{D07D4069-99BF-4D8A-85A6-3D4AE537BB94}"/>
              </a:ext>
            </a:extLst>
          </p:cNvPr>
          <p:cNvCxnSpPr>
            <a:cxnSpLocks/>
          </p:cNvCxnSpPr>
          <p:nvPr/>
        </p:nvCxnSpPr>
        <p:spPr>
          <a:xfrm flipV="1">
            <a:off x="1028978" y="4260733"/>
            <a:ext cx="0" cy="477055"/>
          </a:xfrm>
          <a:prstGeom prst="straightConnector1">
            <a:avLst/>
          </a:prstGeom>
          <a:noFill/>
          <a:ln w="6350" cap="flat" cmpd="sng" algn="ctr">
            <a:solidFill>
              <a:srgbClr val="3A3636"/>
            </a:solidFill>
            <a:prstDash val="solid"/>
            <a:miter lim="800000"/>
            <a:tailEnd type="triangle"/>
          </a:ln>
          <a:effectLst/>
        </p:spPr>
      </p:cxnSp>
    </p:spTree>
    <p:extLst>
      <p:ext uri="{BB962C8B-B14F-4D97-AF65-F5344CB8AC3E}">
        <p14:creationId xmlns:p14="http://schemas.microsoft.com/office/powerpoint/2010/main" val="5761220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CB261-3893-402A-B8E1-F501444EA5C4}"/>
              </a:ext>
            </a:extLst>
          </p:cNvPr>
          <p:cNvSpPr>
            <a:spLocks noGrp="1"/>
          </p:cNvSpPr>
          <p:nvPr>
            <p:ph type="title"/>
          </p:nvPr>
        </p:nvSpPr>
        <p:spPr/>
        <p:txBody>
          <a:bodyPr/>
          <a:lstStyle/>
          <a:p>
            <a:pPr algn="ctr"/>
            <a:r>
              <a:rPr lang="zh-CN" altLang="en-US" dirty="0"/>
              <a:t>多副本一致性协议</a:t>
            </a:r>
          </a:p>
        </p:txBody>
      </p:sp>
      <p:sp>
        <p:nvSpPr>
          <p:cNvPr id="4" name="矩形 3">
            <a:extLst>
              <a:ext uri="{FF2B5EF4-FFF2-40B4-BE49-F238E27FC236}">
                <a16:creationId xmlns:a16="http://schemas.microsoft.com/office/drawing/2014/main" id="{09289770-10BE-4EA7-8A43-08BE95AAAB6A}"/>
              </a:ext>
            </a:extLst>
          </p:cNvPr>
          <p:cNvSpPr/>
          <p:nvPr/>
        </p:nvSpPr>
        <p:spPr>
          <a:xfrm>
            <a:off x="6341400" y="1863937"/>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77A02C96-FF9C-49A1-B647-1FC49139EE6E}"/>
              </a:ext>
            </a:extLst>
          </p:cNvPr>
          <p:cNvSpPr/>
          <p:nvPr/>
        </p:nvSpPr>
        <p:spPr>
          <a:xfrm>
            <a:off x="6341400" y="3189676"/>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 name="文本占位符 1">
            <a:extLst>
              <a:ext uri="{FF2B5EF4-FFF2-40B4-BE49-F238E27FC236}">
                <a16:creationId xmlns:a16="http://schemas.microsoft.com/office/drawing/2014/main" id="{0BA1C369-D5A2-4E3A-B20E-73192577B771}"/>
              </a:ext>
            </a:extLst>
          </p:cNvPr>
          <p:cNvSpPr txBox="1">
            <a:spLocks/>
          </p:cNvSpPr>
          <p:nvPr/>
        </p:nvSpPr>
        <p:spPr>
          <a:xfrm>
            <a:off x="631195" y="1657703"/>
            <a:ext cx="5464805" cy="3839211"/>
          </a:xfrm>
          <a:prstGeom prst="rect">
            <a:avLst/>
          </a:prstGeom>
          <a:ln>
            <a:noFill/>
          </a:ln>
        </p:spPr>
        <p:txBody>
          <a:bodyPr vert="horz" wrap="square" lIns="91440" tIns="45720" rIns="91440" bIns="45720" rtlCol="0" anchor="ctr">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1750" marR="0" lvl="0" indent="-141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副本均匀分布在</a:t>
            </a:r>
            <a:r>
              <a:rPr kumimoji="0" lang="en-US" altLang="zh-CN"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副本一般会均匀分布到</a:t>
            </a:r>
            <a:r>
              <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内</a:t>
            </a:r>
            <a:r>
              <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Server</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内的</a:t>
            </a:r>
            <a:r>
              <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中（与表所在租户的资源池相关），副本也会自动迁移，保持各个</a:t>
            </a:r>
            <a:r>
              <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之间的负载均衡</a:t>
            </a:r>
            <a:endPar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141750" marR="0" lvl="0" indent="-141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以分区为单位组建</a:t>
            </a:r>
            <a:r>
              <a:rPr kumimoji="0" lang="en-US" altLang="zh-CN" sz="1600" b="1" i="0" u="none" strike="noStrike" kern="120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Paxos</a:t>
            </a:r>
            <a:r>
              <a:rPr kumimoji="0" lang="zh-CN" altLang="en-US"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协议组：</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每个分区都有多份副本（</a:t>
            </a:r>
            <a:r>
              <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Replica</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1600" b="1" i="0" u="none" strike="noStrike" kern="1200" cap="none" spc="0" normalizeH="0" baseline="0" noProof="0" dirty="0">
                <a:ln>
                  <a:noFill/>
                </a:ln>
                <a:solidFill>
                  <a:srgbClr val="C00000"/>
                </a:solidFill>
                <a:effectLst/>
                <a:uLnTx/>
                <a:uFillTx/>
                <a:latin typeface="Alibaba PuHuiTi" pitchFamily="18" charset="-122"/>
                <a:ea typeface="Alibaba PuHuiTi" pitchFamily="18" charset="-122"/>
                <a:cs typeface="Alibaba PuHuiTi" pitchFamily="18" charset="-122"/>
              </a:rPr>
              <a:t>自动建立</a:t>
            </a:r>
            <a:r>
              <a:rPr kumimoji="0" lang="en-US" altLang="zh-CN" sz="1600" b="1" i="0" u="none" strike="noStrike" kern="1200" cap="none" spc="0" normalizeH="0" baseline="0" noProof="0" dirty="0" err="1">
                <a:ln>
                  <a:noFill/>
                </a:ln>
                <a:solidFill>
                  <a:srgbClr val="C00000"/>
                </a:solidFill>
                <a:effectLst/>
                <a:uLnTx/>
                <a:uFillTx/>
                <a:latin typeface="Alibaba PuHuiTi" pitchFamily="18" charset="-122"/>
                <a:ea typeface="Alibaba PuHuiTi" pitchFamily="18" charset="-122"/>
                <a:cs typeface="Alibaba PuHuiTi" pitchFamily="18" charset="-122"/>
              </a:rPr>
              <a:t>Paxos</a:t>
            </a:r>
            <a:r>
              <a:rPr kumimoji="0" lang="zh-CN" altLang="en-US" sz="1600" b="1" i="0" u="none" strike="noStrike" kern="1200" cap="none" spc="0" normalizeH="0" baseline="0" noProof="0" dirty="0">
                <a:ln>
                  <a:noFill/>
                </a:ln>
                <a:solidFill>
                  <a:srgbClr val="C00000"/>
                </a:solidFill>
                <a:effectLst/>
                <a:uLnTx/>
                <a:uFillTx/>
                <a:latin typeface="Alibaba PuHuiTi" pitchFamily="18" charset="-122"/>
                <a:ea typeface="Alibaba PuHuiTi" pitchFamily="18" charset="-122"/>
                <a:cs typeface="Alibaba PuHuiTi" pitchFamily="18" charset="-122"/>
              </a:rPr>
              <a:t>组</a:t>
            </a:r>
            <a:r>
              <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，在分区级用多副本保证数据可靠性和服务高可用，数据管理更加灵活方便</a:t>
            </a:r>
            <a:endParaRPr kumimoji="0"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141750" marR="0" lvl="0" indent="-141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1" lang="zh-CN" altLang="en-US" sz="1600" b="1"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自动选举主副本</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OB</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自动生成多份副本，多副本自动选举主副本，主副本提供服务（如图黄色副本供应用访问，蓝色副本用于备份）</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7" name="矩形 6">
            <a:extLst>
              <a:ext uri="{FF2B5EF4-FFF2-40B4-BE49-F238E27FC236}">
                <a16:creationId xmlns:a16="http://schemas.microsoft.com/office/drawing/2014/main" id="{1922E004-4828-41CA-BFC9-49A5538365AF}"/>
              </a:ext>
            </a:extLst>
          </p:cNvPr>
          <p:cNvSpPr/>
          <p:nvPr/>
        </p:nvSpPr>
        <p:spPr>
          <a:xfrm>
            <a:off x="6572512" y="2271853"/>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3FF31052-900A-42F9-A058-772B4E57D1D2}"/>
              </a:ext>
            </a:extLst>
          </p:cNvPr>
          <p:cNvSpPr/>
          <p:nvPr/>
        </p:nvSpPr>
        <p:spPr>
          <a:xfrm>
            <a:off x="7046460" y="225693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47DF88A1-43F4-430B-BACC-46BA9C2E2A9C}"/>
              </a:ext>
            </a:extLst>
          </p:cNvPr>
          <p:cNvSpPr/>
          <p:nvPr/>
        </p:nvSpPr>
        <p:spPr>
          <a:xfrm>
            <a:off x="6572512" y="2648463"/>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A2FAF206-D1F7-4B14-9E10-2EB9DCBA28D9}"/>
              </a:ext>
            </a:extLst>
          </p:cNvPr>
          <p:cNvSpPr/>
          <p:nvPr/>
        </p:nvSpPr>
        <p:spPr>
          <a:xfrm>
            <a:off x="7046460" y="263966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31C821F1-98C8-4260-9276-A92A7133AC70}"/>
              </a:ext>
            </a:extLst>
          </p:cNvPr>
          <p:cNvSpPr/>
          <p:nvPr/>
        </p:nvSpPr>
        <p:spPr>
          <a:xfrm>
            <a:off x="6572511" y="355635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F747D08A-31F6-4373-9C7E-73405A4DFEF7}"/>
              </a:ext>
            </a:extLst>
          </p:cNvPr>
          <p:cNvSpPr/>
          <p:nvPr/>
        </p:nvSpPr>
        <p:spPr>
          <a:xfrm>
            <a:off x="7046459" y="354142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134487FB-5615-4BD0-AC7B-F1D31D735BF8}"/>
              </a:ext>
            </a:extLst>
          </p:cNvPr>
          <p:cNvSpPr/>
          <p:nvPr/>
        </p:nvSpPr>
        <p:spPr>
          <a:xfrm>
            <a:off x="6572511" y="393296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4" name="矩形 13">
            <a:extLst>
              <a:ext uri="{FF2B5EF4-FFF2-40B4-BE49-F238E27FC236}">
                <a16:creationId xmlns:a16="http://schemas.microsoft.com/office/drawing/2014/main" id="{29012D50-A446-407D-B2C9-526072D2EB19}"/>
              </a:ext>
            </a:extLst>
          </p:cNvPr>
          <p:cNvSpPr/>
          <p:nvPr/>
        </p:nvSpPr>
        <p:spPr>
          <a:xfrm>
            <a:off x="7046459" y="392416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E9122FC1-8C22-4B5E-BFDF-081492FEA43F}"/>
              </a:ext>
            </a:extLst>
          </p:cNvPr>
          <p:cNvSpPr txBox="1"/>
          <p:nvPr/>
        </p:nvSpPr>
        <p:spPr>
          <a:xfrm>
            <a:off x="6494042" y="186393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文本框 15">
            <a:extLst>
              <a:ext uri="{FF2B5EF4-FFF2-40B4-BE49-F238E27FC236}">
                <a16:creationId xmlns:a16="http://schemas.microsoft.com/office/drawing/2014/main" id="{8B526D79-5562-4BB1-AC0B-0048DB590038}"/>
              </a:ext>
            </a:extLst>
          </p:cNvPr>
          <p:cNvSpPr txBox="1"/>
          <p:nvPr/>
        </p:nvSpPr>
        <p:spPr>
          <a:xfrm>
            <a:off x="6443914" y="3169990"/>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矩形 16">
            <a:extLst>
              <a:ext uri="{FF2B5EF4-FFF2-40B4-BE49-F238E27FC236}">
                <a16:creationId xmlns:a16="http://schemas.microsoft.com/office/drawing/2014/main" id="{BAE4999F-09E7-43BB-8A11-331185253B71}"/>
              </a:ext>
            </a:extLst>
          </p:cNvPr>
          <p:cNvSpPr/>
          <p:nvPr/>
        </p:nvSpPr>
        <p:spPr>
          <a:xfrm>
            <a:off x="6230868" y="1774555"/>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文本框 17">
            <a:extLst>
              <a:ext uri="{FF2B5EF4-FFF2-40B4-BE49-F238E27FC236}">
                <a16:creationId xmlns:a16="http://schemas.microsoft.com/office/drawing/2014/main" id="{E5534E8C-1CC1-4222-8E9D-DB8366E941A5}"/>
              </a:ext>
            </a:extLst>
          </p:cNvPr>
          <p:cNvSpPr txBox="1"/>
          <p:nvPr/>
        </p:nvSpPr>
        <p:spPr>
          <a:xfrm>
            <a:off x="6555406" y="4325249"/>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9" name="矩形 18">
            <a:extLst>
              <a:ext uri="{FF2B5EF4-FFF2-40B4-BE49-F238E27FC236}">
                <a16:creationId xmlns:a16="http://schemas.microsoft.com/office/drawing/2014/main" id="{89F70B1C-1072-4B45-83D3-B9B323997F2A}"/>
              </a:ext>
            </a:extLst>
          </p:cNvPr>
          <p:cNvSpPr/>
          <p:nvPr/>
        </p:nvSpPr>
        <p:spPr>
          <a:xfrm>
            <a:off x="8160752" y="1863937"/>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0" name="矩形 19">
            <a:extLst>
              <a:ext uri="{FF2B5EF4-FFF2-40B4-BE49-F238E27FC236}">
                <a16:creationId xmlns:a16="http://schemas.microsoft.com/office/drawing/2014/main" id="{5D751009-A425-4041-8FD2-996E29379B36}"/>
              </a:ext>
            </a:extLst>
          </p:cNvPr>
          <p:cNvSpPr/>
          <p:nvPr/>
        </p:nvSpPr>
        <p:spPr>
          <a:xfrm>
            <a:off x="8160752" y="3189676"/>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B24B388B-777E-4D5C-BC09-B75420F56DB0}"/>
              </a:ext>
            </a:extLst>
          </p:cNvPr>
          <p:cNvSpPr/>
          <p:nvPr/>
        </p:nvSpPr>
        <p:spPr>
          <a:xfrm>
            <a:off x="8391864" y="2271853"/>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2" name="矩形 21">
            <a:extLst>
              <a:ext uri="{FF2B5EF4-FFF2-40B4-BE49-F238E27FC236}">
                <a16:creationId xmlns:a16="http://schemas.microsoft.com/office/drawing/2014/main" id="{D3BE2733-4B63-4E77-854C-59102B45DED2}"/>
              </a:ext>
            </a:extLst>
          </p:cNvPr>
          <p:cNvSpPr/>
          <p:nvPr/>
        </p:nvSpPr>
        <p:spPr>
          <a:xfrm>
            <a:off x="8865812" y="225693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3" name="矩形 22">
            <a:extLst>
              <a:ext uri="{FF2B5EF4-FFF2-40B4-BE49-F238E27FC236}">
                <a16:creationId xmlns:a16="http://schemas.microsoft.com/office/drawing/2014/main" id="{BACD7FF0-BF59-4558-94C8-28F4A5EFC2CA}"/>
              </a:ext>
            </a:extLst>
          </p:cNvPr>
          <p:cNvSpPr/>
          <p:nvPr/>
        </p:nvSpPr>
        <p:spPr>
          <a:xfrm>
            <a:off x="8391864" y="2648463"/>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4" name="矩形 23">
            <a:extLst>
              <a:ext uri="{FF2B5EF4-FFF2-40B4-BE49-F238E27FC236}">
                <a16:creationId xmlns:a16="http://schemas.microsoft.com/office/drawing/2014/main" id="{7D127F1D-3EED-4EB1-B8B2-4E5C54852B45}"/>
              </a:ext>
            </a:extLst>
          </p:cNvPr>
          <p:cNvSpPr/>
          <p:nvPr/>
        </p:nvSpPr>
        <p:spPr>
          <a:xfrm>
            <a:off x="8865812" y="263966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5" name="文本框 24">
            <a:extLst>
              <a:ext uri="{FF2B5EF4-FFF2-40B4-BE49-F238E27FC236}">
                <a16:creationId xmlns:a16="http://schemas.microsoft.com/office/drawing/2014/main" id="{989BF184-500D-4942-8895-A6FC7C13DE45}"/>
              </a:ext>
            </a:extLst>
          </p:cNvPr>
          <p:cNvSpPr txBox="1"/>
          <p:nvPr/>
        </p:nvSpPr>
        <p:spPr>
          <a:xfrm>
            <a:off x="8313394" y="186393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6" name="文本框 25">
            <a:extLst>
              <a:ext uri="{FF2B5EF4-FFF2-40B4-BE49-F238E27FC236}">
                <a16:creationId xmlns:a16="http://schemas.microsoft.com/office/drawing/2014/main" id="{6C2A4F03-FBB9-461E-A7C2-679CE3C03B08}"/>
              </a:ext>
            </a:extLst>
          </p:cNvPr>
          <p:cNvSpPr txBox="1"/>
          <p:nvPr/>
        </p:nvSpPr>
        <p:spPr>
          <a:xfrm>
            <a:off x="8263266" y="3169990"/>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7" name="矩形 26">
            <a:extLst>
              <a:ext uri="{FF2B5EF4-FFF2-40B4-BE49-F238E27FC236}">
                <a16:creationId xmlns:a16="http://schemas.microsoft.com/office/drawing/2014/main" id="{5C391EAF-32F8-492C-99CF-27392015EF52}"/>
              </a:ext>
            </a:extLst>
          </p:cNvPr>
          <p:cNvSpPr/>
          <p:nvPr/>
        </p:nvSpPr>
        <p:spPr>
          <a:xfrm>
            <a:off x="8050220" y="1774555"/>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8" name="文本框 27">
            <a:extLst>
              <a:ext uri="{FF2B5EF4-FFF2-40B4-BE49-F238E27FC236}">
                <a16:creationId xmlns:a16="http://schemas.microsoft.com/office/drawing/2014/main" id="{09D3DA29-5357-4A0E-BB54-C2E76942C391}"/>
              </a:ext>
            </a:extLst>
          </p:cNvPr>
          <p:cNvSpPr txBox="1"/>
          <p:nvPr/>
        </p:nvSpPr>
        <p:spPr>
          <a:xfrm>
            <a:off x="8374758" y="4325249"/>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9" name="矩形 28">
            <a:extLst>
              <a:ext uri="{FF2B5EF4-FFF2-40B4-BE49-F238E27FC236}">
                <a16:creationId xmlns:a16="http://schemas.microsoft.com/office/drawing/2014/main" id="{B2D3325A-29B9-4EA2-8D9A-567C606C4182}"/>
              </a:ext>
            </a:extLst>
          </p:cNvPr>
          <p:cNvSpPr/>
          <p:nvPr/>
        </p:nvSpPr>
        <p:spPr>
          <a:xfrm>
            <a:off x="10006275" y="1857216"/>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0" name="矩形 29">
            <a:extLst>
              <a:ext uri="{FF2B5EF4-FFF2-40B4-BE49-F238E27FC236}">
                <a16:creationId xmlns:a16="http://schemas.microsoft.com/office/drawing/2014/main" id="{F462B29B-C137-41F2-BEC4-DD4A2471D4C4}"/>
              </a:ext>
            </a:extLst>
          </p:cNvPr>
          <p:cNvSpPr/>
          <p:nvPr/>
        </p:nvSpPr>
        <p:spPr>
          <a:xfrm>
            <a:off x="10006275" y="3182955"/>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31" name="矩形 30">
            <a:extLst>
              <a:ext uri="{FF2B5EF4-FFF2-40B4-BE49-F238E27FC236}">
                <a16:creationId xmlns:a16="http://schemas.microsoft.com/office/drawing/2014/main" id="{7602B035-5D64-4BB5-A335-BFAE8592AF09}"/>
              </a:ext>
            </a:extLst>
          </p:cNvPr>
          <p:cNvSpPr/>
          <p:nvPr/>
        </p:nvSpPr>
        <p:spPr>
          <a:xfrm>
            <a:off x="10237387" y="226513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2" name="矩形 31">
            <a:extLst>
              <a:ext uri="{FF2B5EF4-FFF2-40B4-BE49-F238E27FC236}">
                <a16:creationId xmlns:a16="http://schemas.microsoft.com/office/drawing/2014/main" id="{37EF16F7-7E6F-48C5-B9DF-5990D68BEDD8}"/>
              </a:ext>
            </a:extLst>
          </p:cNvPr>
          <p:cNvSpPr/>
          <p:nvPr/>
        </p:nvSpPr>
        <p:spPr>
          <a:xfrm>
            <a:off x="10711335" y="225020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3" name="矩形 32">
            <a:extLst>
              <a:ext uri="{FF2B5EF4-FFF2-40B4-BE49-F238E27FC236}">
                <a16:creationId xmlns:a16="http://schemas.microsoft.com/office/drawing/2014/main" id="{7AE76EFE-73BA-4514-83D1-6FE53B707F23}"/>
              </a:ext>
            </a:extLst>
          </p:cNvPr>
          <p:cNvSpPr/>
          <p:nvPr/>
        </p:nvSpPr>
        <p:spPr>
          <a:xfrm>
            <a:off x="10237387" y="264174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4" name="矩形 33">
            <a:extLst>
              <a:ext uri="{FF2B5EF4-FFF2-40B4-BE49-F238E27FC236}">
                <a16:creationId xmlns:a16="http://schemas.microsoft.com/office/drawing/2014/main" id="{B041B78A-6E15-4926-B4B0-3BBCB317C84C}"/>
              </a:ext>
            </a:extLst>
          </p:cNvPr>
          <p:cNvSpPr/>
          <p:nvPr/>
        </p:nvSpPr>
        <p:spPr>
          <a:xfrm>
            <a:off x="10711335" y="2632945"/>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5" name="文本框 34">
            <a:extLst>
              <a:ext uri="{FF2B5EF4-FFF2-40B4-BE49-F238E27FC236}">
                <a16:creationId xmlns:a16="http://schemas.microsoft.com/office/drawing/2014/main" id="{E01C8307-4866-45A0-8DA5-9BF350625054}"/>
              </a:ext>
            </a:extLst>
          </p:cNvPr>
          <p:cNvSpPr txBox="1"/>
          <p:nvPr/>
        </p:nvSpPr>
        <p:spPr>
          <a:xfrm>
            <a:off x="10158917" y="1857216"/>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6" name="文本框 35">
            <a:extLst>
              <a:ext uri="{FF2B5EF4-FFF2-40B4-BE49-F238E27FC236}">
                <a16:creationId xmlns:a16="http://schemas.microsoft.com/office/drawing/2014/main" id="{77F9F595-3ACE-43CC-B657-ED2802C44A60}"/>
              </a:ext>
            </a:extLst>
          </p:cNvPr>
          <p:cNvSpPr txBox="1"/>
          <p:nvPr/>
        </p:nvSpPr>
        <p:spPr>
          <a:xfrm>
            <a:off x="10108789" y="3163269"/>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7" name="矩形 36">
            <a:extLst>
              <a:ext uri="{FF2B5EF4-FFF2-40B4-BE49-F238E27FC236}">
                <a16:creationId xmlns:a16="http://schemas.microsoft.com/office/drawing/2014/main" id="{3BAF8193-DC7C-4C31-BE93-A9F404F381E5}"/>
              </a:ext>
            </a:extLst>
          </p:cNvPr>
          <p:cNvSpPr/>
          <p:nvPr/>
        </p:nvSpPr>
        <p:spPr>
          <a:xfrm>
            <a:off x="9895743" y="1767834"/>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8" name="文本框 37">
            <a:extLst>
              <a:ext uri="{FF2B5EF4-FFF2-40B4-BE49-F238E27FC236}">
                <a16:creationId xmlns:a16="http://schemas.microsoft.com/office/drawing/2014/main" id="{DFC9E446-39A3-49B3-A759-B840C9BCE1FD}"/>
              </a:ext>
            </a:extLst>
          </p:cNvPr>
          <p:cNvSpPr txBox="1"/>
          <p:nvPr/>
        </p:nvSpPr>
        <p:spPr>
          <a:xfrm>
            <a:off x="10220281" y="4318528"/>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9" name="矩形 38">
            <a:extLst>
              <a:ext uri="{FF2B5EF4-FFF2-40B4-BE49-F238E27FC236}">
                <a16:creationId xmlns:a16="http://schemas.microsoft.com/office/drawing/2014/main" id="{A2E283DC-A160-45B1-B1B6-FCF516DEE859}"/>
              </a:ext>
            </a:extLst>
          </p:cNvPr>
          <p:cNvSpPr/>
          <p:nvPr/>
        </p:nvSpPr>
        <p:spPr>
          <a:xfrm>
            <a:off x="8374758" y="356813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0" name="矩形 39">
            <a:extLst>
              <a:ext uri="{FF2B5EF4-FFF2-40B4-BE49-F238E27FC236}">
                <a16:creationId xmlns:a16="http://schemas.microsoft.com/office/drawing/2014/main" id="{2358CE67-E85C-4496-B429-E77AED9DA2FA}"/>
              </a:ext>
            </a:extLst>
          </p:cNvPr>
          <p:cNvSpPr/>
          <p:nvPr/>
        </p:nvSpPr>
        <p:spPr>
          <a:xfrm>
            <a:off x="8848706" y="3553216"/>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1" name="矩形 40">
            <a:extLst>
              <a:ext uri="{FF2B5EF4-FFF2-40B4-BE49-F238E27FC236}">
                <a16:creationId xmlns:a16="http://schemas.microsoft.com/office/drawing/2014/main" id="{0807C216-BD6F-46D5-969D-C40BBB819016}"/>
              </a:ext>
            </a:extLst>
          </p:cNvPr>
          <p:cNvSpPr/>
          <p:nvPr/>
        </p:nvSpPr>
        <p:spPr>
          <a:xfrm>
            <a:off x="8374758" y="394474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2" name="矩形 41">
            <a:extLst>
              <a:ext uri="{FF2B5EF4-FFF2-40B4-BE49-F238E27FC236}">
                <a16:creationId xmlns:a16="http://schemas.microsoft.com/office/drawing/2014/main" id="{D805FABD-A2E8-4CCD-949F-AE76A861F866}"/>
              </a:ext>
            </a:extLst>
          </p:cNvPr>
          <p:cNvSpPr/>
          <p:nvPr/>
        </p:nvSpPr>
        <p:spPr>
          <a:xfrm>
            <a:off x="8848706" y="393595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682A20CF-44D1-490C-B297-B1320BEBBDD9}"/>
              </a:ext>
            </a:extLst>
          </p:cNvPr>
          <p:cNvSpPr/>
          <p:nvPr/>
        </p:nvSpPr>
        <p:spPr>
          <a:xfrm>
            <a:off x="10214484" y="355635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A67F8D86-1D8C-4B02-AAA6-54ABD4E17F55}"/>
              </a:ext>
            </a:extLst>
          </p:cNvPr>
          <p:cNvSpPr/>
          <p:nvPr/>
        </p:nvSpPr>
        <p:spPr>
          <a:xfrm>
            <a:off x="10688432" y="354142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ACF11C82-8281-4739-8592-F3B6C7828742}"/>
              </a:ext>
            </a:extLst>
          </p:cNvPr>
          <p:cNvSpPr/>
          <p:nvPr/>
        </p:nvSpPr>
        <p:spPr>
          <a:xfrm>
            <a:off x="10214484" y="393296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6" name="矩形 45">
            <a:extLst>
              <a:ext uri="{FF2B5EF4-FFF2-40B4-BE49-F238E27FC236}">
                <a16:creationId xmlns:a16="http://schemas.microsoft.com/office/drawing/2014/main" id="{79BBFA28-F7D2-4889-B804-BAEBF1FA13B4}"/>
              </a:ext>
            </a:extLst>
          </p:cNvPr>
          <p:cNvSpPr/>
          <p:nvPr/>
        </p:nvSpPr>
        <p:spPr>
          <a:xfrm>
            <a:off x="10688432" y="392416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47" name="肘形连接符 8">
            <a:extLst>
              <a:ext uri="{FF2B5EF4-FFF2-40B4-BE49-F238E27FC236}">
                <a16:creationId xmlns:a16="http://schemas.microsoft.com/office/drawing/2014/main" id="{676562ED-32AB-4448-BB81-A7F6B8CE8832}"/>
              </a:ext>
            </a:extLst>
          </p:cNvPr>
          <p:cNvCxnSpPr>
            <a:cxnSpLocks/>
            <a:stCxn id="13" idx="2"/>
            <a:endCxn id="48" idx="1"/>
          </p:cNvCxnSpPr>
          <p:nvPr/>
        </p:nvCxnSpPr>
        <p:spPr>
          <a:xfrm rot="16200000" flipH="1">
            <a:off x="7262008" y="3730123"/>
            <a:ext cx="771775" cy="1750395"/>
          </a:xfrm>
          <a:prstGeom prst="bentConnector2">
            <a:avLst/>
          </a:prstGeom>
          <a:noFill/>
          <a:ln w="6350" cap="flat" cmpd="sng" algn="ctr">
            <a:solidFill>
              <a:srgbClr val="0B6DFE"/>
            </a:solidFill>
            <a:prstDash val="solid"/>
            <a:miter lim="800000"/>
            <a:tailEnd type="triangle"/>
          </a:ln>
          <a:effectLst/>
        </p:spPr>
      </p:cxnSp>
      <p:sp>
        <p:nvSpPr>
          <p:cNvPr id="48" name="文本框 47">
            <a:extLst>
              <a:ext uri="{FF2B5EF4-FFF2-40B4-BE49-F238E27FC236}">
                <a16:creationId xmlns:a16="http://schemas.microsoft.com/office/drawing/2014/main" id="{26FD4F8E-BD5F-4CDE-AA98-ED92F2B9EDEF}"/>
              </a:ext>
            </a:extLst>
          </p:cNvPr>
          <p:cNvSpPr txBox="1"/>
          <p:nvPr/>
        </p:nvSpPr>
        <p:spPr>
          <a:xfrm>
            <a:off x="8523093" y="4798592"/>
            <a:ext cx="994187" cy="385234"/>
          </a:xfrm>
          <a:prstGeom prst="rect">
            <a:avLst/>
          </a:prstGeom>
          <a:solidFill>
            <a:srgbClr val="FFFFFF"/>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400" b="1"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Paxos</a:t>
            </a: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组</a:t>
            </a:r>
          </a:p>
        </p:txBody>
      </p:sp>
      <p:cxnSp>
        <p:nvCxnSpPr>
          <p:cNvPr id="49" name="肘形连接符 63">
            <a:extLst>
              <a:ext uri="{FF2B5EF4-FFF2-40B4-BE49-F238E27FC236}">
                <a16:creationId xmlns:a16="http://schemas.microsoft.com/office/drawing/2014/main" id="{3740740C-0F52-4A93-B900-3354994B7CDF}"/>
              </a:ext>
            </a:extLst>
          </p:cNvPr>
          <p:cNvCxnSpPr>
            <a:cxnSpLocks/>
            <a:stCxn id="41" idx="2"/>
            <a:endCxn id="48" idx="0"/>
          </p:cNvCxnSpPr>
          <p:nvPr/>
        </p:nvCxnSpPr>
        <p:spPr>
          <a:xfrm rot="16200000" flipH="1">
            <a:off x="8513881" y="4292286"/>
            <a:ext cx="567370" cy="445242"/>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50" name="肘形连接符 66">
            <a:extLst>
              <a:ext uri="{FF2B5EF4-FFF2-40B4-BE49-F238E27FC236}">
                <a16:creationId xmlns:a16="http://schemas.microsoft.com/office/drawing/2014/main" id="{EF765B8A-C629-4825-AD2C-AC2DDDA54519}"/>
              </a:ext>
            </a:extLst>
          </p:cNvPr>
          <p:cNvCxnSpPr>
            <a:cxnSpLocks/>
            <a:stCxn id="45" idx="2"/>
            <a:endCxn id="48" idx="3"/>
          </p:cNvCxnSpPr>
          <p:nvPr/>
        </p:nvCxnSpPr>
        <p:spPr>
          <a:xfrm rot="5400000">
            <a:off x="9580089" y="4156626"/>
            <a:ext cx="771775" cy="897391"/>
          </a:xfrm>
          <a:prstGeom prst="bentConnector2">
            <a:avLst/>
          </a:prstGeom>
          <a:noFill/>
          <a:ln w="6350" cap="flat" cmpd="sng" algn="ctr">
            <a:solidFill>
              <a:srgbClr val="0B6DFE"/>
            </a:solidFill>
            <a:prstDash val="solid"/>
            <a:miter lim="800000"/>
            <a:tailEnd type="triangle"/>
          </a:ln>
          <a:effectLst/>
        </p:spPr>
      </p:cxnSp>
      <p:sp>
        <p:nvSpPr>
          <p:cNvPr id="51" name="矩形 50">
            <a:extLst>
              <a:ext uri="{FF2B5EF4-FFF2-40B4-BE49-F238E27FC236}">
                <a16:creationId xmlns:a16="http://schemas.microsoft.com/office/drawing/2014/main" id="{0D067BA3-92FA-4D68-9ED3-F75E7E77F77D}"/>
              </a:ext>
            </a:extLst>
          </p:cNvPr>
          <p:cNvSpPr/>
          <p:nvPr/>
        </p:nvSpPr>
        <p:spPr>
          <a:xfrm>
            <a:off x="10597238" y="5158912"/>
            <a:ext cx="400373" cy="220262"/>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2" name="文本框 51">
            <a:extLst>
              <a:ext uri="{FF2B5EF4-FFF2-40B4-BE49-F238E27FC236}">
                <a16:creationId xmlns:a16="http://schemas.microsoft.com/office/drawing/2014/main" id="{CC0DAA7E-00D6-4039-B3AD-4F7116D6E057}"/>
              </a:ext>
            </a:extLst>
          </p:cNvPr>
          <p:cNvSpPr txBox="1"/>
          <p:nvPr/>
        </p:nvSpPr>
        <p:spPr>
          <a:xfrm>
            <a:off x="10964780" y="5102145"/>
            <a:ext cx="701982" cy="538609"/>
          </a:xfrm>
          <a:prstGeom prst="rect">
            <a:avLst/>
          </a:prstGeom>
          <a:noFill/>
        </p:spPr>
        <p:txBody>
          <a:bodyPr wrap="square" rtlCol="0">
            <a:spAutoFit/>
          </a:bodyPr>
          <a:lstStyle/>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主副本</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从副本</a:t>
            </a:r>
          </a:p>
        </p:txBody>
      </p:sp>
      <p:sp>
        <p:nvSpPr>
          <p:cNvPr id="53" name="矩形 52">
            <a:extLst>
              <a:ext uri="{FF2B5EF4-FFF2-40B4-BE49-F238E27FC236}">
                <a16:creationId xmlns:a16="http://schemas.microsoft.com/office/drawing/2014/main" id="{227002F1-BCE2-4972-8E91-57801AFBCC04}"/>
              </a:ext>
            </a:extLst>
          </p:cNvPr>
          <p:cNvSpPr/>
          <p:nvPr/>
        </p:nvSpPr>
        <p:spPr>
          <a:xfrm>
            <a:off x="10608810" y="5386783"/>
            <a:ext cx="400373" cy="220262"/>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1567187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A4ED4-BEC5-4842-871E-9611C1350926}"/>
              </a:ext>
            </a:extLst>
          </p:cNvPr>
          <p:cNvSpPr>
            <a:spLocks noGrp="1"/>
          </p:cNvSpPr>
          <p:nvPr>
            <p:ph type="title"/>
          </p:nvPr>
        </p:nvSpPr>
        <p:spPr/>
        <p:txBody>
          <a:bodyPr/>
          <a:lstStyle/>
          <a:p>
            <a:pPr algn="ctr"/>
            <a:r>
              <a:rPr lang="zh-CN" altLang="en-US" dirty="0"/>
              <a:t>自动负载均衡与智能路由</a:t>
            </a:r>
          </a:p>
        </p:txBody>
      </p:sp>
      <p:sp>
        <p:nvSpPr>
          <p:cNvPr id="4" name="矩形 3">
            <a:extLst>
              <a:ext uri="{FF2B5EF4-FFF2-40B4-BE49-F238E27FC236}">
                <a16:creationId xmlns:a16="http://schemas.microsoft.com/office/drawing/2014/main" id="{DB174CE1-BE15-4551-824F-2C80F67AD2A8}"/>
              </a:ext>
            </a:extLst>
          </p:cNvPr>
          <p:cNvSpPr/>
          <p:nvPr/>
        </p:nvSpPr>
        <p:spPr>
          <a:xfrm>
            <a:off x="6355812" y="3087065"/>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DB3A7B97-4E83-47EC-A538-A18C8817D23C}"/>
              </a:ext>
            </a:extLst>
          </p:cNvPr>
          <p:cNvSpPr/>
          <p:nvPr/>
        </p:nvSpPr>
        <p:spPr>
          <a:xfrm>
            <a:off x="6355812" y="441280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 name="矩形 5">
            <a:extLst>
              <a:ext uri="{FF2B5EF4-FFF2-40B4-BE49-F238E27FC236}">
                <a16:creationId xmlns:a16="http://schemas.microsoft.com/office/drawing/2014/main" id="{6F69C5DB-9985-4CE0-B099-8ED11F9065DE}"/>
              </a:ext>
            </a:extLst>
          </p:cNvPr>
          <p:cNvSpPr/>
          <p:nvPr/>
        </p:nvSpPr>
        <p:spPr>
          <a:xfrm>
            <a:off x="6586924" y="349498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 name="矩形 6">
            <a:extLst>
              <a:ext uri="{FF2B5EF4-FFF2-40B4-BE49-F238E27FC236}">
                <a16:creationId xmlns:a16="http://schemas.microsoft.com/office/drawing/2014/main" id="{0742BA45-9024-41BF-9F3A-5512CDCCF333}"/>
              </a:ext>
            </a:extLst>
          </p:cNvPr>
          <p:cNvSpPr/>
          <p:nvPr/>
        </p:nvSpPr>
        <p:spPr>
          <a:xfrm>
            <a:off x="7060872" y="348005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E239F88B-664C-4A0E-9D58-5E68A9A33891}"/>
              </a:ext>
            </a:extLst>
          </p:cNvPr>
          <p:cNvSpPr/>
          <p:nvPr/>
        </p:nvSpPr>
        <p:spPr>
          <a:xfrm>
            <a:off x="6586924" y="38715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A40ED020-EEBB-4554-B9D8-D09CB06445BC}"/>
              </a:ext>
            </a:extLst>
          </p:cNvPr>
          <p:cNvSpPr/>
          <p:nvPr/>
        </p:nvSpPr>
        <p:spPr>
          <a:xfrm>
            <a:off x="7060872" y="38627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387870F4-EB46-4341-9FFF-8BA178C53529}"/>
              </a:ext>
            </a:extLst>
          </p:cNvPr>
          <p:cNvSpPr/>
          <p:nvPr/>
        </p:nvSpPr>
        <p:spPr>
          <a:xfrm>
            <a:off x="6586923" y="4779479"/>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7054B8D9-8DB7-4C16-B047-1EBDD1B1E5A8}"/>
              </a:ext>
            </a:extLst>
          </p:cNvPr>
          <p:cNvSpPr/>
          <p:nvPr/>
        </p:nvSpPr>
        <p:spPr>
          <a:xfrm>
            <a:off x="7060871" y="476455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8A408AC7-8422-4E04-BD42-75B3A4697E12}"/>
              </a:ext>
            </a:extLst>
          </p:cNvPr>
          <p:cNvSpPr/>
          <p:nvPr/>
        </p:nvSpPr>
        <p:spPr>
          <a:xfrm>
            <a:off x="6586923" y="515608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8B4327F1-1B8C-409F-8188-97332591CC5E}"/>
              </a:ext>
            </a:extLst>
          </p:cNvPr>
          <p:cNvSpPr/>
          <p:nvPr/>
        </p:nvSpPr>
        <p:spPr>
          <a:xfrm>
            <a:off x="7060871" y="514729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4" name="文本框 13">
            <a:extLst>
              <a:ext uri="{FF2B5EF4-FFF2-40B4-BE49-F238E27FC236}">
                <a16:creationId xmlns:a16="http://schemas.microsoft.com/office/drawing/2014/main" id="{A505C513-D8B0-4CBA-BE04-68991E97F3E0}"/>
              </a:ext>
            </a:extLst>
          </p:cNvPr>
          <p:cNvSpPr txBox="1"/>
          <p:nvPr/>
        </p:nvSpPr>
        <p:spPr>
          <a:xfrm>
            <a:off x="6508454" y="308706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5" name="文本框 14">
            <a:extLst>
              <a:ext uri="{FF2B5EF4-FFF2-40B4-BE49-F238E27FC236}">
                <a16:creationId xmlns:a16="http://schemas.microsoft.com/office/drawing/2014/main" id="{386C0B04-27B9-4627-A713-DD6C800A56C8}"/>
              </a:ext>
            </a:extLst>
          </p:cNvPr>
          <p:cNvSpPr txBox="1"/>
          <p:nvPr/>
        </p:nvSpPr>
        <p:spPr>
          <a:xfrm>
            <a:off x="6458326" y="439311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矩形 15">
            <a:extLst>
              <a:ext uri="{FF2B5EF4-FFF2-40B4-BE49-F238E27FC236}">
                <a16:creationId xmlns:a16="http://schemas.microsoft.com/office/drawing/2014/main" id="{D9871C41-031C-4E8C-A48A-F2DC9DB95A63}"/>
              </a:ext>
            </a:extLst>
          </p:cNvPr>
          <p:cNvSpPr/>
          <p:nvPr/>
        </p:nvSpPr>
        <p:spPr>
          <a:xfrm>
            <a:off x="6245280" y="2997683"/>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文本框 16">
            <a:extLst>
              <a:ext uri="{FF2B5EF4-FFF2-40B4-BE49-F238E27FC236}">
                <a16:creationId xmlns:a16="http://schemas.microsoft.com/office/drawing/2014/main" id="{3B7E7B97-F4EC-4E43-B5D7-36AB8E66BA15}"/>
              </a:ext>
            </a:extLst>
          </p:cNvPr>
          <p:cNvSpPr txBox="1"/>
          <p:nvPr/>
        </p:nvSpPr>
        <p:spPr>
          <a:xfrm>
            <a:off x="6569818" y="554837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8" name="矩形 17">
            <a:extLst>
              <a:ext uri="{FF2B5EF4-FFF2-40B4-BE49-F238E27FC236}">
                <a16:creationId xmlns:a16="http://schemas.microsoft.com/office/drawing/2014/main" id="{CCFDC1EB-9947-409E-BAF3-39B1E3308B49}"/>
              </a:ext>
            </a:extLst>
          </p:cNvPr>
          <p:cNvSpPr/>
          <p:nvPr/>
        </p:nvSpPr>
        <p:spPr>
          <a:xfrm>
            <a:off x="8175164" y="3087065"/>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9" name="矩形 18">
            <a:extLst>
              <a:ext uri="{FF2B5EF4-FFF2-40B4-BE49-F238E27FC236}">
                <a16:creationId xmlns:a16="http://schemas.microsoft.com/office/drawing/2014/main" id="{9848B9CB-53B9-416F-803A-C0E6FFF06896}"/>
              </a:ext>
            </a:extLst>
          </p:cNvPr>
          <p:cNvSpPr/>
          <p:nvPr/>
        </p:nvSpPr>
        <p:spPr>
          <a:xfrm>
            <a:off x="8175164" y="441280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0" name="矩形 19">
            <a:extLst>
              <a:ext uri="{FF2B5EF4-FFF2-40B4-BE49-F238E27FC236}">
                <a16:creationId xmlns:a16="http://schemas.microsoft.com/office/drawing/2014/main" id="{F90C1BE3-3352-47ED-A2F0-D7FF19D66EB9}"/>
              </a:ext>
            </a:extLst>
          </p:cNvPr>
          <p:cNvSpPr/>
          <p:nvPr/>
        </p:nvSpPr>
        <p:spPr>
          <a:xfrm>
            <a:off x="8406276" y="349498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AFAF529B-4A86-483E-BBE9-F5305F0A72B8}"/>
              </a:ext>
            </a:extLst>
          </p:cNvPr>
          <p:cNvSpPr/>
          <p:nvPr/>
        </p:nvSpPr>
        <p:spPr>
          <a:xfrm>
            <a:off x="8880224" y="3480058"/>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2" name="矩形 21">
            <a:extLst>
              <a:ext uri="{FF2B5EF4-FFF2-40B4-BE49-F238E27FC236}">
                <a16:creationId xmlns:a16="http://schemas.microsoft.com/office/drawing/2014/main" id="{19C37544-F3E5-4C2C-83A4-42744BE23D75}"/>
              </a:ext>
            </a:extLst>
          </p:cNvPr>
          <p:cNvSpPr/>
          <p:nvPr/>
        </p:nvSpPr>
        <p:spPr>
          <a:xfrm>
            <a:off x="8406276" y="38715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3" name="矩形 22">
            <a:extLst>
              <a:ext uri="{FF2B5EF4-FFF2-40B4-BE49-F238E27FC236}">
                <a16:creationId xmlns:a16="http://schemas.microsoft.com/office/drawing/2014/main" id="{D7C0510A-8362-4011-9517-B8812DC70C05}"/>
              </a:ext>
            </a:extLst>
          </p:cNvPr>
          <p:cNvSpPr/>
          <p:nvPr/>
        </p:nvSpPr>
        <p:spPr>
          <a:xfrm>
            <a:off x="8880224" y="38627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4" name="文本框 23">
            <a:extLst>
              <a:ext uri="{FF2B5EF4-FFF2-40B4-BE49-F238E27FC236}">
                <a16:creationId xmlns:a16="http://schemas.microsoft.com/office/drawing/2014/main" id="{6586B2EE-B19F-411C-892B-61D04AC351DF}"/>
              </a:ext>
            </a:extLst>
          </p:cNvPr>
          <p:cNvSpPr txBox="1"/>
          <p:nvPr/>
        </p:nvSpPr>
        <p:spPr>
          <a:xfrm>
            <a:off x="8327806" y="308706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5" name="文本框 24">
            <a:extLst>
              <a:ext uri="{FF2B5EF4-FFF2-40B4-BE49-F238E27FC236}">
                <a16:creationId xmlns:a16="http://schemas.microsoft.com/office/drawing/2014/main" id="{5598D571-3BC6-4E30-9F56-1374B843033C}"/>
              </a:ext>
            </a:extLst>
          </p:cNvPr>
          <p:cNvSpPr txBox="1"/>
          <p:nvPr/>
        </p:nvSpPr>
        <p:spPr>
          <a:xfrm>
            <a:off x="8277678" y="439311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6" name="矩形 25">
            <a:extLst>
              <a:ext uri="{FF2B5EF4-FFF2-40B4-BE49-F238E27FC236}">
                <a16:creationId xmlns:a16="http://schemas.microsoft.com/office/drawing/2014/main" id="{894B9CBD-BA37-4E23-AC39-C78BEF1F4D90}"/>
              </a:ext>
            </a:extLst>
          </p:cNvPr>
          <p:cNvSpPr/>
          <p:nvPr/>
        </p:nvSpPr>
        <p:spPr>
          <a:xfrm>
            <a:off x="8064632" y="2997683"/>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7" name="文本框 26">
            <a:extLst>
              <a:ext uri="{FF2B5EF4-FFF2-40B4-BE49-F238E27FC236}">
                <a16:creationId xmlns:a16="http://schemas.microsoft.com/office/drawing/2014/main" id="{43EC99BC-FE1C-4FC9-AB65-79B09842DD44}"/>
              </a:ext>
            </a:extLst>
          </p:cNvPr>
          <p:cNvSpPr txBox="1"/>
          <p:nvPr/>
        </p:nvSpPr>
        <p:spPr>
          <a:xfrm>
            <a:off x="8389170" y="554837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8" name="矩形 27">
            <a:extLst>
              <a:ext uri="{FF2B5EF4-FFF2-40B4-BE49-F238E27FC236}">
                <a16:creationId xmlns:a16="http://schemas.microsoft.com/office/drawing/2014/main" id="{B5375381-6B71-4DCC-B56D-749232B66F94}"/>
              </a:ext>
            </a:extLst>
          </p:cNvPr>
          <p:cNvSpPr/>
          <p:nvPr/>
        </p:nvSpPr>
        <p:spPr>
          <a:xfrm>
            <a:off x="10020687" y="308034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9" name="矩形 28">
            <a:extLst>
              <a:ext uri="{FF2B5EF4-FFF2-40B4-BE49-F238E27FC236}">
                <a16:creationId xmlns:a16="http://schemas.microsoft.com/office/drawing/2014/main" id="{71FD6596-4F89-4229-AAF7-455F99DDC9B4}"/>
              </a:ext>
            </a:extLst>
          </p:cNvPr>
          <p:cNvSpPr/>
          <p:nvPr/>
        </p:nvSpPr>
        <p:spPr>
          <a:xfrm>
            <a:off x="10020687" y="4406083"/>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30" name="矩形 29">
            <a:extLst>
              <a:ext uri="{FF2B5EF4-FFF2-40B4-BE49-F238E27FC236}">
                <a16:creationId xmlns:a16="http://schemas.microsoft.com/office/drawing/2014/main" id="{A484AC3E-3170-4910-A52F-85289D636888}"/>
              </a:ext>
            </a:extLst>
          </p:cNvPr>
          <p:cNvSpPr/>
          <p:nvPr/>
        </p:nvSpPr>
        <p:spPr>
          <a:xfrm>
            <a:off x="10251799" y="348826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1" name="矩形 30">
            <a:extLst>
              <a:ext uri="{FF2B5EF4-FFF2-40B4-BE49-F238E27FC236}">
                <a16:creationId xmlns:a16="http://schemas.microsoft.com/office/drawing/2014/main" id="{925D225D-0AC9-42BE-BCAB-322EC59FF941}"/>
              </a:ext>
            </a:extLst>
          </p:cNvPr>
          <p:cNvSpPr/>
          <p:nvPr/>
        </p:nvSpPr>
        <p:spPr>
          <a:xfrm>
            <a:off x="10725747" y="347333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2" name="矩形 31">
            <a:extLst>
              <a:ext uri="{FF2B5EF4-FFF2-40B4-BE49-F238E27FC236}">
                <a16:creationId xmlns:a16="http://schemas.microsoft.com/office/drawing/2014/main" id="{A292E0C5-6FF8-48A7-81CB-D79D037B6B52}"/>
              </a:ext>
            </a:extLst>
          </p:cNvPr>
          <p:cNvSpPr/>
          <p:nvPr/>
        </p:nvSpPr>
        <p:spPr>
          <a:xfrm>
            <a:off x="10251799" y="386487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3" name="矩形 32">
            <a:extLst>
              <a:ext uri="{FF2B5EF4-FFF2-40B4-BE49-F238E27FC236}">
                <a16:creationId xmlns:a16="http://schemas.microsoft.com/office/drawing/2014/main" id="{11AB963B-3A20-4210-9BB3-02E91EB8BE3E}"/>
              </a:ext>
            </a:extLst>
          </p:cNvPr>
          <p:cNvSpPr/>
          <p:nvPr/>
        </p:nvSpPr>
        <p:spPr>
          <a:xfrm>
            <a:off x="10725747" y="3856073"/>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4" name="文本框 33">
            <a:extLst>
              <a:ext uri="{FF2B5EF4-FFF2-40B4-BE49-F238E27FC236}">
                <a16:creationId xmlns:a16="http://schemas.microsoft.com/office/drawing/2014/main" id="{151DB3E3-7E73-4F40-8BCB-39837EB20A60}"/>
              </a:ext>
            </a:extLst>
          </p:cNvPr>
          <p:cNvSpPr txBox="1"/>
          <p:nvPr/>
        </p:nvSpPr>
        <p:spPr>
          <a:xfrm>
            <a:off x="10173329" y="308034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5" name="文本框 34">
            <a:extLst>
              <a:ext uri="{FF2B5EF4-FFF2-40B4-BE49-F238E27FC236}">
                <a16:creationId xmlns:a16="http://schemas.microsoft.com/office/drawing/2014/main" id="{38927415-30DB-43A9-A61A-CE346F70FD95}"/>
              </a:ext>
            </a:extLst>
          </p:cNvPr>
          <p:cNvSpPr txBox="1"/>
          <p:nvPr/>
        </p:nvSpPr>
        <p:spPr>
          <a:xfrm>
            <a:off x="10123201" y="438639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6" name="矩形 35">
            <a:extLst>
              <a:ext uri="{FF2B5EF4-FFF2-40B4-BE49-F238E27FC236}">
                <a16:creationId xmlns:a16="http://schemas.microsoft.com/office/drawing/2014/main" id="{9F3309D3-7861-452D-AFB6-83FF72CFA622}"/>
              </a:ext>
            </a:extLst>
          </p:cNvPr>
          <p:cNvSpPr/>
          <p:nvPr/>
        </p:nvSpPr>
        <p:spPr>
          <a:xfrm>
            <a:off x="9910155" y="2990962"/>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7" name="文本框 36">
            <a:extLst>
              <a:ext uri="{FF2B5EF4-FFF2-40B4-BE49-F238E27FC236}">
                <a16:creationId xmlns:a16="http://schemas.microsoft.com/office/drawing/2014/main" id="{C3F966F4-AD6C-4681-885E-304952A2F8AA}"/>
              </a:ext>
            </a:extLst>
          </p:cNvPr>
          <p:cNvSpPr txBox="1"/>
          <p:nvPr/>
        </p:nvSpPr>
        <p:spPr>
          <a:xfrm>
            <a:off x="10234693" y="5541656"/>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8" name="矩形 37">
            <a:extLst>
              <a:ext uri="{FF2B5EF4-FFF2-40B4-BE49-F238E27FC236}">
                <a16:creationId xmlns:a16="http://schemas.microsoft.com/office/drawing/2014/main" id="{CDA26C62-D2F6-4739-B834-D99078715489}"/>
              </a:ext>
            </a:extLst>
          </p:cNvPr>
          <p:cNvSpPr/>
          <p:nvPr/>
        </p:nvSpPr>
        <p:spPr>
          <a:xfrm>
            <a:off x="8389170" y="479126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9" name="矩形 38">
            <a:extLst>
              <a:ext uri="{FF2B5EF4-FFF2-40B4-BE49-F238E27FC236}">
                <a16:creationId xmlns:a16="http://schemas.microsoft.com/office/drawing/2014/main" id="{670E44A0-7722-4D39-B226-89233D5BA4B8}"/>
              </a:ext>
            </a:extLst>
          </p:cNvPr>
          <p:cNvSpPr/>
          <p:nvPr/>
        </p:nvSpPr>
        <p:spPr>
          <a:xfrm>
            <a:off x="8863118" y="477634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0" name="矩形 39">
            <a:extLst>
              <a:ext uri="{FF2B5EF4-FFF2-40B4-BE49-F238E27FC236}">
                <a16:creationId xmlns:a16="http://schemas.microsoft.com/office/drawing/2014/main" id="{90E309A7-05CD-4D16-824E-AC9434F811E3}"/>
              </a:ext>
            </a:extLst>
          </p:cNvPr>
          <p:cNvSpPr/>
          <p:nvPr/>
        </p:nvSpPr>
        <p:spPr>
          <a:xfrm>
            <a:off x="8389170" y="516787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1" name="矩形 40">
            <a:extLst>
              <a:ext uri="{FF2B5EF4-FFF2-40B4-BE49-F238E27FC236}">
                <a16:creationId xmlns:a16="http://schemas.microsoft.com/office/drawing/2014/main" id="{3A1CF1FF-51E8-4098-833D-ECA9B665167B}"/>
              </a:ext>
            </a:extLst>
          </p:cNvPr>
          <p:cNvSpPr/>
          <p:nvPr/>
        </p:nvSpPr>
        <p:spPr>
          <a:xfrm>
            <a:off x="8863118" y="515908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2" name="矩形 41">
            <a:extLst>
              <a:ext uri="{FF2B5EF4-FFF2-40B4-BE49-F238E27FC236}">
                <a16:creationId xmlns:a16="http://schemas.microsoft.com/office/drawing/2014/main" id="{39F4A169-207A-417C-B9EA-09A79176C0B4}"/>
              </a:ext>
            </a:extLst>
          </p:cNvPr>
          <p:cNvSpPr/>
          <p:nvPr/>
        </p:nvSpPr>
        <p:spPr>
          <a:xfrm>
            <a:off x="10228896" y="477947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C7D0E5F2-106F-4C5D-80DD-B27DB061BDB2}"/>
              </a:ext>
            </a:extLst>
          </p:cNvPr>
          <p:cNvSpPr/>
          <p:nvPr/>
        </p:nvSpPr>
        <p:spPr>
          <a:xfrm>
            <a:off x="10702844" y="476455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DC261DCE-FC30-485C-AC46-91EA87B7A4D1}"/>
              </a:ext>
            </a:extLst>
          </p:cNvPr>
          <p:cNvSpPr/>
          <p:nvPr/>
        </p:nvSpPr>
        <p:spPr>
          <a:xfrm>
            <a:off x="10228896" y="5156089"/>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EDBD7240-CF9B-45AB-BC88-B4B3D3918924}"/>
              </a:ext>
            </a:extLst>
          </p:cNvPr>
          <p:cNvSpPr/>
          <p:nvPr/>
        </p:nvSpPr>
        <p:spPr>
          <a:xfrm>
            <a:off x="10702844" y="514729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6" name="矩形 45">
            <a:extLst>
              <a:ext uri="{FF2B5EF4-FFF2-40B4-BE49-F238E27FC236}">
                <a16:creationId xmlns:a16="http://schemas.microsoft.com/office/drawing/2014/main" id="{7D9A6338-A332-4425-9C0B-618062676704}"/>
              </a:ext>
            </a:extLst>
          </p:cNvPr>
          <p:cNvSpPr/>
          <p:nvPr/>
        </p:nvSpPr>
        <p:spPr>
          <a:xfrm>
            <a:off x="10339360" y="2110649"/>
            <a:ext cx="400373" cy="220262"/>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7" name="文本框 46">
            <a:extLst>
              <a:ext uri="{FF2B5EF4-FFF2-40B4-BE49-F238E27FC236}">
                <a16:creationId xmlns:a16="http://schemas.microsoft.com/office/drawing/2014/main" id="{839022D5-7498-493E-B5B9-7B6F76A10E30}"/>
              </a:ext>
            </a:extLst>
          </p:cNvPr>
          <p:cNvSpPr txBox="1"/>
          <p:nvPr/>
        </p:nvSpPr>
        <p:spPr>
          <a:xfrm>
            <a:off x="10706902" y="2053882"/>
            <a:ext cx="701982" cy="538609"/>
          </a:xfrm>
          <a:prstGeom prst="rect">
            <a:avLst/>
          </a:prstGeom>
          <a:noFill/>
        </p:spPr>
        <p:txBody>
          <a:bodyPr wrap="square" rtlCol="0">
            <a:spAutoFit/>
          </a:bodyPr>
          <a:lstStyle/>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主副本</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从副本</a:t>
            </a:r>
          </a:p>
        </p:txBody>
      </p:sp>
      <p:sp>
        <p:nvSpPr>
          <p:cNvPr id="48" name="矩形 47">
            <a:extLst>
              <a:ext uri="{FF2B5EF4-FFF2-40B4-BE49-F238E27FC236}">
                <a16:creationId xmlns:a16="http://schemas.microsoft.com/office/drawing/2014/main" id="{86F11102-4C5A-4BE4-BF57-8F956E6C2036}"/>
              </a:ext>
            </a:extLst>
          </p:cNvPr>
          <p:cNvSpPr/>
          <p:nvPr/>
        </p:nvSpPr>
        <p:spPr>
          <a:xfrm>
            <a:off x="10350932" y="2338520"/>
            <a:ext cx="400373" cy="220262"/>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9" name="矩形 48">
            <a:extLst>
              <a:ext uri="{FF2B5EF4-FFF2-40B4-BE49-F238E27FC236}">
                <a16:creationId xmlns:a16="http://schemas.microsoft.com/office/drawing/2014/main" id="{7C45FBFC-C7C9-47D9-B5A3-4A6B9E426FCF}"/>
              </a:ext>
            </a:extLst>
          </p:cNvPr>
          <p:cNvSpPr/>
          <p:nvPr/>
        </p:nvSpPr>
        <p:spPr>
          <a:xfrm>
            <a:off x="8537505" y="2369197"/>
            <a:ext cx="1135220"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OB Proxy</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0" name="矩形 49">
            <a:extLst>
              <a:ext uri="{FF2B5EF4-FFF2-40B4-BE49-F238E27FC236}">
                <a16:creationId xmlns:a16="http://schemas.microsoft.com/office/drawing/2014/main" id="{99DD6295-6950-42DF-9016-2AEB44B89349}"/>
              </a:ext>
            </a:extLst>
          </p:cNvPr>
          <p:cNvSpPr/>
          <p:nvPr/>
        </p:nvSpPr>
        <p:spPr>
          <a:xfrm>
            <a:off x="6842626" y="1702807"/>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51" name="肘形连接符 56">
            <a:extLst>
              <a:ext uri="{FF2B5EF4-FFF2-40B4-BE49-F238E27FC236}">
                <a16:creationId xmlns:a16="http://schemas.microsoft.com/office/drawing/2014/main" id="{14AB3842-5CD7-4C8B-9FB0-1F0EE532F031}"/>
              </a:ext>
            </a:extLst>
          </p:cNvPr>
          <p:cNvCxnSpPr>
            <a:stCxn id="49" idx="2"/>
            <a:endCxn id="16" idx="0"/>
          </p:cNvCxnSpPr>
          <p:nvPr/>
        </p:nvCxnSpPr>
        <p:spPr>
          <a:xfrm rot="5400000">
            <a:off x="7855874" y="1748441"/>
            <a:ext cx="372179" cy="2126305"/>
          </a:xfrm>
          <a:prstGeom prst="bentConnector3">
            <a:avLst/>
          </a:prstGeom>
          <a:noFill/>
          <a:ln w="6350" cap="flat" cmpd="sng" algn="ctr">
            <a:solidFill>
              <a:srgbClr val="3A3636"/>
            </a:solidFill>
            <a:prstDash val="solid"/>
            <a:miter lim="800000"/>
            <a:tailEnd type="triangle"/>
          </a:ln>
          <a:effectLst/>
        </p:spPr>
      </p:cxnSp>
      <p:cxnSp>
        <p:nvCxnSpPr>
          <p:cNvPr id="52" name="肘形连接符 57">
            <a:extLst>
              <a:ext uri="{FF2B5EF4-FFF2-40B4-BE49-F238E27FC236}">
                <a16:creationId xmlns:a16="http://schemas.microsoft.com/office/drawing/2014/main" id="{069FF975-3A91-44E9-BC36-6B9336DFAA76}"/>
              </a:ext>
            </a:extLst>
          </p:cNvPr>
          <p:cNvCxnSpPr>
            <a:cxnSpLocks/>
            <a:stCxn id="49" idx="2"/>
            <a:endCxn id="36" idx="0"/>
          </p:cNvCxnSpPr>
          <p:nvPr/>
        </p:nvCxnSpPr>
        <p:spPr>
          <a:xfrm rot="16200000" flipH="1">
            <a:off x="9691671" y="2038948"/>
            <a:ext cx="365458" cy="1538570"/>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53" name="肘形连接符 58">
            <a:extLst>
              <a:ext uri="{FF2B5EF4-FFF2-40B4-BE49-F238E27FC236}">
                <a16:creationId xmlns:a16="http://schemas.microsoft.com/office/drawing/2014/main" id="{19A813A3-D7D7-45FB-92F4-AC62AB3E9814}"/>
              </a:ext>
            </a:extLst>
          </p:cNvPr>
          <p:cNvCxnSpPr>
            <a:cxnSpLocks/>
            <a:stCxn id="49" idx="2"/>
            <a:endCxn id="26" idx="0"/>
          </p:cNvCxnSpPr>
          <p:nvPr/>
        </p:nvCxnSpPr>
        <p:spPr>
          <a:xfrm rot="5400000">
            <a:off x="8765550" y="2658117"/>
            <a:ext cx="372179" cy="306953"/>
          </a:xfrm>
          <a:prstGeom prst="bentConnector3">
            <a:avLst>
              <a:gd name="adj1" fmla="val 50000"/>
            </a:avLst>
          </a:prstGeom>
          <a:noFill/>
          <a:ln w="6350" cap="flat" cmpd="sng" algn="ctr">
            <a:solidFill>
              <a:srgbClr val="3A3636"/>
            </a:solidFill>
            <a:prstDash val="solid"/>
            <a:miter lim="800000"/>
            <a:tailEnd type="triangle"/>
          </a:ln>
          <a:effectLst/>
        </p:spPr>
      </p:cxnSp>
      <p:sp>
        <p:nvSpPr>
          <p:cNvPr id="54" name="矩形 53">
            <a:extLst>
              <a:ext uri="{FF2B5EF4-FFF2-40B4-BE49-F238E27FC236}">
                <a16:creationId xmlns:a16="http://schemas.microsoft.com/office/drawing/2014/main" id="{47205233-FDF3-4A5A-A1EC-BD57B3940D4E}"/>
              </a:ext>
            </a:extLst>
          </p:cNvPr>
          <p:cNvSpPr/>
          <p:nvPr/>
        </p:nvSpPr>
        <p:spPr>
          <a:xfrm>
            <a:off x="8216019" y="1694312"/>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5" name="矩形 54">
            <a:extLst>
              <a:ext uri="{FF2B5EF4-FFF2-40B4-BE49-F238E27FC236}">
                <a16:creationId xmlns:a16="http://schemas.microsoft.com/office/drawing/2014/main" id="{C42DE377-67BB-45BD-9C03-6DD0B40E0503}"/>
              </a:ext>
            </a:extLst>
          </p:cNvPr>
          <p:cNvSpPr/>
          <p:nvPr/>
        </p:nvSpPr>
        <p:spPr>
          <a:xfrm>
            <a:off x="9633028" y="1705375"/>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56" name="肘形连接符 61">
            <a:extLst>
              <a:ext uri="{FF2B5EF4-FFF2-40B4-BE49-F238E27FC236}">
                <a16:creationId xmlns:a16="http://schemas.microsoft.com/office/drawing/2014/main" id="{5921955C-BB21-4E00-A939-2717C1B2E01F}"/>
              </a:ext>
            </a:extLst>
          </p:cNvPr>
          <p:cNvCxnSpPr>
            <a:cxnSpLocks/>
            <a:stCxn id="50" idx="2"/>
            <a:endCxn id="49" idx="0"/>
          </p:cNvCxnSpPr>
          <p:nvPr/>
        </p:nvCxnSpPr>
        <p:spPr>
          <a:xfrm rot="16200000" flipH="1">
            <a:off x="7986258" y="1250339"/>
            <a:ext cx="410083" cy="1827632"/>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57" name="肘形连接符 62">
            <a:extLst>
              <a:ext uri="{FF2B5EF4-FFF2-40B4-BE49-F238E27FC236}">
                <a16:creationId xmlns:a16="http://schemas.microsoft.com/office/drawing/2014/main" id="{68219E03-CA6D-4A42-85AF-5918A552BE50}"/>
              </a:ext>
            </a:extLst>
          </p:cNvPr>
          <p:cNvCxnSpPr>
            <a:cxnSpLocks/>
            <a:stCxn id="55" idx="2"/>
            <a:endCxn id="49" idx="0"/>
          </p:cNvCxnSpPr>
          <p:nvPr/>
        </p:nvCxnSpPr>
        <p:spPr>
          <a:xfrm rot="5400000">
            <a:off x="9382743" y="1684054"/>
            <a:ext cx="407515" cy="962770"/>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58" name="肘形连接符 63">
            <a:extLst>
              <a:ext uri="{FF2B5EF4-FFF2-40B4-BE49-F238E27FC236}">
                <a16:creationId xmlns:a16="http://schemas.microsoft.com/office/drawing/2014/main" id="{26FE7326-D77C-4274-89C5-A803CFF34832}"/>
              </a:ext>
            </a:extLst>
          </p:cNvPr>
          <p:cNvCxnSpPr>
            <a:cxnSpLocks/>
            <a:stCxn id="54" idx="2"/>
            <a:endCxn id="49" idx="0"/>
          </p:cNvCxnSpPr>
          <p:nvPr/>
        </p:nvCxnSpPr>
        <p:spPr>
          <a:xfrm rot="16200000" flipH="1">
            <a:off x="8668706" y="1932788"/>
            <a:ext cx="418578" cy="454239"/>
          </a:xfrm>
          <a:prstGeom prst="bentConnector3">
            <a:avLst>
              <a:gd name="adj1" fmla="val 50000"/>
            </a:avLst>
          </a:prstGeom>
          <a:noFill/>
          <a:ln w="6350" cap="flat" cmpd="sng" algn="ctr">
            <a:solidFill>
              <a:srgbClr val="3A3636"/>
            </a:solidFill>
            <a:prstDash val="solid"/>
            <a:miter lim="800000"/>
            <a:tailEnd type="triangle"/>
          </a:ln>
          <a:effectLst/>
        </p:spPr>
      </p:cxnSp>
      <p:sp>
        <p:nvSpPr>
          <p:cNvPr id="59" name="任意形状 64">
            <a:extLst>
              <a:ext uri="{FF2B5EF4-FFF2-40B4-BE49-F238E27FC236}">
                <a16:creationId xmlns:a16="http://schemas.microsoft.com/office/drawing/2014/main" id="{1291DD9D-B69F-4877-9F22-62ED25A63121}"/>
              </a:ext>
            </a:extLst>
          </p:cNvPr>
          <p:cNvSpPr/>
          <p:nvPr/>
        </p:nvSpPr>
        <p:spPr>
          <a:xfrm>
            <a:off x="6838133" y="1975095"/>
            <a:ext cx="1713519" cy="1477108"/>
          </a:xfrm>
          <a:custGeom>
            <a:avLst/>
            <a:gdLst>
              <a:gd name="connsiteX0" fmla="*/ 432079 w 1713519"/>
              <a:gd name="connsiteY0" fmla="*/ 0 h 1477108"/>
              <a:gd name="connsiteX1" fmla="*/ 1708219 w 1713519"/>
              <a:gd name="connsiteY1" fmla="*/ 512466 h 1477108"/>
              <a:gd name="connsiteX2" fmla="*/ 0 w 1713519"/>
              <a:gd name="connsiteY2" fmla="*/ 1477108 h 1477108"/>
            </a:gdLst>
            <a:ahLst/>
            <a:cxnLst>
              <a:cxn ang="0">
                <a:pos x="connsiteX0" y="connsiteY0"/>
              </a:cxn>
              <a:cxn ang="0">
                <a:pos x="connsiteX1" y="connsiteY1"/>
              </a:cxn>
              <a:cxn ang="0">
                <a:pos x="connsiteX2" y="connsiteY2"/>
              </a:cxn>
            </a:cxnLst>
            <a:rect l="l" t="t" r="r" b="b"/>
            <a:pathLst>
              <a:path w="1713519" h="1477108">
                <a:moveTo>
                  <a:pt x="432079" y="0"/>
                </a:moveTo>
                <a:cubicBezTo>
                  <a:pt x="1106155" y="133140"/>
                  <a:pt x="1780232" y="266281"/>
                  <a:pt x="1708219" y="512466"/>
                </a:cubicBezTo>
                <a:cubicBezTo>
                  <a:pt x="1636206" y="758651"/>
                  <a:pt x="818103" y="1117879"/>
                  <a:pt x="0" y="1477108"/>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0" name="任意形状 65">
            <a:extLst>
              <a:ext uri="{FF2B5EF4-FFF2-40B4-BE49-F238E27FC236}">
                <a16:creationId xmlns:a16="http://schemas.microsoft.com/office/drawing/2014/main" id="{1D4BC85E-DEFF-46A9-A1A8-D55A9A460CCD}"/>
              </a:ext>
            </a:extLst>
          </p:cNvPr>
          <p:cNvSpPr/>
          <p:nvPr/>
        </p:nvSpPr>
        <p:spPr>
          <a:xfrm>
            <a:off x="8687029" y="1965047"/>
            <a:ext cx="600419" cy="2813538"/>
          </a:xfrm>
          <a:custGeom>
            <a:avLst/>
            <a:gdLst>
              <a:gd name="connsiteX0" fmla="*/ 0 w 600419"/>
              <a:gd name="connsiteY0" fmla="*/ 0 h 2813538"/>
              <a:gd name="connsiteX1" fmla="*/ 582805 w 600419"/>
              <a:gd name="connsiteY1" fmla="*/ 542611 h 2813538"/>
              <a:gd name="connsiteX2" fmla="*/ 391886 w 600419"/>
              <a:gd name="connsiteY2" fmla="*/ 2813538 h 2813538"/>
            </a:gdLst>
            <a:ahLst/>
            <a:cxnLst>
              <a:cxn ang="0">
                <a:pos x="connsiteX0" y="connsiteY0"/>
              </a:cxn>
              <a:cxn ang="0">
                <a:pos x="connsiteX1" y="connsiteY1"/>
              </a:cxn>
              <a:cxn ang="0">
                <a:pos x="connsiteX2" y="connsiteY2"/>
              </a:cxn>
            </a:cxnLst>
            <a:rect l="l" t="t" r="r" b="b"/>
            <a:pathLst>
              <a:path w="600419" h="2813538">
                <a:moveTo>
                  <a:pt x="0" y="0"/>
                </a:moveTo>
                <a:cubicBezTo>
                  <a:pt x="258745" y="36844"/>
                  <a:pt x="517491" y="73688"/>
                  <a:pt x="582805" y="542611"/>
                </a:cubicBezTo>
                <a:cubicBezTo>
                  <a:pt x="648119" y="1011534"/>
                  <a:pt x="520002" y="1912536"/>
                  <a:pt x="391886" y="2813538"/>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1" name="任意形状 66">
            <a:extLst>
              <a:ext uri="{FF2B5EF4-FFF2-40B4-BE49-F238E27FC236}">
                <a16:creationId xmlns:a16="http://schemas.microsoft.com/office/drawing/2014/main" id="{C1C28660-FD28-46DE-8D1D-D5BDAF90C21B}"/>
              </a:ext>
            </a:extLst>
          </p:cNvPr>
          <p:cNvSpPr/>
          <p:nvPr/>
        </p:nvSpPr>
        <p:spPr>
          <a:xfrm>
            <a:off x="9422126" y="1985143"/>
            <a:ext cx="828898" cy="2039812"/>
          </a:xfrm>
          <a:custGeom>
            <a:avLst/>
            <a:gdLst>
              <a:gd name="connsiteX0" fmla="*/ 460657 w 812349"/>
              <a:gd name="connsiteY0" fmla="*/ 0 h 3185328"/>
              <a:gd name="connsiteX1" fmla="*/ 8481 w 812349"/>
              <a:gd name="connsiteY1" fmla="*/ 633047 h 3185328"/>
              <a:gd name="connsiteX2" fmla="*/ 812349 w 812349"/>
              <a:gd name="connsiteY2" fmla="*/ 3185328 h 3185328"/>
            </a:gdLst>
            <a:ahLst/>
            <a:cxnLst>
              <a:cxn ang="0">
                <a:pos x="connsiteX0" y="connsiteY0"/>
              </a:cxn>
              <a:cxn ang="0">
                <a:pos x="connsiteX1" y="connsiteY1"/>
              </a:cxn>
              <a:cxn ang="0">
                <a:pos x="connsiteX2" y="connsiteY2"/>
              </a:cxn>
            </a:cxnLst>
            <a:rect l="l" t="t" r="r" b="b"/>
            <a:pathLst>
              <a:path w="812349" h="3185328">
                <a:moveTo>
                  <a:pt x="460657" y="0"/>
                </a:moveTo>
                <a:cubicBezTo>
                  <a:pt x="205261" y="51079"/>
                  <a:pt x="-50134" y="102159"/>
                  <a:pt x="8481" y="633047"/>
                </a:cubicBezTo>
                <a:cubicBezTo>
                  <a:pt x="67096" y="1163935"/>
                  <a:pt x="439722" y="2174631"/>
                  <a:pt x="812349" y="3185328"/>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2" name="任意形状 67">
            <a:extLst>
              <a:ext uri="{FF2B5EF4-FFF2-40B4-BE49-F238E27FC236}">
                <a16:creationId xmlns:a16="http://schemas.microsoft.com/office/drawing/2014/main" id="{F17F8243-0295-4302-A584-EA4D427AD8D7}"/>
              </a:ext>
            </a:extLst>
          </p:cNvPr>
          <p:cNvSpPr/>
          <p:nvPr/>
        </p:nvSpPr>
        <p:spPr>
          <a:xfrm>
            <a:off x="7461130" y="5019746"/>
            <a:ext cx="1497205" cy="548529"/>
          </a:xfrm>
          <a:custGeom>
            <a:avLst/>
            <a:gdLst>
              <a:gd name="connsiteX0" fmla="*/ 1497205 w 1497205"/>
              <a:gd name="connsiteY0" fmla="*/ 0 h 548529"/>
              <a:gd name="connsiteX1" fmla="*/ 492370 w 1497205"/>
              <a:gd name="connsiteY1" fmla="*/ 522514 h 548529"/>
              <a:gd name="connsiteX2" fmla="*/ 0 w 1497205"/>
              <a:gd name="connsiteY2" fmla="*/ 422030 h 548529"/>
            </a:gdLst>
            <a:ahLst/>
            <a:cxnLst>
              <a:cxn ang="0">
                <a:pos x="connsiteX0" y="connsiteY0"/>
              </a:cxn>
              <a:cxn ang="0">
                <a:pos x="connsiteX1" y="connsiteY1"/>
              </a:cxn>
              <a:cxn ang="0">
                <a:pos x="connsiteX2" y="connsiteY2"/>
              </a:cxn>
            </a:cxnLst>
            <a:rect l="l" t="t" r="r" b="b"/>
            <a:pathLst>
              <a:path w="1497205" h="548529">
                <a:moveTo>
                  <a:pt x="1497205" y="0"/>
                </a:moveTo>
                <a:cubicBezTo>
                  <a:pt x="1119554" y="226088"/>
                  <a:pt x="741904" y="452176"/>
                  <a:pt x="492370" y="522514"/>
                </a:cubicBezTo>
                <a:cubicBezTo>
                  <a:pt x="242836" y="592852"/>
                  <a:pt x="121418" y="507441"/>
                  <a:pt x="0" y="422030"/>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3" name="任意形状 68">
            <a:extLst>
              <a:ext uri="{FF2B5EF4-FFF2-40B4-BE49-F238E27FC236}">
                <a16:creationId xmlns:a16="http://schemas.microsoft.com/office/drawing/2014/main" id="{86829AE7-576E-4B8B-8DB8-D2C9F8D394DC}"/>
              </a:ext>
            </a:extLst>
          </p:cNvPr>
          <p:cNvSpPr/>
          <p:nvPr/>
        </p:nvSpPr>
        <p:spPr>
          <a:xfrm flipH="1">
            <a:off x="9110735" y="5032822"/>
            <a:ext cx="1044586" cy="420696"/>
          </a:xfrm>
          <a:custGeom>
            <a:avLst/>
            <a:gdLst>
              <a:gd name="connsiteX0" fmla="*/ 1497205 w 1497205"/>
              <a:gd name="connsiteY0" fmla="*/ 0 h 548529"/>
              <a:gd name="connsiteX1" fmla="*/ 492370 w 1497205"/>
              <a:gd name="connsiteY1" fmla="*/ 522514 h 548529"/>
              <a:gd name="connsiteX2" fmla="*/ 0 w 1497205"/>
              <a:gd name="connsiteY2" fmla="*/ 422030 h 548529"/>
            </a:gdLst>
            <a:ahLst/>
            <a:cxnLst>
              <a:cxn ang="0">
                <a:pos x="connsiteX0" y="connsiteY0"/>
              </a:cxn>
              <a:cxn ang="0">
                <a:pos x="connsiteX1" y="connsiteY1"/>
              </a:cxn>
              <a:cxn ang="0">
                <a:pos x="connsiteX2" y="connsiteY2"/>
              </a:cxn>
            </a:cxnLst>
            <a:rect l="l" t="t" r="r" b="b"/>
            <a:pathLst>
              <a:path w="1497205" h="548529">
                <a:moveTo>
                  <a:pt x="1497205" y="0"/>
                </a:moveTo>
                <a:cubicBezTo>
                  <a:pt x="1119554" y="226088"/>
                  <a:pt x="741904" y="452176"/>
                  <a:pt x="492370" y="522514"/>
                </a:cubicBezTo>
                <a:cubicBezTo>
                  <a:pt x="242836" y="592852"/>
                  <a:pt x="121418" y="507441"/>
                  <a:pt x="0" y="422030"/>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4" name="矩形 63">
            <a:extLst>
              <a:ext uri="{FF2B5EF4-FFF2-40B4-BE49-F238E27FC236}">
                <a16:creationId xmlns:a16="http://schemas.microsoft.com/office/drawing/2014/main" id="{F0718425-C5AE-4E63-9256-9815A329F7E9}"/>
              </a:ext>
            </a:extLst>
          </p:cNvPr>
          <p:cNvSpPr/>
          <p:nvPr/>
        </p:nvSpPr>
        <p:spPr>
          <a:xfrm>
            <a:off x="474684" y="2159358"/>
            <a:ext cx="5006629" cy="2796984"/>
          </a:xfrm>
          <a:prstGeom prst="rect">
            <a:avLst/>
          </a:prstGeom>
        </p:spPr>
        <p:txBody>
          <a:bodyPr wrap="square">
            <a:spAutoFit/>
          </a:bodyPr>
          <a:lstStyle/>
          <a:p>
            <a:pPr marL="141750" indent="-141750" algn="just">
              <a:lnSpc>
                <a:spcPct val="150000"/>
              </a:lnSpc>
              <a:spcBef>
                <a:spcPts val="600"/>
              </a:spcBef>
              <a:spcAft>
                <a:spcPts val="600"/>
              </a:spcAft>
              <a:buFont typeface="Arial" panose="020B0604020202020204" pitchFamily="34" charset="0"/>
              <a:buChar char="•"/>
            </a:pPr>
            <a:r>
              <a:rPr kumimoji="1" lang="zh-CN" altLang="en-US" sz="1600" b="1" dirty="0">
                <a:solidFill>
                  <a:srgbClr val="3A3636"/>
                </a:solidFill>
                <a:latin typeface="Alibaba PuHuiTi" pitchFamily="18" charset="-122"/>
                <a:ea typeface="Alibaba PuHuiTi" pitchFamily="18" charset="-122"/>
                <a:cs typeface="Alibaba PuHuiTi" pitchFamily="18" charset="-122"/>
              </a:rPr>
              <a:t>自动负载均衡</a:t>
            </a:r>
            <a:r>
              <a:rPr kumimoji="1" lang="zh-CN" altLang="en-US" sz="1600" dirty="0">
                <a:solidFill>
                  <a:srgbClr val="3A3636"/>
                </a:solidFill>
                <a:latin typeface="Alibaba PuHuiTi" pitchFamily="18" charset="-122"/>
                <a:ea typeface="Alibaba PuHuiTi" pitchFamily="18" charset="-122"/>
                <a:cs typeface="Alibaba PuHuiTi" pitchFamily="18" charset="-122"/>
              </a:rPr>
              <a:t>：部署在各个服务器中，使得各个服务器都能承载业务流量。</a:t>
            </a:r>
            <a:r>
              <a:rPr kumimoji="1" lang="en-US" altLang="zh-CN" sz="1600" dirty="0">
                <a:solidFill>
                  <a:srgbClr val="3A3636"/>
                </a:solidFill>
                <a:latin typeface="Alibaba PuHuiTi" pitchFamily="18" charset="-122"/>
                <a:ea typeface="Alibaba PuHuiTi" pitchFamily="18" charset="-122"/>
                <a:cs typeface="Alibaba PuHuiTi" pitchFamily="18" charset="-122"/>
              </a:rPr>
              <a:t>(</a:t>
            </a:r>
            <a:r>
              <a:rPr kumimoji="1" lang="zh-CN" altLang="en-US" sz="1600" dirty="0">
                <a:solidFill>
                  <a:srgbClr val="3A3636"/>
                </a:solidFill>
                <a:latin typeface="Alibaba PuHuiTi" pitchFamily="18" charset="-122"/>
                <a:ea typeface="Alibaba PuHuiTi" pitchFamily="18" charset="-122"/>
                <a:cs typeface="Alibaba PuHuiTi" pitchFamily="18" charset="-122"/>
              </a:rPr>
              <a:t>如图应用</a:t>
            </a:r>
            <a:r>
              <a:rPr kumimoji="1" lang="en-US" altLang="zh-CN" sz="1600" dirty="0">
                <a:solidFill>
                  <a:srgbClr val="3A3636"/>
                </a:solidFill>
                <a:latin typeface="Alibaba PuHuiTi" pitchFamily="18" charset="-122"/>
                <a:ea typeface="Alibaba PuHuiTi" pitchFamily="18" charset="-122"/>
                <a:cs typeface="Alibaba PuHuiTi" pitchFamily="18" charset="-122"/>
              </a:rPr>
              <a:t>1</a:t>
            </a:r>
            <a:r>
              <a:rPr kumimoji="1" lang="zh-CN" altLang="en-US" sz="1600" dirty="0">
                <a:solidFill>
                  <a:srgbClr val="3A3636"/>
                </a:solidFill>
                <a:latin typeface="Alibaba PuHuiTi" pitchFamily="18" charset="-122"/>
                <a:ea typeface="Alibaba PuHuiTi" pitchFamily="18" charset="-122"/>
                <a:cs typeface="Alibaba PuHuiTi" pitchFamily="18" charset="-122"/>
              </a:rPr>
              <a:t>、</a:t>
            </a:r>
            <a:r>
              <a:rPr kumimoji="1" lang="en-US" altLang="zh-CN" sz="1600" dirty="0">
                <a:solidFill>
                  <a:srgbClr val="3A3636"/>
                </a:solidFill>
                <a:latin typeface="Alibaba PuHuiTi" pitchFamily="18" charset="-122"/>
                <a:ea typeface="Alibaba PuHuiTi" pitchFamily="18" charset="-122"/>
                <a:cs typeface="Alibaba PuHuiTi" pitchFamily="18" charset="-122"/>
              </a:rPr>
              <a:t>2</a:t>
            </a:r>
            <a:r>
              <a:rPr kumimoji="1" lang="zh-CN" altLang="en-US" sz="1600" dirty="0">
                <a:solidFill>
                  <a:srgbClr val="3A3636"/>
                </a:solidFill>
                <a:latin typeface="Alibaba PuHuiTi" pitchFamily="18" charset="-122"/>
                <a:ea typeface="Alibaba PuHuiTi" pitchFamily="18" charset="-122"/>
                <a:cs typeface="Alibaba PuHuiTi" pitchFamily="18" charset="-122"/>
              </a:rPr>
              <a:t>、</a:t>
            </a:r>
            <a:r>
              <a:rPr kumimoji="1" lang="en-US" altLang="zh-CN" sz="1600" dirty="0">
                <a:solidFill>
                  <a:srgbClr val="3A3636"/>
                </a:solidFill>
                <a:latin typeface="Alibaba PuHuiTi" pitchFamily="18" charset="-122"/>
                <a:ea typeface="Alibaba PuHuiTi" pitchFamily="18" charset="-122"/>
                <a:cs typeface="Alibaba PuHuiTi" pitchFamily="18" charset="-122"/>
              </a:rPr>
              <a:t>3</a:t>
            </a:r>
            <a:r>
              <a:rPr kumimoji="1" lang="zh-CN" altLang="en-US" sz="1600" dirty="0">
                <a:solidFill>
                  <a:srgbClr val="3A3636"/>
                </a:solidFill>
                <a:latin typeface="Alibaba PuHuiTi" pitchFamily="18" charset="-122"/>
                <a:ea typeface="Alibaba PuHuiTi" pitchFamily="18" charset="-122"/>
                <a:cs typeface="Alibaba PuHuiTi" pitchFamily="18" charset="-122"/>
              </a:rPr>
              <a:t>读请求分布路由到不同的</a:t>
            </a:r>
            <a:r>
              <a:rPr kumimoji="1" lang="en-US" altLang="zh-CN" sz="1600" dirty="0">
                <a:solidFill>
                  <a:srgbClr val="3A3636"/>
                </a:solidFill>
                <a:latin typeface="Alibaba PuHuiTi" pitchFamily="18" charset="-122"/>
                <a:ea typeface="Alibaba PuHuiTi" pitchFamily="18" charset="-122"/>
                <a:cs typeface="Alibaba PuHuiTi" pitchFamily="18" charset="-122"/>
              </a:rPr>
              <a:t>OB</a:t>
            </a:r>
            <a:r>
              <a:rPr kumimoji="1" lang="zh-CN" altLang="en-US" sz="1600" dirty="0">
                <a:solidFill>
                  <a:srgbClr val="3A3636"/>
                </a:solidFill>
                <a:latin typeface="Alibaba PuHuiTi" pitchFamily="18" charset="-122"/>
                <a:ea typeface="Alibaba PuHuiTi" pitchFamily="18" charset="-122"/>
                <a:cs typeface="Alibaba PuHuiTi" pitchFamily="18" charset="-122"/>
              </a:rPr>
              <a:t> </a:t>
            </a:r>
            <a:r>
              <a:rPr kumimoji="1" lang="en-US" altLang="zh-CN" sz="1600" dirty="0">
                <a:solidFill>
                  <a:srgbClr val="3A3636"/>
                </a:solidFill>
                <a:latin typeface="Alibaba PuHuiTi" pitchFamily="18" charset="-122"/>
                <a:ea typeface="Alibaba PuHuiTi" pitchFamily="18" charset="-122"/>
                <a:cs typeface="Alibaba PuHuiTi" pitchFamily="18" charset="-122"/>
              </a:rPr>
              <a:t>Server</a:t>
            </a:r>
            <a:r>
              <a:rPr kumimoji="1" lang="zh-CN" altLang="en-US" sz="1600" dirty="0">
                <a:solidFill>
                  <a:srgbClr val="3A3636"/>
                </a:solidFill>
                <a:latin typeface="Alibaba PuHuiTi" pitchFamily="18" charset="-122"/>
                <a:ea typeface="Alibaba PuHuiTi" pitchFamily="18" charset="-122"/>
                <a:cs typeface="Alibaba PuHuiTi" pitchFamily="18" charset="-122"/>
              </a:rPr>
              <a:t>）</a:t>
            </a:r>
            <a:endParaRPr kumimoji="1" lang="en-US" altLang="zh-CN" sz="1600" dirty="0">
              <a:solidFill>
                <a:srgbClr val="3A3636"/>
              </a:solidFill>
              <a:latin typeface="Alibaba PuHuiTi" pitchFamily="18" charset="-122"/>
              <a:ea typeface="Alibaba PuHuiTi" pitchFamily="18" charset="-122"/>
              <a:cs typeface="Alibaba PuHuiTi" pitchFamily="18" charset="-122"/>
            </a:endParaRPr>
          </a:p>
          <a:p>
            <a:pPr marL="141750" indent="-141750" algn="just">
              <a:lnSpc>
                <a:spcPct val="150000"/>
              </a:lnSpc>
              <a:spcBef>
                <a:spcPts val="600"/>
              </a:spcBef>
              <a:spcAft>
                <a:spcPts val="600"/>
              </a:spcAft>
              <a:buFont typeface="Arial" panose="020B0604020202020204" pitchFamily="34" charset="0"/>
              <a:buChar char="•"/>
            </a:pPr>
            <a:r>
              <a:rPr kumimoji="1" lang="zh-CN" altLang="en-US" sz="1600" b="1" dirty="0">
                <a:solidFill>
                  <a:srgbClr val="3A3636"/>
                </a:solidFill>
                <a:latin typeface="Alibaba PuHuiTi" pitchFamily="18" charset="-122"/>
                <a:ea typeface="Alibaba PuHuiTi" pitchFamily="18" charset="-122"/>
                <a:cs typeface="Alibaba PuHuiTi" pitchFamily="18" charset="-122"/>
              </a:rPr>
              <a:t>每台</a:t>
            </a:r>
            <a:r>
              <a:rPr kumimoji="1" lang="en-US" altLang="zh-CN" sz="1600" b="1" dirty="0">
                <a:solidFill>
                  <a:srgbClr val="3A3636"/>
                </a:solidFill>
                <a:latin typeface="Alibaba PuHuiTi" pitchFamily="18" charset="-122"/>
                <a:ea typeface="Alibaba PuHuiTi" pitchFamily="18" charset="-122"/>
                <a:cs typeface="Alibaba PuHuiTi" pitchFamily="18" charset="-122"/>
              </a:rPr>
              <a:t>OB</a:t>
            </a:r>
            <a:r>
              <a:rPr kumimoji="1" lang="zh-CN" altLang="en-US" sz="1600" b="1" dirty="0">
                <a:solidFill>
                  <a:srgbClr val="3A3636"/>
                </a:solidFill>
                <a:latin typeface="Alibaba PuHuiTi" pitchFamily="18" charset="-122"/>
                <a:ea typeface="Alibaba PuHuiTi" pitchFamily="18" charset="-122"/>
                <a:cs typeface="Alibaba PuHuiTi" pitchFamily="18" charset="-122"/>
              </a:rPr>
              <a:t> </a:t>
            </a:r>
            <a:r>
              <a:rPr kumimoji="1" lang="en-US" altLang="zh-CN" sz="1600" b="1" dirty="0">
                <a:solidFill>
                  <a:srgbClr val="3A3636"/>
                </a:solidFill>
                <a:latin typeface="Alibaba PuHuiTi" pitchFamily="18" charset="-122"/>
                <a:ea typeface="Alibaba PuHuiTi" pitchFamily="18" charset="-122"/>
                <a:cs typeface="Alibaba PuHuiTi" pitchFamily="18" charset="-122"/>
              </a:rPr>
              <a:t>Server</a:t>
            </a:r>
            <a:r>
              <a:rPr kumimoji="1" lang="zh-CN" altLang="en-US" sz="1600" b="1" dirty="0">
                <a:solidFill>
                  <a:srgbClr val="3A3636"/>
                </a:solidFill>
                <a:latin typeface="Alibaba PuHuiTi" pitchFamily="18" charset="-122"/>
                <a:ea typeface="Alibaba PuHuiTi" pitchFamily="18" charset="-122"/>
                <a:cs typeface="Alibaba PuHuiTi" pitchFamily="18" charset="-122"/>
              </a:rPr>
              <a:t>相互独立</a:t>
            </a:r>
            <a:r>
              <a:rPr kumimoji="1" lang="zh-CN" altLang="en-US" sz="1600" dirty="0">
                <a:solidFill>
                  <a:srgbClr val="3A3636"/>
                </a:solidFill>
                <a:latin typeface="Alibaba PuHuiTi" pitchFamily="18" charset="-122"/>
                <a:ea typeface="Alibaba PuHuiTi" pitchFamily="18" charset="-122"/>
                <a:cs typeface="Alibaba PuHuiTi" pitchFamily="18" charset="-122"/>
              </a:rPr>
              <a:t>：每台</a:t>
            </a:r>
            <a:r>
              <a:rPr kumimoji="1" lang="en-US" altLang="zh-CN" sz="1600" dirty="0">
                <a:solidFill>
                  <a:srgbClr val="3A3636"/>
                </a:solidFill>
                <a:latin typeface="Alibaba PuHuiTi" pitchFamily="18" charset="-122"/>
                <a:ea typeface="Alibaba PuHuiTi" pitchFamily="18" charset="-122"/>
                <a:cs typeface="Alibaba PuHuiTi" pitchFamily="18" charset="-122"/>
              </a:rPr>
              <a:t>OB</a:t>
            </a:r>
            <a:r>
              <a:rPr kumimoji="1" lang="zh-CN" altLang="en-US" sz="1600" dirty="0">
                <a:solidFill>
                  <a:srgbClr val="3A3636"/>
                </a:solidFill>
                <a:latin typeface="Alibaba PuHuiTi" pitchFamily="18" charset="-122"/>
                <a:ea typeface="Alibaba PuHuiTi" pitchFamily="18" charset="-122"/>
                <a:cs typeface="Alibaba PuHuiTi" pitchFamily="18" charset="-122"/>
              </a:rPr>
              <a:t> </a:t>
            </a:r>
            <a:r>
              <a:rPr kumimoji="1" lang="en-US" altLang="zh-CN" sz="1600" dirty="0">
                <a:solidFill>
                  <a:srgbClr val="3A3636"/>
                </a:solidFill>
                <a:latin typeface="Alibaba PuHuiTi" pitchFamily="18" charset="-122"/>
                <a:ea typeface="Alibaba PuHuiTi" pitchFamily="18" charset="-122"/>
                <a:cs typeface="Alibaba PuHuiTi" pitchFamily="18" charset="-122"/>
              </a:rPr>
              <a:t>Server</a:t>
            </a:r>
            <a:r>
              <a:rPr kumimoji="1" lang="zh-CN" altLang="en-US" sz="1600" dirty="0">
                <a:solidFill>
                  <a:srgbClr val="3A3636"/>
                </a:solidFill>
                <a:latin typeface="Alibaba PuHuiTi" pitchFamily="18" charset="-122"/>
                <a:ea typeface="Alibaba PuHuiTi" pitchFamily="18" charset="-122"/>
                <a:cs typeface="Alibaba PuHuiTi" pitchFamily="18" charset="-122"/>
              </a:rPr>
              <a:t>均可以独立执行</a:t>
            </a:r>
            <a:r>
              <a:rPr kumimoji="1" lang="en-US" altLang="zh-CN" sz="1600" dirty="0">
                <a:solidFill>
                  <a:srgbClr val="3A3636"/>
                </a:solidFill>
                <a:latin typeface="Alibaba PuHuiTi" pitchFamily="18" charset="-122"/>
                <a:ea typeface="Alibaba PuHuiTi" pitchFamily="18" charset="-122"/>
                <a:cs typeface="Alibaba PuHuiTi" pitchFamily="18" charset="-122"/>
              </a:rPr>
              <a:t>SQL</a:t>
            </a:r>
            <a:r>
              <a:rPr kumimoji="1" lang="zh-CN" altLang="en-US" sz="1600" dirty="0">
                <a:solidFill>
                  <a:srgbClr val="3A3636"/>
                </a:solidFill>
                <a:latin typeface="Alibaba PuHuiTi" pitchFamily="18" charset="-122"/>
                <a:ea typeface="Alibaba PuHuiTi" pitchFamily="18" charset="-122"/>
                <a:cs typeface="Alibaba PuHuiTi" pitchFamily="18" charset="-122"/>
              </a:rPr>
              <a:t>，如果应用需要访问的数据在不同机器上，</a:t>
            </a:r>
            <a:r>
              <a:rPr kumimoji="1" lang="en-US" altLang="zh-CN" sz="1600" dirty="0">
                <a:solidFill>
                  <a:srgbClr val="3A3636"/>
                </a:solidFill>
                <a:latin typeface="Alibaba PuHuiTi" pitchFamily="18" charset="-122"/>
                <a:ea typeface="Alibaba PuHuiTi" pitchFamily="18" charset="-122"/>
                <a:cs typeface="Alibaba PuHuiTi" pitchFamily="18" charset="-122"/>
              </a:rPr>
              <a:t>OB</a:t>
            </a:r>
            <a:r>
              <a:rPr kumimoji="1" lang="zh-CN" altLang="en-US" sz="1600" dirty="0">
                <a:solidFill>
                  <a:srgbClr val="3A3636"/>
                </a:solidFill>
                <a:latin typeface="Alibaba PuHuiTi" pitchFamily="18" charset="-122"/>
                <a:ea typeface="Alibaba PuHuiTi" pitchFamily="18" charset="-122"/>
                <a:cs typeface="Alibaba PuHuiTi" pitchFamily="18" charset="-122"/>
              </a:rPr>
              <a:t> </a:t>
            </a:r>
            <a:r>
              <a:rPr kumimoji="1" lang="en-US" altLang="zh-CN" sz="1600" dirty="0">
                <a:solidFill>
                  <a:srgbClr val="3A3636"/>
                </a:solidFill>
                <a:latin typeface="Alibaba PuHuiTi" pitchFamily="18" charset="-122"/>
                <a:ea typeface="Alibaba PuHuiTi" pitchFamily="18" charset="-122"/>
                <a:cs typeface="Alibaba PuHuiTi" pitchFamily="18" charset="-122"/>
              </a:rPr>
              <a:t>Server</a:t>
            </a:r>
            <a:r>
              <a:rPr kumimoji="1" lang="zh-CN" altLang="en-US" sz="1600" dirty="0">
                <a:solidFill>
                  <a:srgbClr val="3A3636"/>
                </a:solidFill>
                <a:latin typeface="Alibaba PuHuiTi" pitchFamily="18" charset="-122"/>
                <a:ea typeface="Alibaba PuHuiTi" pitchFamily="18" charset="-122"/>
                <a:cs typeface="Alibaba PuHuiTi" pitchFamily="18" charset="-122"/>
              </a:rPr>
              <a:t>自动将请求路由至数据所在的机器，对业务完全透明（如应用</a:t>
            </a:r>
            <a:r>
              <a:rPr kumimoji="1" lang="en-US" altLang="zh-CN" sz="1600" dirty="0">
                <a:solidFill>
                  <a:srgbClr val="3A3636"/>
                </a:solidFill>
                <a:latin typeface="Alibaba PuHuiTi" pitchFamily="18" charset="-122"/>
                <a:ea typeface="Alibaba PuHuiTi" pitchFamily="18" charset="-122"/>
                <a:cs typeface="Alibaba PuHuiTi" pitchFamily="18" charset="-122"/>
              </a:rPr>
              <a:t>2-&gt;P6-&gt;P7/P8)</a:t>
            </a:r>
          </a:p>
        </p:txBody>
      </p:sp>
    </p:spTree>
    <p:extLst>
      <p:ext uri="{BB962C8B-B14F-4D97-AF65-F5344CB8AC3E}">
        <p14:creationId xmlns:p14="http://schemas.microsoft.com/office/powerpoint/2010/main" val="17038619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37630-16A6-4B2A-86C5-FC4DF510CAB9}"/>
              </a:ext>
            </a:extLst>
          </p:cNvPr>
          <p:cNvSpPr>
            <a:spLocks noGrp="1"/>
          </p:cNvSpPr>
          <p:nvPr>
            <p:ph type="title"/>
          </p:nvPr>
        </p:nvSpPr>
        <p:spPr/>
        <p:txBody>
          <a:bodyPr/>
          <a:lstStyle/>
          <a:p>
            <a:pPr algn="ctr"/>
            <a:r>
              <a:rPr lang="zh-CN" altLang="en-US" dirty="0"/>
              <a:t>数据持久化</a:t>
            </a:r>
          </a:p>
        </p:txBody>
      </p:sp>
      <p:sp>
        <p:nvSpPr>
          <p:cNvPr id="3" name="内容占位符 2">
            <a:extLst>
              <a:ext uri="{FF2B5EF4-FFF2-40B4-BE49-F238E27FC236}">
                <a16:creationId xmlns:a16="http://schemas.microsoft.com/office/drawing/2014/main" id="{9FC377B5-699A-4243-9AEF-C43E75F9B473}"/>
              </a:ext>
            </a:extLst>
          </p:cNvPr>
          <p:cNvSpPr>
            <a:spLocks noGrp="1"/>
          </p:cNvSpPr>
          <p:nvPr>
            <p:ph idx="1"/>
          </p:nvPr>
        </p:nvSpPr>
        <p:spPr/>
        <p:txBody>
          <a:bodyPr/>
          <a:lstStyle/>
          <a:p>
            <a:r>
              <a:rPr lang="zh-CN" altLang="en-US" sz="2400" b="1" dirty="0"/>
              <a:t>通过多副本同步</a:t>
            </a:r>
            <a:r>
              <a:rPr lang="en-US" altLang="zh-CN" sz="2400" b="1" dirty="0"/>
              <a:t>Redo Log</a:t>
            </a:r>
            <a:r>
              <a:rPr lang="zh-CN" altLang="en-US" sz="2400" b="1" dirty="0"/>
              <a:t>确保数据持久化</a:t>
            </a:r>
          </a:p>
        </p:txBody>
      </p:sp>
      <p:sp>
        <p:nvSpPr>
          <p:cNvPr id="4" name="矩形 3">
            <a:extLst>
              <a:ext uri="{FF2B5EF4-FFF2-40B4-BE49-F238E27FC236}">
                <a16:creationId xmlns:a16="http://schemas.microsoft.com/office/drawing/2014/main" id="{51E28DAC-133F-44AC-A2F1-E7AAE97639F7}"/>
              </a:ext>
            </a:extLst>
          </p:cNvPr>
          <p:cNvSpPr/>
          <p:nvPr/>
        </p:nvSpPr>
        <p:spPr>
          <a:xfrm>
            <a:off x="6266211" y="3366005"/>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F66B5CFB-E8AE-4F87-BA6F-5DB6C748191E}"/>
              </a:ext>
            </a:extLst>
          </p:cNvPr>
          <p:cNvSpPr/>
          <p:nvPr/>
        </p:nvSpPr>
        <p:spPr>
          <a:xfrm>
            <a:off x="6266211" y="469174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 name="矩形 5">
            <a:extLst>
              <a:ext uri="{FF2B5EF4-FFF2-40B4-BE49-F238E27FC236}">
                <a16:creationId xmlns:a16="http://schemas.microsoft.com/office/drawing/2014/main" id="{5F28CCB6-876F-473E-8BAB-08CDD15CD6CE}"/>
              </a:ext>
            </a:extLst>
          </p:cNvPr>
          <p:cNvSpPr/>
          <p:nvPr/>
        </p:nvSpPr>
        <p:spPr>
          <a:xfrm>
            <a:off x="6497323" y="377392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 name="矩形 6">
            <a:extLst>
              <a:ext uri="{FF2B5EF4-FFF2-40B4-BE49-F238E27FC236}">
                <a16:creationId xmlns:a16="http://schemas.microsoft.com/office/drawing/2014/main" id="{1032AFBE-9CDF-46C2-B840-B6668C2F9E4A}"/>
              </a:ext>
            </a:extLst>
          </p:cNvPr>
          <p:cNvSpPr/>
          <p:nvPr/>
        </p:nvSpPr>
        <p:spPr>
          <a:xfrm>
            <a:off x="6971271" y="37589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0DC75117-2017-485B-B873-0A6E7F406F64}"/>
              </a:ext>
            </a:extLst>
          </p:cNvPr>
          <p:cNvSpPr/>
          <p:nvPr/>
        </p:nvSpPr>
        <p:spPr>
          <a:xfrm>
            <a:off x="6497323" y="415053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02D82766-15C6-4EBF-81B4-22E72CA34B75}"/>
              </a:ext>
            </a:extLst>
          </p:cNvPr>
          <p:cNvSpPr/>
          <p:nvPr/>
        </p:nvSpPr>
        <p:spPr>
          <a:xfrm>
            <a:off x="6971271" y="41417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4DE2F1B8-9A17-43E3-B69A-D495C9527EDA}"/>
              </a:ext>
            </a:extLst>
          </p:cNvPr>
          <p:cNvSpPr/>
          <p:nvPr/>
        </p:nvSpPr>
        <p:spPr>
          <a:xfrm>
            <a:off x="6497322" y="5058419"/>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4C52ED6F-362F-45F2-98D2-11E14541AE6F}"/>
              </a:ext>
            </a:extLst>
          </p:cNvPr>
          <p:cNvSpPr/>
          <p:nvPr/>
        </p:nvSpPr>
        <p:spPr>
          <a:xfrm>
            <a:off x="6971270" y="504349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7891DDAB-51B0-4FAA-9C45-5D2B35179594}"/>
              </a:ext>
            </a:extLst>
          </p:cNvPr>
          <p:cNvSpPr/>
          <p:nvPr/>
        </p:nvSpPr>
        <p:spPr>
          <a:xfrm>
            <a:off x="6497322" y="543502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76FD0DC1-7B08-4026-BF00-0EA3343C4447}"/>
              </a:ext>
            </a:extLst>
          </p:cNvPr>
          <p:cNvSpPr/>
          <p:nvPr/>
        </p:nvSpPr>
        <p:spPr>
          <a:xfrm>
            <a:off x="6971270" y="542623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4" name="文本框 13">
            <a:extLst>
              <a:ext uri="{FF2B5EF4-FFF2-40B4-BE49-F238E27FC236}">
                <a16:creationId xmlns:a16="http://schemas.microsoft.com/office/drawing/2014/main" id="{9404F8CD-BB84-4D79-B2DA-7A0522F5FE34}"/>
              </a:ext>
            </a:extLst>
          </p:cNvPr>
          <p:cNvSpPr txBox="1"/>
          <p:nvPr/>
        </p:nvSpPr>
        <p:spPr>
          <a:xfrm>
            <a:off x="6418853" y="336600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5" name="文本框 14">
            <a:extLst>
              <a:ext uri="{FF2B5EF4-FFF2-40B4-BE49-F238E27FC236}">
                <a16:creationId xmlns:a16="http://schemas.microsoft.com/office/drawing/2014/main" id="{92AEBF5E-69BE-44F3-B883-C82CFA0139B7}"/>
              </a:ext>
            </a:extLst>
          </p:cNvPr>
          <p:cNvSpPr txBox="1"/>
          <p:nvPr/>
        </p:nvSpPr>
        <p:spPr>
          <a:xfrm>
            <a:off x="6368725" y="467205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矩形 15">
            <a:extLst>
              <a:ext uri="{FF2B5EF4-FFF2-40B4-BE49-F238E27FC236}">
                <a16:creationId xmlns:a16="http://schemas.microsoft.com/office/drawing/2014/main" id="{800FC55F-8C34-4E05-A915-AB5E9B40A8C0}"/>
              </a:ext>
            </a:extLst>
          </p:cNvPr>
          <p:cNvSpPr/>
          <p:nvPr/>
        </p:nvSpPr>
        <p:spPr>
          <a:xfrm>
            <a:off x="6155679" y="3276623"/>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文本框 16">
            <a:extLst>
              <a:ext uri="{FF2B5EF4-FFF2-40B4-BE49-F238E27FC236}">
                <a16:creationId xmlns:a16="http://schemas.microsoft.com/office/drawing/2014/main" id="{AD603582-5401-4878-A5C5-84A0570ED2AD}"/>
              </a:ext>
            </a:extLst>
          </p:cNvPr>
          <p:cNvSpPr txBox="1"/>
          <p:nvPr/>
        </p:nvSpPr>
        <p:spPr>
          <a:xfrm>
            <a:off x="6480217" y="582731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8" name="矩形 17">
            <a:extLst>
              <a:ext uri="{FF2B5EF4-FFF2-40B4-BE49-F238E27FC236}">
                <a16:creationId xmlns:a16="http://schemas.microsoft.com/office/drawing/2014/main" id="{5D0801E5-71B1-4C00-A32E-609FF7A56CF1}"/>
              </a:ext>
            </a:extLst>
          </p:cNvPr>
          <p:cNvSpPr/>
          <p:nvPr/>
        </p:nvSpPr>
        <p:spPr>
          <a:xfrm>
            <a:off x="8085563" y="3366005"/>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9" name="矩形 18">
            <a:extLst>
              <a:ext uri="{FF2B5EF4-FFF2-40B4-BE49-F238E27FC236}">
                <a16:creationId xmlns:a16="http://schemas.microsoft.com/office/drawing/2014/main" id="{4060D332-7E1C-43FB-AFA8-1EC231999BDE}"/>
              </a:ext>
            </a:extLst>
          </p:cNvPr>
          <p:cNvSpPr/>
          <p:nvPr/>
        </p:nvSpPr>
        <p:spPr>
          <a:xfrm>
            <a:off x="8085563" y="469174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0" name="矩形 19">
            <a:extLst>
              <a:ext uri="{FF2B5EF4-FFF2-40B4-BE49-F238E27FC236}">
                <a16:creationId xmlns:a16="http://schemas.microsoft.com/office/drawing/2014/main" id="{45BEBBC5-AF20-4E95-9BA4-909743D7B8D3}"/>
              </a:ext>
            </a:extLst>
          </p:cNvPr>
          <p:cNvSpPr/>
          <p:nvPr/>
        </p:nvSpPr>
        <p:spPr>
          <a:xfrm>
            <a:off x="8316675" y="377392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98E7C218-36AB-4EE2-A133-9A403E9037CF}"/>
              </a:ext>
            </a:extLst>
          </p:cNvPr>
          <p:cNvSpPr/>
          <p:nvPr/>
        </p:nvSpPr>
        <p:spPr>
          <a:xfrm>
            <a:off x="8790623" y="3758998"/>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2" name="矩形 21">
            <a:extLst>
              <a:ext uri="{FF2B5EF4-FFF2-40B4-BE49-F238E27FC236}">
                <a16:creationId xmlns:a16="http://schemas.microsoft.com/office/drawing/2014/main" id="{FF0F4ACC-CDAD-44CA-B71B-78A51F94D1E8}"/>
              </a:ext>
            </a:extLst>
          </p:cNvPr>
          <p:cNvSpPr/>
          <p:nvPr/>
        </p:nvSpPr>
        <p:spPr>
          <a:xfrm>
            <a:off x="8316675" y="415053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3" name="矩形 22">
            <a:extLst>
              <a:ext uri="{FF2B5EF4-FFF2-40B4-BE49-F238E27FC236}">
                <a16:creationId xmlns:a16="http://schemas.microsoft.com/office/drawing/2014/main" id="{365AC0FB-202A-4617-AB57-91DDBF3965E9}"/>
              </a:ext>
            </a:extLst>
          </p:cNvPr>
          <p:cNvSpPr/>
          <p:nvPr/>
        </p:nvSpPr>
        <p:spPr>
          <a:xfrm>
            <a:off x="8790623" y="41417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4" name="文本框 23">
            <a:extLst>
              <a:ext uri="{FF2B5EF4-FFF2-40B4-BE49-F238E27FC236}">
                <a16:creationId xmlns:a16="http://schemas.microsoft.com/office/drawing/2014/main" id="{57360583-D223-4591-9ACF-C77C60BE7DF8}"/>
              </a:ext>
            </a:extLst>
          </p:cNvPr>
          <p:cNvSpPr txBox="1"/>
          <p:nvPr/>
        </p:nvSpPr>
        <p:spPr>
          <a:xfrm>
            <a:off x="8238205" y="336600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5" name="文本框 24">
            <a:extLst>
              <a:ext uri="{FF2B5EF4-FFF2-40B4-BE49-F238E27FC236}">
                <a16:creationId xmlns:a16="http://schemas.microsoft.com/office/drawing/2014/main" id="{F1A37EA7-D50D-437B-8C65-55911F9D040E}"/>
              </a:ext>
            </a:extLst>
          </p:cNvPr>
          <p:cNvSpPr txBox="1"/>
          <p:nvPr/>
        </p:nvSpPr>
        <p:spPr>
          <a:xfrm>
            <a:off x="8188077" y="467205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6" name="矩形 25">
            <a:extLst>
              <a:ext uri="{FF2B5EF4-FFF2-40B4-BE49-F238E27FC236}">
                <a16:creationId xmlns:a16="http://schemas.microsoft.com/office/drawing/2014/main" id="{AAB4778B-939F-47B7-9557-ACA3DF8C37D1}"/>
              </a:ext>
            </a:extLst>
          </p:cNvPr>
          <p:cNvSpPr/>
          <p:nvPr/>
        </p:nvSpPr>
        <p:spPr>
          <a:xfrm>
            <a:off x="7975031" y="3276623"/>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7" name="文本框 26">
            <a:extLst>
              <a:ext uri="{FF2B5EF4-FFF2-40B4-BE49-F238E27FC236}">
                <a16:creationId xmlns:a16="http://schemas.microsoft.com/office/drawing/2014/main" id="{29C1C030-AAE5-4A95-8C5A-A36A75BC5ADC}"/>
              </a:ext>
            </a:extLst>
          </p:cNvPr>
          <p:cNvSpPr txBox="1"/>
          <p:nvPr/>
        </p:nvSpPr>
        <p:spPr>
          <a:xfrm>
            <a:off x="8299569" y="582731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8" name="矩形 27">
            <a:extLst>
              <a:ext uri="{FF2B5EF4-FFF2-40B4-BE49-F238E27FC236}">
                <a16:creationId xmlns:a16="http://schemas.microsoft.com/office/drawing/2014/main" id="{A319BB02-9E1C-4630-9FC6-A5A2C9BE00E9}"/>
              </a:ext>
            </a:extLst>
          </p:cNvPr>
          <p:cNvSpPr/>
          <p:nvPr/>
        </p:nvSpPr>
        <p:spPr>
          <a:xfrm>
            <a:off x="9931086" y="3359284"/>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9" name="矩形 28">
            <a:extLst>
              <a:ext uri="{FF2B5EF4-FFF2-40B4-BE49-F238E27FC236}">
                <a16:creationId xmlns:a16="http://schemas.microsoft.com/office/drawing/2014/main" id="{2C517C9E-5C30-481A-86E3-012C06E3678E}"/>
              </a:ext>
            </a:extLst>
          </p:cNvPr>
          <p:cNvSpPr/>
          <p:nvPr/>
        </p:nvSpPr>
        <p:spPr>
          <a:xfrm>
            <a:off x="9931086" y="4685023"/>
            <a:ext cx="125747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30" name="矩形 29">
            <a:extLst>
              <a:ext uri="{FF2B5EF4-FFF2-40B4-BE49-F238E27FC236}">
                <a16:creationId xmlns:a16="http://schemas.microsoft.com/office/drawing/2014/main" id="{CA60C981-9A29-44A5-BEB4-55535F5B6434}"/>
              </a:ext>
            </a:extLst>
          </p:cNvPr>
          <p:cNvSpPr/>
          <p:nvPr/>
        </p:nvSpPr>
        <p:spPr>
          <a:xfrm>
            <a:off x="10162198" y="376720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1" name="矩形 30">
            <a:extLst>
              <a:ext uri="{FF2B5EF4-FFF2-40B4-BE49-F238E27FC236}">
                <a16:creationId xmlns:a16="http://schemas.microsoft.com/office/drawing/2014/main" id="{6654CEAF-21A8-46AF-B94D-CAAE39288C4B}"/>
              </a:ext>
            </a:extLst>
          </p:cNvPr>
          <p:cNvSpPr/>
          <p:nvPr/>
        </p:nvSpPr>
        <p:spPr>
          <a:xfrm>
            <a:off x="10636146" y="375227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2" name="矩形 31">
            <a:extLst>
              <a:ext uri="{FF2B5EF4-FFF2-40B4-BE49-F238E27FC236}">
                <a16:creationId xmlns:a16="http://schemas.microsoft.com/office/drawing/2014/main" id="{B3DDB04F-32EF-4C10-A35E-FA1BF5AD79D2}"/>
              </a:ext>
            </a:extLst>
          </p:cNvPr>
          <p:cNvSpPr/>
          <p:nvPr/>
        </p:nvSpPr>
        <p:spPr>
          <a:xfrm>
            <a:off x="10162198" y="414381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3" name="矩形 32">
            <a:extLst>
              <a:ext uri="{FF2B5EF4-FFF2-40B4-BE49-F238E27FC236}">
                <a16:creationId xmlns:a16="http://schemas.microsoft.com/office/drawing/2014/main" id="{57CF4385-06D1-45F7-BC78-D1E2BA1EB9CE}"/>
              </a:ext>
            </a:extLst>
          </p:cNvPr>
          <p:cNvSpPr/>
          <p:nvPr/>
        </p:nvSpPr>
        <p:spPr>
          <a:xfrm>
            <a:off x="10636146" y="4135013"/>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4" name="文本框 33">
            <a:extLst>
              <a:ext uri="{FF2B5EF4-FFF2-40B4-BE49-F238E27FC236}">
                <a16:creationId xmlns:a16="http://schemas.microsoft.com/office/drawing/2014/main" id="{F3449185-D53B-41C6-8663-FB56283FE52D}"/>
              </a:ext>
            </a:extLst>
          </p:cNvPr>
          <p:cNvSpPr txBox="1"/>
          <p:nvPr/>
        </p:nvSpPr>
        <p:spPr>
          <a:xfrm>
            <a:off x="10083728" y="335928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5" name="文本框 34">
            <a:extLst>
              <a:ext uri="{FF2B5EF4-FFF2-40B4-BE49-F238E27FC236}">
                <a16:creationId xmlns:a16="http://schemas.microsoft.com/office/drawing/2014/main" id="{BB1039E9-2194-40F3-B342-E2F6A724FD0F}"/>
              </a:ext>
            </a:extLst>
          </p:cNvPr>
          <p:cNvSpPr txBox="1"/>
          <p:nvPr/>
        </p:nvSpPr>
        <p:spPr>
          <a:xfrm>
            <a:off x="10033600" y="466533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6" name="矩形 35">
            <a:extLst>
              <a:ext uri="{FF2B5EF4-FFF2-40B4-BE49-F238E27FC236}">
                <a16:creationId xmlns:a16="http://schemas.microsoft.com/office/drawing/2014/main" id="{13CE5EEC-24E1-4F55-890F-AE68489B2515}"/>
              </a:ext>
            </a:extLst>
          </p:cNvPr>
          <p:cNvSpPr/>
          <p:nvPr/>
        </p:nvSpPr>
        <p:spPr>
          <a:xfrm>
            <a:off x="9820554" y="3269902"/>
            <a:ext cx="146706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7" name="文本框 36">
            <a:extLst>
              <a:ext uri="{FF2B5EF4-FFF2-40B4-BE49-F238E27FC236}">
                <a16:creationId xmlns:a16="http://schemas.microsoft.com/office/drawing/2014/main" id="{BE99EC8B-BF46-4E7C-97AB-4D65D2F0F2E5}"/>
              </a:ext>
            </a:extLst>
          </p:cNvPr>
          <p:cNvSpPr txBox="1"/>
          <p:nvPr/>
        </p:nvSpPr>
        <p:spPr>
          <a:xfrm>
            <a:off x="10145092" y="5820596"/>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8" name="矩形 37">
            <a:extLst>
              <a:ext uri="{FF2B5EF4-FFF2-40B4-BE49-F238E27FC236}">
                <a16:creationId xmlns:a16="http://schemas.microsoft.com/office/drawing/2014/main" id="{6B7DBCB8-5D56-4496-A4AB-76E6CA58B1E1}"/>
              </a:ext>
            </a:extLst>
          </p:cNvPr>
          <p:cNvSpPr/>
          <p:nvPr/>
        </p:nvSpPr>
        <p:spPr>
          <a:xfrm>
            <a:off x="8299569" y="507020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9" name="矩形 38">
            <a:extLst>
              <a:ext uri="{FF2B5EF4-FFF2-40B4-BE49-F238E27FC236}">
                <a16:creationId xmlns:a16="http://schemas.microsoft.com/office/drawing/2014/main" id="{3B252F42-7890-4E01-9D9C-C7C354C2D613}"/>
              </a:ext>
            </a:extLst>
          </p:cNvPr>
          <p:cNvSpPr/>
          <p:nvPr/>
        </p:nvSpPr>
        <p:spPr>
          <a:xfrm>
            <a:off x="8773517" y="505528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0" name="矩形 39">
            <a:extLst>
              <a:ext uri="{FF2B5EF4-FFF2-40B4-BE49-F238E27FC236}">
                <a16:creationId xmlns:a16="http://schemas.microsoft.com/office/drawing/2014/main" id="{29D06A7C-1FE2-4FFA-AF28-F16C74025F2D}"/>
              </a:ext>
            </a:extLst>
          </p:cNvPr>
          <p:cNvSpPr/>
          <p:nvPr/>
        </p:nvSpPr>
        <p:spPr>
          <a:xfrm>
            <a:off x="8299569" y="544681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1" name="矩形 40">
            <a:extLst>
              <a:ext uri="{FF2B5EF4-FFF2-40B4-BE49-F238E27FC236}">
                <a16:creationId xmlns:a16="http://schemas.microsoft.com/office/drawing/2014/main" id="{EF83E5F7-4FB0-4E00-93B5-14776206ECC6}"/>
              </a:ext>
            </a:extLst>
          </p:cNvPr>
          <p:cNvSpPr/>
          <p:nvPr/>
        </p:nvSpPr>
        <p:spPr>
          <a:xfrm>
            <a:off x="8773517" y="543802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2" name="矩形 41">
            <a:extLst>
              <a:ext uri="{FF2B5EF4-FFF2-40B4-BE49-F238E27FC236}">
                <a16:creationId xmlns:a16="http://schemas.microsoft.com/office/drawing/2014/main" id="{FF539EBE-DE66-4809-BE88-9ED77ABA6C95}"/>
              </a:ext>
            </a:extLst>
          </p:cNvPr>
          <p:cNvSpPr/>
          <p:nvPr/>
        </p:nvSpPr>
        <p:spPr>
          <a:xfrm>
            <a:off x="10139295" y="505841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894E44C9-F2E1-4D1A-BB30-2C3283D1B055}"/>
              </a:ext>
            </a:extLst>
          </p:cNvPr>
          <p:cNvSpPr/>
          <p:nvPr/>
        </p:nvSpPr>
        <p:spPr>
          <a:xfrm>
            <a:off x="10613243" y="504349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0B16CEF1-FB94-42A6-A43E-792BFC3FED27}"/>
              </a:ext>
            </a:extLst>
          </p:cNvPr>
          <p:cNvSpPr/>
          <p:nvPr/>
        </p:nvSpPr>
        <p:spPr>
          <a:xfrm>
            <a:off x="10139295" y="5435029"/>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73CD1E58-2283-4EBC-83AB-746E95AE3FBF}"/>
              </a:ext>
            </a:extLst>
          </p:cNvPr>
          <p:cNvSpPr/>
          <p:nvPr/>
        </p:nvSpPr>
        <p:spPr>
          <a:xfrm>
            <a:off x="10613243" y="542623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46" name="肘形连接符 47">
            <a:extLst>
              <a:ext uri="{FF2B5EF4-FFF2-40B4-BE49-F238E27FC236}">
                <a16:creationId xmlns:a16="http://schemas.microsoft.com/office/drawing/2014/main" id="{F19A714E-70C0-4AE6-8710-BE0E771C5D6D}"/>
              </a:ext>
            </a:extLst>
          </p:cNvPr>
          <p:cNvCxnSpPr>
            <a:cxnSpLocks/>
            <a:stCxn id="12" idx="2"/>
            <a:endCxn id="47" idx="1"/>
          </p:cNvCxnSpPr>
          <p:nvPr/>
        </p:nvCxnSpPr>
        <p:spPr>
          <a:xfrm rot="16200000" flipH="1">
            <a:off x="7186819" y="5232191"/>
            <a:ext cx="771775" cy="1750395"/>
          </a:xfrm>
          <a:prstGeom prst="bentConnector2">
            <a:avLst/>
          </a:prstGeom>
          <a:noFill/>
          <a:ln w="6350" cap="flat" cmpd="sng" algn="ctr">
            <a:solidFill>
              <a:srgbClr val="0B6DFE"/>
            </a:solidFill>
            <a:prstDash val="solid"/>
            <a:miter lim="800000"/>
            <a:tailEnd type="triangle"/>
          </a:ln>
          <a:effectLst/>
        </p:spPr>
      </p:cxnSp>
      <p:sp>
        <p:nvSpPr>
          <p:cNvPr id="47" name="文本框 46">
            <a:extLst>
              <a:ext uri="{FF2B5EF4-FFF2-40B4-BE49-F238E27FC236}">
                <a16:creationId xmlns:a16="http://schemas.microsoft.com/office/drawing/2014/main" id="{9EDE0DF1-706D-4E7E-BE25-24BA3CA2CF58}"/>
              </a:ext>
            </a:extLst>
          </p:cNvPr>
          <p:cNvSpPr txBox="1"/>
          <p:nvPr/>
        </p:nvSpPr>
        <p:spPr>
          <a:xfrm>
            <a:off x="8447904" y="6300660"/>
            <a:ext cx="994187" cy="385234"/>
          </a:xfrm>
          <a:prstGeom prst="rect">
            <a:avLst/>
          </a:prstGeom>
          <a:solidFill>
            <a:srgbClr val="FFFFFF"/>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400" b="1"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Paxos</a:t>
            </a: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组</a:t>
            </a:r>
          </a:p>
        </p:txBody>
      </p:sp>
      <p:cxnSp>
        <p:nvCxnSpPr>
          <p:cNvPr id="48" name="肘形连接符 49">
            <a:extLst>
              <a:ext uri="{FF2B5EF4-FFF2-40B4-BE49-F238E27FC236}">
                <a16:creationId xmlns:a16="http://schemas.microsoft.com/office/drawing/2014/main" id="{5B38482B-250B-429D-9C11-C71424173CEC}"/>
              </a:ext>
            </a:extLst>
          </p:cNvPr>
          <p:cNvCxnSpPr>
            <a:cxnSpLocks/>
            <a:stCxn id="40" idx="2"/>
            <a:endCxn id="47" idx="0"/>
          </p:cNvCxnSpPr>
          <p:nvPr/>
        </p:nvCxnSpPr>
        <p:spPr>
          <a:xfrm rot="16200000" flipH="1">
            <a:off x="8438692" y="5794354"/>
            <a:ext cx="567370" cy="445242"/>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49" name="肘形连接符 50">
            <a:extLst>
              <a:ext uri="{FF2B5EF4-FFF2-40B4-BE49-F238E27FC236}">
                <a16:creationId xmlns:a16="http://schemas.microsoft.com/office/drawing/2014/main" id="{2B4E5BAA-5191-48C2-BF1E-1BAD0E429D3F}"/>
              </a:ext>
            </a:extLst>
          </p:cNvPr>
          <p:cNvCxnSpPr>
            <a:cxnSpLocks/>
            <a:stCxn id="44" idx="2"/>
            <a:endCxn id="47" idx="3"/>
          </p:cNvCxnSpPr>
          <p:nvPr/>
        </p:nvCxnSpPr>
        <p:spPr>
          <a:xfrm rot="5400000">
            <a:off x="9504900" y="5658694"/>
            <a:ext cx="771775" cy="897391"/>
          </a:xfrm>
          <a:prstGeom prst="bentConnector2">
            <a:avLst/>
          </a:prstGeom>
          <a:noFill/>
          <a:ln w="6350" cap="flat" cmpd="sng" algn="ctr">
            <a:solidFill>
              <a:srgbClr val="0B6DFE"/>
            </a:solidFill>
            <a:prstDash val="solid"/>
            <a:miter lim="800000"/>
            <a:tailEnd type="triangle"/>
          </a:ln>
          <a:effectLst/>
        </p:spPr>
      </p:cxnSp>
      <p:sp>
        <p:nvSpPr>
          <p:cNvPr id="50" name="矩形 49">
            <a:extLst>
              <a:ext uri="{FF2B5EF4-FFF2-40B4-BE49-F238E27FC236}">
                <a16:creationId xmlns:a16="http://schemas.microsoft.com/office/drawing/2014/main" id="{C72BCD6C-89A7-48D6-A5F8-FE57A08F6E83}"/>
              </a:ext>
            </a:extLst>
          </p:cNvPr>
          <p:cNvSpPr/>
          <p:nvPr/>
        </p:nvSpPr>
        <p:spPr>
          <a:xfrm>
            <a:off x="10268604" y="2439105"/>
            <a:ext cx="400373" cy="220262"/>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1" name="文本框 50">
            <a:extLst>
              <a:ext uri="{FF2B5EF4-FFF2-40B4-BE49-F238E27FC236}">
                <a16:creationId xmlns:a16="http://schemas.microsoft.com/office/drawing/2014/main" id="{23C2300C-23F5-4A4B-8D90-6B165BA9B41A}"/>
              </a:ext>
            </a:extLst>
          </p:cNvPr>
          <p:cNvSpPr txBox="1"/>
          <p:nvPr/>
        </p:nvSpPr>
        <p:spPr>
          <a:xfrm>
            <a:off x="10636146" y="2382338"/>
            <a:ext cx="701982" cy="538609"/>
          </a:xfrm>
          <a:prstGeom prst="rect">
            <a:avLst/>
          </a:prstGeom>
          <a:noFill/>
        </p:spPr>
        <p:txBody>
          <a:bodyPr wrap="square" rtlCol="0">
            <a:spAutoFit/>
          </a:bodyPr>
          <a:lstStyle/>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主副本</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a:spcBef>
                <a:spcPts val="600"/>
              </a:spcBef>
            </a:pPr>
            <a:r>
              <a:rPr kumimoji="1" lang="zh-CN" altLang="en-US" sz="1200" dirty="0">
                <a:solidFill>
                  <a:srgbClr val="3A3636"/>
                </a:solidFill>
                <a:latin typeface="Alibaba PuHuiTi R" pitchFamily="18" charset="-122"/>
                <a:ea typeface="Alibaba PuHuiTi R" pitchFamily="18" charset="-122"/>
                <a:cs typeface="Alibaba PuHuiTi R" pitchFamily="18" charset="-122"/>
              </a:rPr>
              <a:t>从副本</a:t>
            </a:r>
          </a:p>
        </p:txBody>
      </p:sp>
      <p:sp>
        <p:nvSpPr>
          <p:cNvPr id="52" name="矩形 51">
            <a:extLst>
              <a:ext uri="{FF2B5EF4-FFF2-40B4-BE49-F238E27FC236}">
                <a16:creationId xmlns:a16="http://schemas.microsoft.com/office/drawing/2014/main" id="{139523FD-A5EF-4E40-A246-60EFDBAE757F}"/>
              </a:ext>
            </a:extLst>
          </p:cNvPr>
          <p:cNvSpPr/>
          <p:nvPr/>
        </p:nvSpPr>
        <p:spPr>
          <a:xfrm>
            <a:off x="10280176" y="2666976"/>
            <a:ext cx="400373" cy="220262"/>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3" name="矩形 52">
            <a:extLst>
              <a:ext uri="{FF2B5EF4-FFF2-40B4-BE49-F238E27FC236}">
                <a16:creationId xmlns:a16="http://schemas.microsoft.com/office/drawing/2014/main" id="{5BBD048B-8720-4E22-9DAC-23EA9CDC5935}"/>
              </a:ext>
            </a:extLst>
          </p:cNvPr>
          <p:cNvSpPr/>
          <p:nvPr/>
        </p:nvSpPr>
        <p:spPr>
          <a:xfrm>
            <a:off x="8447904" y="2648137"/>
            <a:ext cx="1135220"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OB Proxy</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4" name="矩形 53">
            <a:extLst>
              <a:ext uri="{FF2B5EF4-FFF2-40B4-BE49-F238E27FC236}">
                <a16:creationId xmlns:a16="http://schemas.microsoft.com/office/drawing/2014/main" id="{96A414E7-AA9B-42D2-93FB-C7D127AD71EB}"/>
              </a:ext>
            </a:extLst>
          </p:cNvPr>
          <p:cNvSpPr/>
          <p:nvPr/>
        </p:nvSpPr>
        <p:spPr>
          <a:xfrm>
            <a:off x="6753025" y="1981747"/>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55" name="肘形连接符 56">
            <a:extLst>
              <a:ext uri="{FF2B5EF4-FFF2-40B4-BE49-F238E27FC236}">
                <a16:creationId xmlns:a16="http://schemas.microsoft.com/office/drawing/2014/main" id="{E41528EE-C5ED-4A8B-AE9A-95995D7044DA}"/>
              </a:ext>
            </a:extLst>
          </p:cNvPr>
          <p:cNvCxnSpPr>
            <a:stCxn id="53" idx="2"/>
            <a:endCxn id="16" idx="0"/>
          </p:cNvCxnSpPr>
          <p:nvPr/>
        </p:nvCxnSpPr>
        <p:spPr>
          <a:xfrm rot="5400000">
            <a:off x="7766273" y="2027381"/>
            <a:ext cx="372179" cy="2126305"/>
          </a:xfrm>
          <a:prstGeom prst="bentConnector3">
            <a:avLst/>
          </a:prstGeom>
          <a:noFill/>
          <a:ln w="6350" cap="flat" cmpd="sng" algn="ctr">
            <a:solidFill>
              <a:srgbClr val="3A3636"/>
            </a:solidFill>
            <a:prstDash val="solid"/>
            <a:miter lim="800000"/>
            <a:tailEnd type="triangle"/>
          </a:ln>
          <a:effectLst/>
        </p:spPr>
      </p:cxnSp>
      <p:cxnSp>
        <p:nvCxnSpPr>
          <p:cNvPr id="56" name="肘形连接符 57">
            <a:extLst>
              <a:ext uri="{FF2B5EF4-FFF2-40B4-BE49-F238E27FC236}">
                <a16:creationId xmlns:a16="http://schemas.microsoft.com/office/drawing/2014/main" id="{7AF19843-FDE8-43D2-AA90-D42A14869D36}"/>
              </a:ext>
            </a:extLst>
          </p:cNvPr>
          <p:cNvCxnSpPr>
            <a:cxnSpLocks/>
            <a:stCxn id="53" idx="2"/>
            <a:endCxn id="36" idx="0"/>
          </p:cNvCxnSpPr>
          <p:nvPr/>
        </p:nvCxnSpPr>
        <p:spPr>
          <a:xfrm rot="16200000" flipH="1">
            <a:off x="9602070" y="2317888"/>
            <a:ext cx="365458" cy="1538570"/>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57" name="肘形连接符 58">
            <a:extLst>
              <a:ext uri="{FF2B5EF4-FFF2-40B4-BE49-F238E27FC236}">
                <a16:creationId xmlns:a16="http://schemas.microsoft.com/office/drawing/2014/main" id="{B12702DE-5067-4CC7-AEDA-F54C26CC9D54}"/>
              </a:ext>
            </a:extLst>
          </p:cNvPr>
          <p:cNvCxnSpPr>
            <a:cxnSpLocks/>
            <a:stCxn id="53" idx="2"/>
            <a:endCxn id="26" idx="0"/>
          </p:cNvCxnSpPr>
          <p:nvPr/>
        </p:nvCxnSpPr>
        <p:spPr>
          <a:xfrm rot="5400000">
            <a:off x="8675949" y="2937057"/>
            <a:ext cx="372179" cy="306953"/>
          </a:xfrm>
          <a:prstGeom prst="bentConnector3">
            <a:avLst>
              <a:gd name="adj1" fmla="val 50000"/>
            </a:avLst>
          </a:prstGeom>
          <a:noFill/>
          <a:ln w="6350" cap="flat" cmpd="sng" algn="ctr">
            <a:solidFill>
              <a:srgbClr val="3A3636"/>
            </a:solidFill>
            <a:prstDash val="solid"/>
            <a:miter lim="800000"/>
            <a:tailEnd type="triangle"/>
          </a:ln>
          <a:effectLst/>
        </p:spPr>
      </p:cxnSp>
      <p:sp>
        <p:nvSpPr>
          <p:cNvPr id="58" name="矩形 57">
            <a:extLst>
              <a:ext uri="{FF2B5EF4-FFF2-40B4-BE49-F238E27FC236}">
                <a16:creationId xmlns:a16="http://schemas.microsoft.com/office/drawing/2014/main" id="{E80FEADA-A7EE-4CDA-9B13-4969E6468CDC}"/>
              </a:ext>
            </a:extLst>
          </p:cNvPr>
          <p:cNvSpPr/>
          <p:nvPr/>
        </p:nvSpPr>
        <p:spPr>
          <a:xfrm>
            <a:off x="8126418" y="1973252"/>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9" name="矩形 58">
            <a:extLst>
              <a:ext uri="{FF2B5EF4-FFF2-40B4-BE49-F238E27FC236}">
                <a16:creationId xmlns:a16="http://schemas.microsoft.com/office/drawing/2014/main" id="{02076943-16BA-4C16-9003-25DE6DDA20DB}"/>
              </a:ext>
            </a:extLst>
          </p:cNvPr>
          <p:cNvSpPr/>
          <p:nvPr/>
        </p:nvSpPr>
        <p:spPr>
          <a:xfrm>
            <a:off x="9543427" y="1984315"/>
            <a:ext cx="869714" cy="256307"/>
          </a:xfrm>
          <a:prstGeom prst="rect">
            <a:avLst/>
          </a:prstGeom>
          <a:solidFill>
            <a:srgbClr val="3A3636">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60" name="肘形连接符 61">
            <a:extLst>
              <a:ext uri="{FF2B5EF4-FFF2-40B4-BE49-F238E27FC236}">
                <a16:creationId xmlns:a16="http://schemas.microsoft.com/office/drawing/2014/main" id="{EFC4902F-992B-4D8C-ABF6-5F477637C684}"/>
              </a:ext>
            </a:extLst>
          </p:cNvPr>
          <p:cNvCxnSpPr>
            <a:cxnSpLocks/>
            <a:stCxn id="54" idx="2"/>
            <a:endCxn id="53" idx="0"/>
          </p:cNvCxnSpPr>
          <p:nvPr/>
        </p:nvCxnSpPr>
        <p:spPr>
          <a:xfrm rot="16200000" flipH="1">
            <a:off x="7896657" y="1529279"/>
            <a:ext cx="410083" cy="1827632"/>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61" name="肘形连接符 62">
            <a:extLst>
              <a:ext uri="{FF2B5EF4-FFF2-40B4-BE49-F238E27FC236}">
                <a16:creationId xmlns:a16="http://schemas.microsoft.com/office/drawing/2014/main" id="{217110C9-FF07-4CB2-9EA6-23C578BC6E71}"/>
              </a:ext>
            </a:extLst>
          </p:cNvPr>
          <p:cNvCxnSpPr>
            <a:cxnSpLocks/>
            <a:stCxn id="59" idx="2"/>
            <a:endCxn id="53" idx="0"/>
          </p:cNvCxnSpPr>
          <p:nvPr/>
        </p:nvCxnSpPr>
        <p:spPr>
          <a:xfrm rot="5400000">
            <a:off x="9293142" y="1962994"/>
            <a:ext cx="407515" cy="962770"/>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62" name="肘形连接符 63">
            <a:extLst>
              <a:ext uri="{FF2B5EF4-FFF2-40B4-BE49-F238E27FC236}">
                <a16:creationId xmlns:a16="http://schemas.microsoft.com/office/drawing/2014/main" id="{5AD682C0-AC3C-4B4F-968B-F562B712B1C1}"/>
              </a:ext>
            </a:extLst>
          </p:cNvPr>
          <p:cNvCxnSpPr>
            <a:cxnSpLocks/>
            <a:stCxn id="58" idx="2"/>
            <a:endCxn id="53" idx="0"/>
          </p:cNvCxnSpPr>
          <p:nvPr/>
        </p:nvCxnSpPr>
        <p:spPr>
          <a:xfrm rot="16200000" flipH="1">
            <a:off x="8579105" y="2211728"/>
            <a:ext cx="418578" cy="454239"/>
          </a:xfrm>
          <a:prstGeom prst="bentConnector3">
            <a:avLst>
              <a:gd name="adj1" fmla="val 50000"/>
            </a:avLst>
          </a:prstGeom>
          <a:noFill/>
          <a:ln w="6350" cap="flat" cmpd="sng" algn="ctr">
            <a:solidFill>
              <a:srgbClr val="3A3636"/>
            </a:solidFill>
            <a:prstDash val="solid"/>
            <a:miter lim="800000"/>
            <a:tailEnd type="triangle"/>
          </a:ln>
          <a:effectLst/>
        </p:spPr>
      </p:cxnSp>
      <p:sp>
        <p:nvSpPr>
          <p:cNvPr id="63" name="任意形状 64">
            <a:extLst>
              <a:ext uri="{FF2B5EF4-FFF2-40B4-BE49-F238E27FC236}">
                <a16:creationId xmlns:a16="http://schemas.microsoft.com/office/drawing/2014/main" id="{59783EB3-FEC1-48C1-8B9C-528888034A48}"/>
              </a:ext>
            </a:extLst>
          </p:cNvPr>
          <p:cNvSpPr/>
          <p:nvPr/>
        </p:nvSpPr>
        <p:spPr>
          <a:xfrm>
            <a:off x="6748532" y="2254035"/>
            <a:ext cx="1713519" cy="1477108"/>
          </a:xfrm>
          <a:custGeom>
            <a:avLst/>
            <a:gdLst>
              <a:gd name="connsiteX0" fmla="*/ 432079 w 1713519"/>
              <a:gd name="connsiteY0" fmla="*/ 0 h 1477108"/>
              <a:gd name="connsiteX1" fmla="*/ 1708219 w 1713519"/>
              <a:gd name="connsiteY1" fmla="*/ 512466 h 1477108"/>
              <a:gd name="connsiteX2" fmla="*/ 0 w 1713519"/>
              <a:gd name="connsiteY2" fmla="*/ 1477108 h 1477108"/>
            </a:gdLst>
            <a:ahLst/>
            <a:cxnLst>
              <a:cxn ang="0">
                <a:pos x="connsiteX0" y="connsiteY0"/>
              </a:cxn>
              <a:cxn ang="0">
                <a:pos x="connsiteX1" y="connsiteY1"/>
              </a:cxn>
              <a:cxn ang="0">
                <a:pos x="connsiteX2" y="connsiteY2"/>
              </a:cxn>
            </a:cxnLst>
            <a:rect l="l" t="t" r="r" b="b"/>
            <a:pathLst>
              <a:path w="1713519" h="1477108">
                <a:moveTo>
                  <a:pt x="432079" y="0"/>
                </a:moveTo>
                <a:cubicBezTo>
                  <a:pt x="1106155" y="133140"/>
                  <a:pt x="1780232" y="266281"/>
                  <a:pt x="1708219" y="512466"/>
                </a:cubicBezTo>
                <a:cubicBezTo>
                  <a:pt x="1636206" y="758651"/>
                  <a:pt x="818103" y="1117879"/>
                  <a:pt x="0" y="1477108"/>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4" name="椭圆 63">
            <a:extLst>
              <a:ext uri="{FF2B5EF4-FFF2-40B4-BE49-F238E27FC236}">
                <a16:creationId xmlns:a16="http://schemas.microsoft.com/office/drawing/2014/main" id="{2C7F6BB8-CD55-43DC-A855-54ECB0C3EE42}"/>
              </a:ext>
            </a:extLst>
          </p:cNvPr>
          <p:cNvSpPr/>
          <p:nvPr/>
        </p:nvSpPr>
        <p:spPr>
          <a:xfrm>
            <a:off x="8142856" y="2524260"/>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5" name="任意形状 70">
            <a:extLst>
              <a:ext uri="{FF2B5EF4-FFF2-40B4-BE49-F238E27FC236}">
                <a16:creationId xmlns:a16="http://schemas.microsoft.com/office/drawing/2014/main" id="{2B28CD0B-1F13-4855-85C0-5D95E726B3C2}"/>
              </a:ext>
            </a:extLst>
          </p:cNvPr>
          <p:cNvSpPr/>
          <p:nvPr/>
        </p:nvSpPr>
        <p:spPr>
          <a:xfrm>
            <a:off x="6141106" y="4014278"/>
            <a:ext cx="2188978" cy="602901"/>
          </a:xfrm>
          <a:custGeom>
            <a:avLst/>
            <a:gdLst>
              <a:gd name="connsiteX0" fmla="*/ 350129 w 2188978"/>
              <a:gd name="connsiteY0" fmla="*/ 0 h 602901"/>
              <a:gd name="connsiteX1" fmla="*/ 139114 w 2188978"/>
              <a:gd name="connsiteY1" fmla="*/ 602901 h 602901"/>
              <a:gd name="connsiteX2" fmla="*/ 2188978 w 2188978"/>
              <a:gd name="connsiteY2" fmla="*/ 0 h 602901"/>
            </a:gdLst>
            <a:ahLst/>
            <a:cxnLst>
              <a:cxn ang="0">
                <a:pos x="connsiteX0" y="connsiteY0"/>
              </a:cxn>
              <a:cxn ang="0">
                <a:pos x="connsiteX1" y="connsiteY1"/>
              </a:cxn>
              <a:cxn ang="0">
                <a:pos x="connsiteX2" y="connsiteY2"/>
              </a:cxn>
            </a:cxnLst>
            <a:rect l="l" t="t" r="r" b="b"/>
            <a:pathLst>
              <a:path w="2188978" h="602901">
                <a:moveTo>
                  <a:pt x="350129" y="0"/>
                </a:moveTo>
                <a:cubicBezTo>
                  <a:pt x="91384" y="301450"/>
                  <a:pt x="-167361" y="602901"/>
                  <a:pt x="139114" y="602901"/>
                </a:cubicBezTo>
                <a:cubicBezTo>
                  <a:pt x="445589" y="602901"/>
                  <a:pt x="1317283" y="301450"/>
                  <a:pt x="2188978" y="0"/>
                </a:cubicBezTo>
              </a:path>
            </a:pathLst>
          </a:custGeom>
          <a:noFill/>
          <a:ln w="12700" cap="flat" cmpd="sng" algn="ctr">
            <a:solidFill>
              <a:srgbClr val="C00000"/>
            </a:solidFill>
            <a:prstDash val="dash"/>
            <a:miter lim="800000"/>
            <a:headEnd type="stealth"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66" name="任意形状 71">
            <a:extLst>
              <a:ext uri="{FF2B5EF4-FFF2-40B4-BE49-F238E27FC236}">
                <a16:creationId xmlns:a16="http://schemas.microsoft.com/office/drawing/2014/main" id="{42791EED-BBC2-4B6C-96E8-96F710F94739}"/>
              </a:ext>
            </a:extLst>
          </p:cNvPr>
          <p:cNvSpPr/>
          <p:nvPr/>
        </p:nvSpPr>
        <p:spPr>
          <a:xfrm>
            <a:off x="6903218" y="3518670"/>
            <a:ext cx="3245617" cy="425269"/>
          </a:xfrm>
          <a:custGeom>
            <a:avLst/>
            <a:gdLst>
              <a:gd name="connsiteX0" fmla="*/ 0 w 3245617"/>
              <a:gd name="connsiteY0" fmla="*/ 425269 h 425269"/>
              <a:gd name="connsiteX1" fmla="*/ 1507252 w 3245617"/>
              <a:gd name="connsiteY1" fmla="*/ 3239 h 425269"/>
              <a:gd name="connsiteX2" fmla="*/ 3245617 w 3245617"/>
              <a:gd name="connsiteY2" fmla="*/ 264496 h 425269"/>
            </a:gdLst>
            <a:ahLst/>
            <a:cxnLst>
              <a:cxn ang="0">
                <a:pos x="connsiteX0" y="connsiteY0"/>
              </a:cxn>
              <a:cxn ang="0">
                <a:pos x="connsiteX1" y="connsiteY1"/>
              </a:cxn>
              <a:cxn ang="0">
                <a:pos x="connsiteX2" y="connsiteY2"/>
              </a:cxn>
            </a:cxnLst>
            <a:rect l="l" t="t" r="r" b="b"/>
            <a:pathLst>
              <a:path w="3245617" h="425269">
                <a:moveTo>
                  <a:pt x="0" y="425269"/>
                </a:moveTo>
                <a:cubicBezTo>
                  <a:pt x="483158" y="227651"/>
                  <a:pt x="966316" y="30034"/>
                  <a:pt x="1507252" y="3239"/>
                </a:cubicBezTo>
                <a:cubicBezTo>
                  <a:pt x="2048188" y="-23556"/>
                  <a:pt x="2646902" y="120470"/>
                  <a:pt x="3245617" y="264496"/>
                </a:cubicBezTo>
              </a:path>
            </a:pathLst>
          </a:custGeom>
          <a:noFill/>
          <a:ln w="12700" cap="flat" cmpd="sng" algn="ctr">
            <a:solidFill>
              <a:srgbClr val="C00000"/>
            </a:solidFill>
            <a:prstDash val="dash"/>
            <a:miter lim="800000"/>
            <a:headEnd type="stealth"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7" name="椭圆 66">
            <a:extLst>
              <a:ext uri="{FF2B5EF4-FFF2-40B4-BE49-F238E27FC236}">
                <a16:creationId xmlns:a16="http://schemas.microsoft.com/office/drawing/2014/main" id="{5F062E4C-309C-40E8-95A5-9FB4E24B942B}"/>
              </a:ext>
            </a:extLst>
          </p:cNvPr>
          <p:cNvSpPr/>
          <p:nvPr/>
        </p:nvSpPr>
        <p:spPr>
          <a:xfrm>
            <a:off x="7549400" y="4103322"/>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8" name="椭圆 67">
            <a:extLst>
              <a:ext uri="{FF2B5EF4-FFF2-40B4-BE49-F238E27FC236}">
                <a16:creationId xmlns:a16="http://schemas.microsoft.com/office/drawing/2014/main" id="{009E67F0-5EF3-4243-BC20-2CD0B674965C}"/>
              </a:ext>
            </a:extLst>
          </p:cNvPr>
          <p:cNvSpPr/>
          <p:nvPr/>
        </p:nvSpPr>
        <p:spPr>
          <a:xfrm>
            <a:off x="7549400" y="3525391"/>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9" name="文本框 68">
            <a:extLst>
              <a:ext uri="{FF2B5EF4-FFF2-40B4-BE49-F238E27FC236}">
                <a16:creationId xmlns:a16="http://schemas.microsoft.com/office/drawing/2014/main" id="{2D032726-BC77-447A-A825-7F59029FB302}"/>
              </a:ext>
            </a:extLst>
          </p:cNvPr>
          <p:cNvSpPr txBox="1"/>
          <p:nvPr/>
        </p:nvSpPr>
        <p:spPr>
          <a:xfrm>
            <a:off x="809459" y="3429000"/>
            <a:ext cx="4795560" cy="2647391"/>
          </a:xfrm>
          <a:prstGeom prst="rect">
            <a:avLst/>
          </a:prstGeom>
          <a:solidFill>
            <a:srgbClr val="FFFFFF">
              <a:lumMod val="85000"/>
            </a:srgbClr>
          </a:solidFill>
        </p:spPr>
        <p:txBody>
          <a:bodyPr wrap="square" rtlCol="0">
            <a:spAutoFit/>
          </a:bodyPr>
          <a:lstStyle/>
          <a:p>
            <a:pPr marL="342900" marR="0" lvl="0" indent="-34290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应用写数据到</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P1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分区。</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Zone1-OB</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Server1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的</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P1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为主副本（</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Leader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），承接业务需求；</a:t>
            </a:r>
            <a:endPar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342900" marR="0" lvl="0" indent="-34290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将</a:t>
            </a:r>
            <a:r>
              <a:rPr kumimoji="1"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Redo-Log</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同步请求发送到</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Zone2-OB</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Server1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和</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Zone3-OB</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Server1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中的</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P1</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从副本（</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Follower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a:t>
            </a:r>
            <a:endPar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342900" marR="0" lvl="0" indent="-342900" defTabSz="914400" eaLnBrk="1" fontAlgn="auto" latinLnBrk="0" hangingPunct="1">
              <a:lnSpc>
                <a:spcPct val="150000"/>
              </a:lnSpc>
              <a:spcBef>
                <a:spcPts val="0"/>
              </a:spcBef>
              <a:spcAft>
                <a:spcPts val="0"/>
              </a:spcAft>
              <a:buClrTx/>
              <a:buSzTx/>
              <a:buFont typeface="+mj-lt"/>
              <a:buAutoNum type="arabicPeriod"/>
              <a:tabLst/>
              <a:defRPr/>
            </a:pP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任何一个</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Follower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完成</a:t>
            </a:r>
            <a:r>
              <a:rPr kumimoji="1"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Redo-Log</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落盘并将响应返回给</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Leader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后，</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Leader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即认为</a:t>
            </a:r>
            <a:r>
              <a:rPr kumimoji="1" lang="en"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Redo-Log</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完成强同步，无需再等待其它</a:t>
            </a: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Follower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的反馈；</a:t>
            </a:r>
            <a:endPar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a:p>
            <a:pPr marL="342900" marR="0" lvl="0" indent="-342900" defTabSz="914400" eaLnBrk="1" fontAlgn="auto" latinLnBrk="0" hangingPunct="1">
              <a:lnSpc>
                <a:spcPct val="150000"/>
              </a:lnSpc>
              <a:spcBef>
                <a:spcPts val="0"/>
              </a:spcBef>
              <a:spcAft>
                <a:spcPts val="0"/>
              </a:spcAft>
              <a:buClrTx/>
              <a:buSzTx/>
              <a:buFont typeface="+mj-lt"/>
              <a:buAutoNum type="arabicPeriod"/>
              <a:tabLst/>
              <a:defRPr/>
            </a:pPr>
            <a:r>
              <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Leader</a:t>
            </a:r>
            <a:r>
              <a:rPr kumimoji="1" lang="zh-CN" altLang="en-US"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反馈应用操作完成。</a:t>
            </a:r>
            <a:endParaRPr kumimoji="1" lang="en-US" altLang="zh-CN" sz="1400" b="0"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endParaRPr>
          </a:p>
        </p:txBody>
      </p:sp>
      <p:sp>
        <p:nvSpPr>
          <p:cNvPr id="70" name="文本框 69">
            <a:extLst>
              <a:ext uri="{FF2B5EF4-FFF2-40B4-BE49-F238E27FC236}">
                <a16:creationId xmlns:a16="http://schemas.microsoft.com/office/drawing/2014/main" id="{34F64FA8-C4E2-46EB-92D6-40883068EE2A}"/>
              </a:ext>
            </a:extLst>
          </p:cNvPr>
          <p:cNvSpPr txBox="1"/>
          <p:nvPr/>
        </p:nvSpPr>
        <p:spPr>
          <a:xfrm>
            <a:off x="736251" y="1587932"/>
            <a:ext cx="5073746" cy="15351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600" b="1" dirty="0" err="1">
                <a:solidFill>
                  <a:srgbClr val="3A3636"/>
                </a:solidFill>
                <a:latin typeface="微软雅黑" panose="020B0503020204020204" pitchFamily="34" charset="-122"/>
                <a:ea typeface="微软雅黑" panose="020B0503020204020204" pitchFamily="34" charset="-122"/>
                <a:cs typeface="Alibaba PuHuiTi R" pitchFamily="18" charset="-122"/>
              </a:rPr>
              <a:t>Paxos</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组成员通过</a:t>
            </a:r>
            <a:r>
              <a:rPr kumimoji="1" lang="en"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Redo-Log</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的多数派强同步，确保数据的持久化</a:t>
            </a:r>
            <a:endPar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endParaRPr>
          </a:p>
          <a:p>
            <a:pPr marL="285750" indent="-285750">
              <a:lnSpc>
                <a:spcPct val="150000"/>
              </a:lnSpc>
              <a:buFont typeface="Arial" panose="020B0604020202020204" pitchFamily="34" charset="0"/>
              <a:buChar char="•"/>
            </a:pP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Leader</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无需等待所有</a:t>
            </a: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Follower</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的反馈，多数派完成同步即可向应用反馈成功</a:t>
            </a:r>
          </a:p>
        </p:txBody>
      </p:sp>
      <p:sp>
        <p:nvSpPr>
          <p:cNvPr id="72" name="椭圆 71">
            <a:extLst>
              <a:ext uri="{FF2B5EF4-FFF2-40B4-BE49-F238E27FC236}">
                <a16:creationId xmlns:a16="http://schemas.microsoft.com/office/drawing/2014/main" id="{B3FA5B0B-1722-4E89-8B32-E264B5286D8C}"/>
              </a:ext>
            </a:extLst>
          </p:cNvPr>
          <p:cNvSpPr/>
          <p:nvPr/>
        </p:nvSpPr>
        <p:spPr>
          <a:xfrm>
            <a:off x="7822389" y="3460585"/>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3" name="椭圆 72">
            <a:extLst>
              <a:ext uri="{FF2B5EF4-FFF2-40B4-BE49-F238E27FC236}">
                <a16:creationId xmlns:a16="http://schemas.microsoft.com/office/drawing/2014/main" id="{46F2C201-1BE8-475E-BBD5-222F89C8F2CE}"/>
              </a:ext>
            </a:extLst>
          </p:cNvPr>
          <p:cNvSpPr/>
          <p:nvPr/>
        </p:nvSpPr>
        <p:spPr>
          <a:xfrm>
            <a:off x="7814657" y="4056434"/>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4" name="任意形状 79">
            <a:extLst>
              <a:ext uri="{FF2B5EF4-FFF2-40B4-BE49-F238E27FC236}">
                <a16:creationId xmlns:a16="http://schemas.microsoft.com/office/drawing/2014/main" id="{0293F9AE-3675-4844-A9FD-64F2E8E6F026}"/>
              </a:ext>
            </a:extLst>
          </p:cNvPr>
          <p:cNvSpPr/>
          <p:nvPr/>
        </p:nvSpPr>
        <p:spPr>
          <a:xfrm>
            <a:off x="6652009" y="2336203"/>
            <a:ext cx="1270612" cy="1296238"/>
          </a:xfrm>
          <a:custGeom>
            <a:avLst/>
            <a:gdLst>
              <a:gd name="connsiteX0" fmla="*/ 0 w 1270612"/>
              <a:gd name="connsiteY0" fmla="*/ 1296238 h 1296238"/>
              <a:gd name="connsiteX1" fmla="*/ 1266092 w 1270612"/>
              <a:gd name="connsiteY1" fmla="*/ 562708 h 1296238"/>
              <a:gd name="connsiteX2" fmla="*/ 341644 w 1270612"/>
              <a:gd name="connsiteY2" fmla="*/ 0 h 1296238"/>
            </a:gdLst>
            <a:ahLst/>
            <a:cxnLst>
              <a:cxn ang="0">
                <a:pos x="connsiteX0" y="connsiteY0"/>
              </a:cxn>
              <a:cxn ang="0">
                <a:pos x="connsiteX1" y="connsiteY1"/>
              </a:cxn>
              <a:cxn ang="0">
                <a:pos x="connsiteX2" y="connsiteY2"/>
              </a:cxn>
            </a:cxnLst>
            <a:rect l="l" t="t" r="r" b="b"/>
            <a:pathLst>
              <a:path w="1270612" h="1296238">
                <a:moveTo>
                  <a:pt x="0" y="1296238"/>
                </a:moveTo>
                <a:cubicBezTo>
                  <a:pt x="604575" y="1037493"/>
                  <a:pt x="1209151" y="778748"/>
                  <a:pt x="1266092" y="562708"/>
                </a:cubicBezTo>
                <a:cubicBezTo>
                  <a:pt x="1323033" y="346668"/>
                  <a:pt x="832338" y="173334"/>
                  <a:pt x="341644" y="0"/>
                </a:cubicBezTo>
              </a:path>
            </a:pathLst>
          </a:custGeom>
          <a:noFill/>
          <a:ln w="12700" cap="flat" cmpd="sng" algn="ctr">
            <a:solidFill>
              <a:srgbClr val="C00000"/>
            </a:solidFill>
            <a:prstDash val="dash"/>
            <a:miter lim="800000"/>
            <a:headEnd type="none" w="lg" len="lg"/>
            <a:tailEnd type="stealth"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75" name="椭圆 74">
            <a:extLst>
              <a:ext uri="{FF2B5EF4-FFF2-40B4-BE49-F238E27FC236}">
                <a16:creationId xmlns:a16="http://schemas.microsoft.com/office/drawing/2014/main" id="{21D37361-4BB8-48C8-A263-91461B977C9A}"/>
              </a:ext>
            </a:extLst>
          </p:cNvPr>
          <p:cNvSpPr/>
          <p:nvPr/>
        </p:nvSpPr>
        <p:spPr>
          <a:xfrm>
            <a:off x="7781449" y="2706649"/>
            <a:ext cx="225981" cy="255724"/>
          </a:xfrm>
          <a:prstGeom prst="ellipse">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4749129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DF49E-98BB-4DB4-B480-B062D0D74041}"/>
              </a:ext>
            </a:extLst>
          </p:cNvPr>
          <p:cNvSpPr>
            <a:spLocks noGrp="1"/>
          </p:cNvSpPr>
          <p:nvPr>
            <p:ph type="title"/>
          </p:nvPr>
        </p:nvSpPr>
        <p:spPr/>
        <p:txBody>
          <a:bodyPr/>
          <a:lstStyle/>
          <a:p>
            <a:pPr algn="ctr"/>
            <a:r>
              <a:rPr lang="zh-CN" altLang="en-US" dirty="0"/>
              <a:t>智能路由</a:t>
            </a:r>
          </a:p>
        </p:txBody>
      </p:sp>
      <p:sp>
        <p:nvSpPr>
          <p:cNvPr id="3" name="内容占位符 2">
            <a:extLst>
              <a:ext uri="{FF2B5EF4-FFF2-40B4-BE49-F238E27FC236}">
                <a16:creationId xmlns:a16="http://schemas.microsoft.com/office/drawing/2014/main" id="{E6B8AFE0-4927-433D-853E-091A0D7C080E}"/>
              </a:ext>
            </a:extLst>
          </p:cNvPr>
          <p:cNvSpPr>
            <a:spLocks noGrp="1"/>
          </p:cNvSpPr>
          <p:nvPr>
            <p:ph idx="1"/>
          </p:nvPr>
        </p:nvSpPr>
        <p:spPr/>
        <p:txBody>
          <a:bodyPr/>
          <a:lstStyle/>
          <a:p>
            <a:r>
              <a:rPr lang="en-US" altLang="zh-CN" sz="2800" dirty="0"/>
              <a:t>OB Proxy</a:t>
            </a:r>
            <a:r>
              <a:rPr lang="zh-CN" altLang="en-US" sz="2800" dirty="0"/>
              <a:t>为应用提供智能路由服务，应用透明访问</a:t>
            </a:r>
          </a:p>
        </p:txBody>
      </p:sp>
      <p:sp>
        <p:nvSpPr>
          <p:cNvPr id="4" name="矩形 3">
            <a:extLst>
              <a:ext uri="{FF2B5EF4-FFF2-40B4-BE49-F238E27FC236}">
                <a16:creationId xmlns:a16="http://schemas.microsoft.com/office/drawing/2014/main" id="{1091F50A-0720-494C-90F0-DFAA7F50AEF2}"/>
              </a:ext>
            </a:extLst>
          </p:cNvPr>
          <p:cNvSpPr/>
          <p:nvPr/>
        </p:nvSpPr>
        <p:spPr>
          <a:xfrm>
            <a:off x="8140459" y="3092110"/>
            <a:ext cx="2258492" cy="394155"/>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F5</a:t>
            </a: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负载均衡</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/DNS</a:t>
            </a: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域名服务器</a:t>
            </a:r>
          </a:p>
        </p:txBody>
      </p:sp>
      <p:sp>
        <p:nvSpPr>
          <p:cNvPr id="5" name="矩形 4">
            <a:extLst>
              <a:ext uri="{FF2B5EF4-FFF2-40B4-BE49-F238E27FC236}">
                <a16:creationId xmlns:a16="http://schemas.microsoft.com/office/drawing/2014/main" id="{5472136D-6B67-48F0-B439-E4777A770020}"/>
              </a:ext>
            </a:extLst>
          </p:cNvPr>
          <p:cNvSpPr/>
          <p:nvPr/>
        </p:nvSpPr>
        <p:spPr>
          <a:xfrm>
            <a:off x="7340023" y="2429515"/>
            <a:ext cx="869714" cy="25630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 name="矩形 5">
            <a:extLst>
              <a:ext uri="{FF2B5EF4-FFF2-40B4-BE49-F238E27FC236}">
                <a16:creationId xmlns:a16="http://schemas.microsoft.com/office/drawing/2014/main" id="{453664CE-097C-4612-BC3D-1E4242D85E0A}"/>
              </a:ext>
            </a:extLst>
          </p:cNvPr>
          <p:cNvSpPr/>
          <p:nvPr/>
        </p:nvSpPr>
        <p:spPr>
          <a:xfrm>
            <a:off x="8713416" y="2421020"/>
            <a:ext cx="869714" cy="25630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 name="矩形 6">
            <a:extLst>
              <a:ext uri="{FF2B5EF4-FFF2-40B4-BE49-F238E27FC236}">
                <a16:creationId xmlns:a16="http://schemas.microsoft.com/office/drawing/2014/main" id="{074079ED-3E53-4EDE-8AEC-03106D57AE5A}"/>
              </a:ext>
            </a:extLst>
          </p:cNvPr>
          <p:cNvSpPr/>
          <p:nvPr/>
        </p:nvSpPr>
        <p:spPr>
          <a:xfrm>
            <a:off x="10130425" y="2432083"/>
            <a:ext cx="869714" cy="25630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应用</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8" name="肘形连接符 11">
            <a:extLst>
              <a:ext uri="{FF2B5EF4-FFF2-40B4-BE49-F238E27FC236}">
                <a16:creationId xmlns:a16="http://schemas.microsoft.com/office/drawing/2014/main" id="{20694876-8D13-46D6-B84C-6FECCBD7C8EC}"/>
              </a:ext>
            </a:extLst>
          </p:cNvPr>
          <p:cNvCxnSpPr>
            <a:cxnSpLocks/>
            <a:stCxn id="5" idx="2"/>
            <a:endCxn id="4" idx="0"/>
          </p:cNvCxnSpPr>
          <p:nvPr/>
        </p:nvCxnSpPr>
        <p:spPr>
          <a:xfrm rot="16200000" flipH="1">
            <a:off x="8319148" y="2141553"/>
            <a:ext cx="406288" cy="1494825"/>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9" name="肘形连接符 12">
            <a:extLst>
              <a:ext uri="{FF2B5EF4-FFF2-40B4-BE49-F238E27FC236}">
                <a16:creationId xmlns:a16="http://schemas.microsoft.com/office/drawing/2014/main" id="{2159FC8D-6822-45A2-97FD-44EE4F50CC53}"/>
              </a:ext>
            </a:extLst>
          </p:cNvPr>
          <p:cNvCxnSpPr>
            <a:cxnSpLocks/>
            <a:stCxn id="7" idx="2"/>
            <a:endCxn id="4" idx="0"/>
          </p:cNvCxnSpPr>
          <p:nvPr/>
        </p:nvCxnSpPr>
        <p:spPr>
          <a:xfrm rot="5400000">
            <a:off x="9715634" y="2242462"/>
            <a:ext cx="403720" cy="1295577"/>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10" name="肘形连接符 13">
            <a:extLst>
              <a:ext uri="{FF2B5EF4-FFF2-40B4-BE49-F238E27FC236}">
                <a16:creationId xmlns:a16="http://schemas.microsoft.com/office/drawing/2014/main" id="{39A1336F-5DA3-4874-864A-70441BC1996F}"/>
              </a:ext>
            </a:extLst>
          </p:cNvPr>
          <p:cNvCxnSpPr>
            <a:cxnSpLocks/>
            <a:stCxn id="6" idx="2"/>
            <a:endCxn id="4" idx="0"/>
          </p:cNvCxnSpPr>
          <p:nvPr/>
        </p:nvCxnSpPr>
        <p:spPr>
          <a:xfrm rot="16200000" flipH="1">
            <a:off x="9001598" y="2824002"/>
            <a:ext cx="414783" cy="121432"/>
          </a:xfrm>
          <a:prstGeom prst="bentConnector3">
            <a:avLst>
              <a:gd name="adj1" fmla="val 50000"/>
            </a:avLst>
          </a:prstGeom>
          <a:noFill/>
          <a:ln w="6350" cap="flat" cmpd="sng" algn="ctr">
            <a:solidFill>
              <a:srgbClr val="3A3636"/>
            </a:solidFill>
            <a:prstDash val="solid"/>
            <a:miter lim="800000"/>
            <a:tailEnd type="triangle"/>
          </a:ln>
          <a:effectLst/>
        </p:spPr>
      </p:cxnSp>
      <p:sp>
        <p:nvSpPr>
          <p:cNvPr id="11" name="矩形 10">
            <a:extLst>
              <a:ext uri="{FF2B5EF4-FFF2-40B4-BE49-F238E27FC236}">
                <a16:creationId xmlns:a16="http://schemas.microsoft.com/office/drawing/2014/main" id="{861233DB-23AE-4FF6-85E4-410D3A802091}"/>
              </a:ext>
            </a:extLst>
          </p:cNvPr>
          <p:cNvSpPr/>
          <p:nvPr/>
        </p:nvSpPr>
        <p:spPr>
          <a:xfrm>
            <a:off x="7044317" y="5141227"/>
            <a:ext cx="1113426" cy="47996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CBE8E393-5325-45C9-A517-BE01407A21EA}"/>
              </a:ext>
            </a:extLst>
          </p:cNvPr>
          <p:cNvSpPr/>
          <p:nvPr/>
        </p:nvSpPr>
        <p:spPr>
          <a:xfrm>
            <a:off x="7044317" y="5645357"/>
            <a:ext cx="1113426" cy="47996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3" name="文本框 12">
            <a:extLst>
              <a:ext uri="{FF2B5EF4-FFF2-40B4-BE49-F238E27FC236}">
                <a16:creationId xmlns:a16="http://schemas.microsoft.com/office/drawing/2014/main" id="{554ECA5E-7889-4202-B5C9-75FFA8A4CB41}"/>
              </a:ext>
            </a:extLst>
          </p:cNvPr>
          <p:cNvSpPr txBox="1"/>
          <p:nvPr/>
        </p:nvSpPr>
        <p:spPr>
          <a:xfrm>
            <a:off x="7052908" y="514122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4" name="文本框 13">
            <a:extLst>
              <a:ext uri="{FF2B5EF4-FFF2-40B4-BE49-F238E27FC236}">
                <a16:creationId xmlns:a16="http://schemas.microsoft.com/office/drawing/2014/main" id="{F6C05E95-EE1C-45E7-832F-F9DF6124E045}"/>
              </a:ext>
            </a:extLst>
          </p:cNvPr>
          <p:cNvSpPr txBox="1"/>
          <p:nvPr/>
        </p:nvSpPr>
        <p:spPr>
          <a:xfrm>
            <a:off x="7044317" y="571365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5" name="矩形 14">
            <a:extLst>
              <a:ext uri="{FF2B5EF4-FFF2-40B4-BE49-F238E27FC236}">
                <a16:creationId xmlns:a16="http://schemas.microsoft.com/office/drawing/2014/main" id="{A91DF04C-EA86-4474-A2E6-652AAA08EDAD}"/>
              </a:ext>
            </a:extLst>
          </p:cNvPr>
          <p:cNvSpPr/>
          <p:nvPr/>
        </p:nvSpPr>
        <p:spPr>
          <a:xfrm>
            <a:off x="6951817" y="5045125"/>
            <a:ext cx="1234507" cy="1408866"/>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6" name="文本框 15">
            <a:extLst>
              <a:ext uri="{FF2B5EF4-FFF2-40B4-BE49-F238E27FC236}">
                <a16:creationId xmlns:a16="http://schemas.microsoft.com/office/drawing/2014/main" id="{1B3462B0-9B47-474E-BB19-280E3A9A31D3}"/>
              </a:ext>
            </a:extLst>
          </p:cNvPr>
          <p:cNvSpPr txBox="1"/>
          <p:nvPr/>
        </p:nvSpPr>
        <p:spPr>
          <a:xfrm>
            <a:off x="7134643" y="6100990"/>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矩形 16">
            <a:extLst>
              <a:ext uri="{FF2B5EF4-FFF2-40B4-BE49-F238E27FC236}">
                <a16:creationId xmlns:a16="http://schemas.microsoft.com/office/drawing/2014/main" id="{A36F84E2-65F7-452D-B339-C64A16944862}"/>
              </a:ext>
            </a:extLst>
          </p:cNvPr>
          <p:cNvSpPr/>
          <p:nvPr/>
        </p:nvSpPr>
        <p:spPr>
          <a:xfrm>
            <a:off x="8504376" y="5141228"/>
            <a:ext cx="1099093" cy="442972"/>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矩形 17">
            <a:extLst>
              <a:ext uri="{FF2B5EF4-FFF2-40B4-BE49-F238E27FC236}">
                <a16:creationId xmlns:a16="http://schemas.microsoft.com/office/drawing/2014/main" id="{E8D94751-93E0-424C-A8AD-805A76A6CDA0}"/>
              </a:ext>
            </a:extLst>
          </p:cNvPr>
          <p:cNvSpPr/>
          <p:nvPr/>
        </p:nvSpPr>
        <p:spPr>
          <a:xfrm>
            <a:off x="8498634" y="5655273"/>
            <a:ext cx="1104835" cy="452355"/>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9" name="文本框 18">
            <a:extLst>
              <a:ext uri="{FF2B5EF4-FFF2-40B4-BE49-F238E27FC236}">
                <a16:creationId xmlns:a16="http://schemas.microsoft.com/office/drawing/2014/main" id="{B69C45E9-2CBD-4C55-BD3D-CAE50A760A2A}"/>
              </a:ext>
            </a:extLst>
          </p:cNvPr>
          <p:cNvSpPr txBox="1"/>
          <p:nvPr/>
        </p:nvSpPr>
        <p:spPr>
          <a:xfrm>
            <a:off x="8545231" y="5182972"/>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0" name="文本框 19">
            <a:extLst>
              <a:ext uri="{FF2B5EF4-FFF2-40B4-BE49-F238E27FC236}">
                <a16:creationId xmlns:a16="http://schemas.microsoft.com/office/drawing/2014/main" id="{A14B99F2-F3DB-4C4F-B540-99986DE992E9}"/>
              </a:ext>
            </a:extLst>
          </p:cNvPr>
          <p:cNvSpPr txBox="1"/>
          <p:nvPr/>
        </p:nvSpPr>
        <p:spPr>
          <a:xfrm>
            <a:off x="8555152" y="564535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1" name="矩形 20">
            <a:extLst>
              <a:ext uri="{FF2B5EF4-FFF2-40B4-BE49-F238E27FC236}">
                <a16:creationId xmlns:a16="http://schemas.microsoft.com/office/drawing/2014/main" id="{A9A193F8-B62E-444C-AA36-39A9C6FB0A8C}"/>
              </a:ext>
            </a:extLst>
          </p:cNvPr>
          <p:cNvSpPr/>
          <p:nvPr/>
        </p:nvSpPr>
        <p:spPr>
          <a:xfrm>
            <a:off x="8415558" y="5051846"/>
            <a:ext cx="1234507" cy="1408866"/>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2" name="文本框 21">
            <a:extLst>
              <a:ext uri="{FF2B5EF4-FFF2-40B4-BE49-F238E27FC236}">
                <a16:creationId xmlns:a16="http://schemas.microsoft.com/office/drawing/2014/main" id="{7AC02206-96CD-4F21-9B0A-C9B6256D4CB1}"/>
              </a:ext>
            </a:extLst>
          </p:cNvPr>
          <p:cNvSpPr txBox="1"/>
          <p:nvPr/>
        </p:nvSpPr>
        <p:spPr>
          <a:xfrm>
            <a:off x="8698577" y="6110626"/>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3" name="矩形 22">
            <a:extLst>
              <a:ext uri="{FF2B5EF4-FFF2-40B4-BE49-F238E27FC236}">
                <a16:creationId xmlns:a16="http://schemas.microsoft.com/office/drawing/2014/main" id="{BF3EEF01-415D-4055-A29F-3628A4471D45}"/>
              </a:ext>
            </a:extLst>
          </p:cNvPr>
          <p:cNvSpPr/>
          <p:nvPr/>
        </p:nvSpPr>
        <p:spPr>
          <a:xfrm>
            <a:off x="10034602" y="5134507"/>
            <a:ext cx="1091092" cy="432746"/>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4" name="矩形 23">
            <a:extLst>
              <a:ext uri="{FF2B5EF4-FFF2-40B4-BE49-F238E27FC236}">
                <a16:creationId xmlns:a16="http://schemas.microsoft.com/office/drawing/2014/main" id="{803056B8-7F43-4CA7-9ACA-F3C0277D8BE3}"/>
              </a:ext>
            </a:extLst>
          </p:cNvPr>
          <p:cNvSpPr/>
          <p:nvPr/>
        </p:nvSpPr>
        <p:spPr>
          <a:xfrm>
            <a:off x="10028859" y="5655273"/>
            <a:ext cx="1091093" cy="452356"/>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5" name="文本框 24">
            <a:extLst>
              <a:ext uri="{FF2B5EF4-FFF2-40B4-BE49-F238E27FC236}">
                <a16:creationId xmlns:a16="http://schemas.microsoft.com/office/drawing/2014/main" id="{34061343-15E2-4461-A4C3-CB8458549581}"/>
              </a:ext>
            </a:extLst>
          </p:cNvPr>
          <p:cNvSpPr txBox="1"/>
          <p:nvPr/>
        </p:nvSpPr>
        <p:spPr>
          <a:xfrm>
            <a:off x="10064102" y="5167539"/>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6" name="文本框 25">
            <a:extLst>
              <a:ext uri="{FF2B5EF4-FFF2-40B4-BE49-F238E27FC236}">
                <a16:creationId xmlns:a16="http://schemas.microsoft.com/office/drawing/2014/main" id="{89BA6CE8-D9C6-4DA7-AD18-0668856B29CC}"/>
              </a:ext>
            </a:extLst>
          </p:cNvPr>
          <p:cNvSpPr txBox="1"/>
          <p:nvPr/>
        </p:nvSpPr>
        <p:spPr>
          <a:xfrm>
            <a:off x="10081799" y="5688452"/>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7" name="矩形 26">
            <a:extLst>
              <a:ext uri="{FF2B5EF4-FFF2-40B4-BE49-F238E27FC236}">
                <a16:creationId xmlns:a16="http://schemas.microsoft.com/office/drawing/2014/main" id="{53A9C4D5-7388-4BD5-8906-8B60C95C9F3A}"/>
              </a:ext>
            </a:extLst>
          </p:cNvPr>
          <p:cNvSpPr/>
          <p:nvPr/>
        </p:nvSpPr>
        <p:spPr>
          <a:xfrm>
            <a:off x="9924069" y="5045124"/>
            <a:ext cx="1258951" cy="141558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8" name="文本框 27">
            <a:extLst>
              <a:ext uri="{FF2B5EF4-FFF2-40B4-BE49-F238E27FC236}">
                <a16:creationId xmlns:a16="http://schemas.microsoft.com/office/drawing/2014/main" id="{1116EA87-02BA-49EF-A932-D98596DDE7CA}"/>
              </a:ext>
            </a:extLst>
          </p:cNvPr>
          <p:cNvSpPr txBox="1"/>
          <p:nvPr/>
        </p:nvSpPr>
        <p:spPr>
          <a:xfrm>
            <a:off x="10144552" y="6114330"/>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cxnSp>
        <p:nvCxnSpPr>
          <p:cNvPr id="29" name="肘形连接符 76">
            <a:extLst>
              <a:ext uri="{FF2B5EF4-FFF2-40B4-BE49-F238E27FC236}">
                <a16:creationId xmlns:a16="http://schemas.microsoft.com/office/drawing/2014/main" id="{5281C5F5-FD7C-4E3C-85A4-9427A0F64E3C}"/>
              </a:ext>
            </a:extLst>
          </p:cNvPr>
          <p:cNvCxnSpPr>
            <a:cxnSpLocks/>
            <a:stCxn id="4" idx="2"/>
            <a:endCxn id="39" idx="0"/>
          </p:cNvCxnSpPr>
          <p:nvPr/>
        </p:nvCxnSpPr>
        <p:spPr>
          <a:xfrm rot="5400000">
            <a:off x="8098460" y="2986002"/>
            <a:ext cx="670983" cy="1671508"/>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30" name="肘形连接符 79">
            <a:extLst>
              <a:ext uri="{FF2B5EF4-FFF2-40B4-BE49-F238E27FC236}">
                <a16:creationId xmlns:a16="http://schemas.microsoft.com/office/drawing/2014/main" id="{2379C009-DB83-48EB-BDDF-F51D76C93F76}"/>
              </a:ext>
            </a:extLst>
          </p:cNvPr>
          <p:cNvCxnSpPr>
            <a:cxnSpLocks/>
            <a:stCxn id="4" idx="2"/>
            <a:endCxn id="41" idx="0"/>
          </p:cNvCxnSpPr>
          <p:nvPr/>
        </p:nvCxnSpPr>
        <p:spPr>
          <a:xfrm rot="16200000" flipH="1">
            <a:off x="9533377" y="3222593"/>
            <a:ext cx="654287" cy="1181630"/>
          </a:xfrm>
          <a:prstGeom prst="bentConnector3">
            <a:avLst>
              <a:gd name="adj1" fmla="val 50000"/>
            </a:avLst>
          </a:prstGeom>
          <a:noFill/>
          <a:ln w="6350" cap="flat" cmpd="sng" algn="ctr">
            <a:solidFill>
              <a:srgbClr val="3A3636"/>
            </a:solidFill>
            <a:prstDash val="solid"/>
            <a:miter lim="800000"/>
            <a:tailEnd type="triangle"/>
          </a:ln>
          <a:effectLst/>
        </p:spPr>
      </p:cxnSp>
      <p:cxnSp>
        <p:nvCxnSpPr>
          <p:cNvPr id="31" name="肘形连接符 82">
            <a:extLst>
              <a:ext uri="{FF2B5EF4-FFF2-40B4-BE49-F238E27FC236}">
                <a16:creationId xmlns:a16="http://schemas.microsoft.com/office/drawing/2014/main" id="{6D51F66D-C4B0-4E03-9016-8F1CF218E6BD}"/>
              </a:ext>
            </a:extLst>
          </p:cNvPr>
          <p:cNvCxnSpPr>
            <a:cxnSpLocks/>
            <a:stCxn id="4" idx="2"/>
            <a:endCxn id="40" idx="0"/>
          </p:cNvCxnSpPr>
          <p:nvPr/>
        </p:nvCxnSpPr>
        <p:spPr>
          <a:xfrm rot="5400000">
            <a:off x="8829493" y="3703811"/>
            <a:ext cx="657758" cy="222667"/>
          </a:xfrm>
          <a:prstGeom prst="bentConnector3">
            <a:avLst>
              <a:gd name="adj1" fmla="val 50000"/>
            </a:avLst>
          </a:prstGeom>
          <a:noFill/>
          <a:ln w="6350" cap="flat" cmpd="sng" algn="ctr">
            <a:solidFill>
              <a:srgbClr val="3A3636"/>
            </a:solidFill>
            <a:prstDash val="solid"/>
            <a:miter lim="800000"/>
            <a:tailEnd type="triangle"/>
          </a:ln>
          <a:effectLst/>
        </p:spPr>
      </p:cxnSp>
      <p:sp>
        <p:nvSpPr>
          <p:cNvPr id="32" name="文本占位符 13">
            <a:extLst>
              <a:ext uri="{FF2B5EF4-FFF2-40B4-BE49-F238E27FC236}">
                <a16:creationId xmlns:a16="http://schemas.microsoft.com/office/drawing/2014/main" id="{360E06F2-E61C-4821-821A-18A69925D01D}"/>
              </a:ext>
            </a:extLst>
          </p:cNvPr>
          <p:cNvSpPr txBox="1">
            <a:spLocks/>
          </p:cNvSpPr>
          <p:nvPr/>
        </p:nvSpPr>
        <p:spPr>
          <a:xfrm>
            <a:off x="775954" y="1730452"/>
            <a:ext cx="5817875" cy="449841"/>
          </a:xfrm>
          <a:prstGeom prst="rect">
            <a:avLst/>
          </a:prstGeom>
          <a:solidFill>
            <a:srgbClr val="FFFFFF">
              <a:lumMod val="75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高效路由转发</a:t>
            </a:r>
          </a:p>
        </p:txBody>
      </p:sp>
      <p:sp>
        <p:nvSpPr>
          <p:cNvPr id="33" name="文本占位符 17">
            <a:extLst>
              <a:ext uri="{FF2B5EF4-FFF2-40B4-BE49-F238E27FC236}">
                <a16:creationId xmlns:a16="http://schemas.microsoft.com/office/drawing/2014/main" id="{6CCF2163-D4D7-4F32-903D-95FD873EAF31}"/>
              </a:ext>
            </a:extLst>
          </p:cNvPr>
          <p:cNvSpPr txBox="1">
            <a:spLocks/>
          </p:cNvSpPr>
          <p:nvPr/>
        </p:nvSpPr>
        <p:spPr>
          <a:xfrm>
            <a:off x="781036" y="2340189"/>
            <a:ext cx="5797233" cy="1518620"/>
          </a:xfrm>
          <a:prstGeom prst="rect">
            <a:avLst/>
          </a:prstGeom>
          <a:ln>
            <a:solidFill>
              <a:srgbClr val="3A3636"/>
            </a:solidFill>
          </a:ln>
        </p:spPr>
        <p:txBody>
          <a:bodyPr anchor="ctr">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marR="0" lvl="0" indent="-139700" algn="l" defTabSz="914400" rtl="0" eaLnBrk="1" fontAlgn="auto" latinLnBrk="0" hangingPunct="1">
              <a:lnSpc>
                <a:spcPct val="100000"/>
              </a:lnSpc>
              <a:spcBef>
                <a:spcPts val="10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对</a:t>
            </a:r>
            <a:r>
              <a:rPr kumimoji="0"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SQL</a:t>
            </a:r>
            <a:r>
              <a:rPr kumimoji="0"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做基本解析，确定对应</a:t>
            </a:r>
            <a:r>
              <a:rPr kumimoji="0"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0"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所在机器；</a:t>
            </a:r>
            <a:endParaRPr kumimoji="0"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39700" marR="0" lvl="0" indent="-139700" algn="l" defTabSz="914400" rtl="0" eaLnBrk="1" fontAlgn="auto" latinLnBrk="0" hangingPunct="1">
              <a:lnSpc>
                <a:spcPct val="100000"/>
              </a:lnSpc>
              <a:spcBef>
                <a:spcPts val="1000"/>
              </a:spcBef>
              <a:spcAft>
                <a:spcPts val="0"/>
              </a:spcAft>
              <a:buClrTx/>
              <a:buSzPct val="100000"/>
              <a:buFont typeface="Arial" panose="020B0604020202020204" pitchFamily="34" charset="0"/>
              <a:buChar char="•"/>
              <a:tabLst>
                <a:tab pos="79375" algn="l"/>
              </a:tabLst>
              <a:defRPr/>
            </a:pP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反向代理，将请求路由至对应</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位置无法确定时随机选择</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Server</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39700" marR="0" lvl="0" indent="-139700" algn="l" defTabSz="914400" rtl="0" eaLnBrk="1" fontAlgn="auto" latinLnBrk="0" hangingPunct="1">
              <a:lnSpc>
                <a:spcPct val="100000"/>
              </a:lnSpc>
              <a:spcBef>
                <a:spcPts val="1000"/>
              </a:spcBef>
              <a:spcAft>
                <a:spcPts val="0"/>
              </a:spcAft>
              <a:buClrTx/>
              <a:buSzPct val="100000"/>
              <a:buFont typeface="Arial" panose="020B0604020202020204" pitchFamily="34" charset="0"/>
              <a:buChar char="•"/>
              <a:tabLst>
                <a:tab pos="79375" algn="l"/>
              </a:tabLst>
              <a:defRPr/>
            </a:pP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轻量</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SQL</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解析 </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快速转发，保证高性能，单</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Proxy</a:t>
            </a:r>
            <a:r>
              <a:rPr kumimoji="1" lang="zh-CN" altLang="en-US"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每秒转发百万次请求。</a:t>
            </a:r>
            <a:endParaRPr kumimoji="1" lang="en-US" altLang="zh-CN" sz="1400" b="0" i="0" u="none" strike="noStrike" kern="120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文本占位符 13">
            <a:extLst>
              <a:ext uri="{FF2B5EF4-FFF2-40B4-BE49-F238E27FC236}">
                <a16:creationId xmlns:a16="http://schemas.microsoft.com/office/drawing/2014/main" id="{968D9A41-DC4A-4E0A-8C66-E99E215496C0}"/>
              </a:ext>
            </a:extLst>
          </p:cNvPr>
          <p:cNvSpPr txBox="1">
            <a:spLocks/>
          </p:cNvSpPr>
          <p:nvPr/>
        </p:nvSpPr>
        <p:spPr>
          <a:xfrm>
            <a:off x="776992" y="4013334"/>
            <a:ext cx="5808512" cy="399986"/>
          </a:xfrm>
          <a:prstGeom prst="rect">
            <a:avLst/>
          </a:prstGeom>
          <a:solidFill>
            <a:srgbClr val="0AC0FF"/>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rPr>
              <a:t>“非”计算节点，无状态</a:t>
            </a:r>
          </a:p>
        </p:txBody>
      </p:sp>
      <p:sp>
        <p:nvSpPr>
          <p:cNvPr id="35" name="文本占位符 17">
            <a:extLst>
              <a:ext uri="{FF2B5EF4-FFF2-40B4-BE49-F238E27FC236}">
                <a16:creationId xmlns:a16="http://schemas.microsoft.com/office/drawing/2014/main" id="{6CEA3AEB-F450-41A7-838E-79BAEB3966DF}"/>
              </a:ext>
            </a:extLst>
          </p:cNvPr>
          <p:cNvSpPr txBox="1">
            <a:spLocks/>
          </p:cNvSpPr>
          <p:nvPr/>
        </p:nvSpPr>
        <p:spPr>
          <a:xfrm>
            <a:off x="776992" y="4493296"/>
            <a:ext cx="5770668" cy="1951957"/>
          </a:xfrm>
          <a:prstGeom prst="rect">
            <a:avLst/>
          </a:prstGeom>
          <a:ln>
            <a:solidFill>
              <a:srgbClr val="3A3636"/>
            </a:solidFill>
          </a:ln>
        </p:spPr>
        <p:txBody>
          <a:bodyPr anchor="ctr">
            <a:noAutofit/>
          </a:bodyPr>
          <a:lstStyle>
            <a:defPPr>
              <a:defRPr lang="zh-CN"/>
            </a:defPPr>
            <a:lvl1pPr marL="139700" marR="0" indent="-139700" fontAlgn="auto">
              <a:lnSpc>
                <a:spcPct val="150000"/>
              </a:lnSpc>
              <a:spcBef>
                <a:spcPts val="1000"/>
              </a:spcBef>
              <a:spcAft>
                <a:spcPts val="0"/>
              </a:spcAft>
              <a:buClrTx/>
              <a:buSzPct val="100000"/>
              <a:buFont typeface="Arial" panose="020B0604020202020204" pitchFamily="34" charset="0"/>
              <a:buChar char="•"/>
              <a:tabLst>
                <a:tab pos="79375" algn="l"/>
              </a:tabLst>
              <a:defRPr sz="1400" b="0" i="0">
                <a:latin typeface="Alibaba PuHuiTi B" pitchFamily="18" charset="-122"/>
                <a:ea typeface="Alibaba PuHuiTi B" pitchFamily="18"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9700" marR="0" lvl="0" indent="-139700" defTabSz="914400" eaLnBrk="1" fontAlgn="auto" latinLnBrk="0" hangingPunct="1">
              <a:lnSpc>
                <a:spcPct val="100000"/>
              </a:lnSpc>
              <a:spcBef>
                <a:spcPts val="6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每个</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 Proxy</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是一个“无状态”的服务进程，不做数据持久化，对部署位置无要求；</a:t>
            </a:r>
            <a:endPar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39700" marR="0" lvl="0" indent="-139700" defTabSz="914400" eaLnBrk="1" fontAlgn="auto" latinLnBrk="0" hangingPunct="1">
              <a:lnSpc>
                <a:spcPct val="100000"/>
              </a:lnSpc>
              <a:spcBef>
                <a:spcPts val="600"/>
              </a:spcBef>
              <a:spcAft>
                <a:spcPts val="0"/>
              </a:spcAft>
              <a:buClrTx/>
              <a:buSzPct val="100000"/>
              <a:buFont typeface="Arial" panose="020B0604020202020204" pitchFamily="34" charset="0"/>
              <a:buChar char="•"/>
              <a:tabLst>
                <a:tab pos="79375" algn="l"/>
              </a:tabLst>
              <a:defRPr/>
            </a:pP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 Proxy</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不参与数据库引擎的计算任务，不参与事务（单机 </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or </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分布式）处理；</a:t>
            </a:r>
            <a:endPar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39700" marR="0" lvl="0" indent="-139700" defTabSz="914400" eaLnBrk="1" fontAlgn="auto" latinLnBrk="0" hangingPunct="1">
              <a:lnSpc>
                <a:spcPct val="100000"/>
              </a:lnSpc>
              <a:spcBef>
                <a:spcPts val="6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多个</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 Proxy</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之间无联系，可通过</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F5/SLB</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组成负载均衡集群；</a:t>
            </a:r>
            <a:endPar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39700" marR="0" lvl="0" indent="-139700" defTabSz="914400" eaLnBrk="1" fontAlgn="auto" latinLnBrk="0" hangingPunct="1">
              <a:lnSpc>
                <a:spcPct val="100000"/>
              </a:lnSpc>
              <a:spcBef>
                <a:spcPts val="6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不需要独立服务器，可以与</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Server</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共用一台服务器，如果应用对实时性要求高，也可以将</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OB</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Proxy</a:t>
            </a:r>
            <a:r>
              <a:rPr kumimoji="0" lang="zh-CN" altLang="en-US" sz="14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部署到应用服务器中。</a:t>
            </a:r>
          </a:p>
        </p:txBody>
      </p:sp>
      <p:pic>
        <p:nvPicPr>
          <p:cNvPr id="36" name="图形 35" descr="维恩图">
            <a:extLst>
              <a:ext uri="{FF2B5EF4-FFF2-40B4-BE49-F238E27FC236}">
                <a16:creationId xmlns:a16="http://schemas.microsoft.com/office/drawing/2014/main" id="{79A67351-9DD6-4C98-9A16-7AAA30C7A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3184" y="1845907"/>
            <a:ext cx="661789" cy="661789"/>
          </a:xfrm>
          <a:prstGeom prst="rect">
            <a:avLst/>
          </a:prstGeom>
        </p:spPr>
      </p:pic>
      <p:pic>
        <p:nvPicPr>
          <p:cNvPr id="37" name="图形 36" descr="维恩图">
            <a:extLst>
              <a:ext uri="{FF2B5EF4-FFF2-40B4-BE49-F238E27FC236}">
                <a16:creationId xmlns:a16="http://schemas.microsoft.com/office/drawing/2014/main" id="{26AC6646-8065-4DAC-BFE5-FD1E03EE5E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3740" y="1807452"/>
            <a:ext cx="661789" cy="661789"/>
          </a:xfrm>
          <a:prstGeom prst="rect">
            <a:avLst/>
          </a:prstGeom>
        </p:spPr>
      </p:pic>
      <p:pic>
        <p:nvPicPr>
          <p:cNvPr id="38" name="图形 37" descr="维恩图">
            <a:extLst>
              <a:ext uri="{FF2B5EF4-FFF2-40B4-BE49-F238E27FC236}">
                <a16:creationId xmlns:a16="http://schemas.microsoft.com/office/drawing/2014/main" id="{FD4AD75D-DD14-4383-A0B2-59F2EB36E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9383" y="1819697"/>
            <a:ext cx="661789" cy="661789"/>
          </a:xfrm>
          <a:prstGeom prst="rect">
            <a:avLst/>
          </a:prstGeom>
        </p:spPr>
      </p:pic>
      <p:sp>
        <p:nvSpPr>
          <p:cNvPr id="39" name="矩形 38">
            <a:extLst>
              <a:ext uri="{FF2B5EF4-FFF2-40B4-BE49-F238E27FC236}">
                <a16:creationId xmlns:a16="http://schemas.microsoft.com/office/drawing/2014/main" id="{AB84E141-EFD4-4C7F-B0E5-E3AD6E17C6B8}"/>
              </a:ext>
            </a:extLst>
          </p:cNvPr>
          <p:cNvSpPr/>
          <p:nvPr/>
        </p:nvSpPr>
        <p:spPr>
          <a:xfrm>
            <a:off x="7091421" y="4157248"/>
            <a:ext cx="1013552" cy="330830"/>
          </a:xfrm>
          <a:prstGeom prst="rect">
            <a:avLst/>
          </a:prstGeom>
          <a:solidFill>
            <a:srgbClr val="5898FE">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OB</a:t>
            </a:r>
            <a:r>
              <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Proxy</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40" name="矩形 39">
            <a:extLst>
              <a:ext uri="{FF2B5EF4-FFF2-40B4-BE49-F238E27FC236}">
                <a16:creationId xmlns:a16="http://schemas.microsoft.com/office/drawing/2014/main" id="{609E8414-709A-4BD0-B7B9-998B1A4708E9}"/>
              </a:ext>
            </a:extLst>
          </p:cNvPr>
          <p:cNvSpPr/>
          <p:nvPr/>
        </p:nvSpPr>
        <p:spPr>
          <a:xfrm>
            <a:off x="8540262" y="4144023"/>
            <a:ext cx="1013552" cy="330830"/>
          </a:xfrm>
          <a:prstGeom prst="rect">
            <a:avLst/>
          </a:prstGeom>
          <a:solidFill>
            <a:srgbClr val="5898FE">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OB</a:t>
            </a:r>
            <a:r>
              <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Proxy</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41" name="矩形 40">
            <a:extLst>
              <a:ext uri="{FF2B5EF4-FFF2-40B4-BE49-F238E27FC236}">
                <a16:creationId xmlns:a16="http://schemas.microsoft.com/office/drawing/2014/main" id="{CBA34002-6E2C-4B12-837E-F058D192CC10}"/>
              </a:ext>
            </a:extLst>
          </p:cNvPr>
          <p:cNvSpPr/>
          <p:nvPr/>
        </p:nvSpPr>
        <p:spPr>
          <a:xfrm>
            <a:off x="9944559" y="4140552"/>
            <a:ext cx="1013552" cy="330830"/>
          </a:xfrm>
          <a:prstGeom prst="rect">
            <a:avLst/>
          </a:prstGeom>
          <a:solidFill>
            <a:srgbClr val="5898FE">
              <a:lumMod val="60000"/>
              <a:lumOff val="4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OB</a:t>
            </a:r>
            <a:r>
              <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Proxy</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cxnSp>
        <p:nvCxnSpPr>
          <p:cNvPr id="42" name="直线箭头连接符 16">
            <a:extLst>
              <a:ext uri="{FF2B5EF4-FFF2-40B4-BE49-F238E27FC236}">
                <a16:creationId xmlns:a16="http://schemas.microsoft.com/office/drawing/2014/main" id="{AADB84A8-D723-4942-AC63-2838B95CBD42}"/>
              </a:ext>
            </a:extLst>
          </p:cNvPr>
          <p:cNvCxnSpPr>
            <a:cxnSpLocks/>
            <a:stCxn id="39" idx="2"/>
            <a:endCxn id="15" idx="0"/>
          </p:cNvCxnSpPr>
          <p:nvPr/>
        </p:nvCxnSpPr>
        <p:spPr>
          <a:xfrm flipH="1">
            <a:off x="7569071" y="4488078"/>
            <a:ext cx="29126" cy="557047"/>
          </a:xfrm>
          <a:prstGeom prst="straightConnector1">
            <a:avLst/>
          </a:prstGeom>
          <a:noFill/>
          <a:ln w="6350" cap="flat" cmpd="sng" algn="ctr">
            <a:solidFill>
              <a:srgbClr val="3A3636"/>
            </a:solidFill>
            <a:prstDash val="solid"/>
            <a:miter lim="800000"/>
            <a:tailEnd type="triangle"/>
          </a:ln>
          <a:effectLst/>
        </p:spPr>
      </p:cxnSp>
      <p:cxnSp>
        <p:nvCxnSpPr>
          <p:cNvPr id="43" name="直线箭头连接符 52">
            <a:extLst>
              <a:ext uri="{FF2B5EF4-FFF2-40B4-BE49-F238E27FC236}">
                <a16:creationId xmlns:a16="http://schemas.microsoft.com/office/drawing/2014/main" id="{6974A0E1-F5FE-4D76-B04B-EF2CA9D8DDB7}"/>
              </a:ext>
            </a:extLst>
          </p:cNvPr>
          <p:cNvCxnSpPr>
            <a:cxnSpLocks/>
            <a:stCxn id="39" idx="2"/>
            <a:endCxn id="21" idx="0"/>
          </p:cNvCxnSpPr>
          <p:nvPr/>
        </p:nvCxnSpPr>
        <p:spPr>
          <a:xfrm>
            <a:off x="7598197" y="4488078"/>
            <a:ext cx="1434615" cy="563768"/>
          </a:xfrm>
          <a:prstGeom prst="straightConnector1">
            <a:avLst/>
          </a:prstGeom>
          <a:noFill/>
          <a:ln w="6350" cap="flat" cmpd="sng" algn="ctr">
            <a:solidFill>
              <a:srgbClr val="3A3636"/>
            </a:solidFill>
            <a:prstDash val="solid"/>
            <a:miter lim="800000"/>
            <a:tailEnd type="triangle"/>
          </a:ln>
          <a:effectLst/>
        </p:spPr>
      </p:cxnSp>
      <p:cxnSp>
        <p:nvCxnSpPr>
          <p:cNvPr id="44" name="直线箭头连接符 53">
            <a:extLst>
              <a:ext uri="{FF2B5EF4-FFF2-40B4-BE49-F238E27FC236}">
                <a16:creationId xmlns:a16="http://schemas.microsoft.com/office/drawing/2014/main" id="{1F633718-88FE-4BAE-A3BC-B7AF2EB9C52E}"/>
              </a:ext>
            </a:extLst>
          </p:cNvPr>
          <p:cNvCxnSpPr>
            <a:cxnSpLocks/>
            <a:stCxn id="39" idx="2"/>
            <a:endCxn id="27" idx="0"/>
          </p:cNvCxnSpPr>
          <p:nvPr/>
        </p:nvCxnSpPr>
        <p:spPr>
          <a:xfrm>
            <a:off x="7598197" y="4488078"/>
            <a:ext cx="2955348" cy="557046"/>
          </a:xfrm>
          <a:prstGeom prst="straightConnector1">
            <a:avLst/>
          </a:prstGeom>
          <a:noFill/>
          <a:ln w="6350" cap="flat" cmpd="sng" algn="ctr">
            <a:solidFill>
              <a:srgbClr val="3A3636"/>
            </a:solidFill>
            <a:prstDash val="solid"/>
            <a:miter lim="800000"/>
            <a:tailEnd type="triangle"/>
          </a:ln>
          <a:effectLst/>
        </p:spPr>
      </p:cxnSp>
      <p:cxnSp>
        <p:nvCxnSpPr>
          <p:cNvPr id="45" name="直线箭头连接符 59">
            <a:extLst>
              <a:ext uri="{FF2B5EF4-FFF2-40B4-BE49-F238E27FC236}">
                <a16:creationId xmlns:a16="http://schemas.microsoft.com/office/drawing/2014/main" id="{0BCEC091-3230-47B7-82F0-CD8887B8C211}"/>
              </a:ext>
            </a:extLst>
          </p:cNvPr>
          <p:cNvCxnSpPr>
            <a:cxnSpLocks/>
            <a:stCxn id="40" idx="2"/>
            <a:endCxn id="15" idx="0"/>
          </p:cNvCxnSpPr>
          <p:nvPr/>
        </p:nvCxnSpPr>
        <p:spPr>
          <a:xfrm flipH="1">
            <a:off x="7569071" y="4474853"/>
            <a:ext cx="1477967" cy="570272"/>
          </a:xfrm>
          <a:prstGeom prst="straightConnector1">
            <a:avLst/>
          </a:prstGeom>
          <a:noFill/>
          <a:ln w="6350" cap="flat" cmpd="sng" algn="ctr">
            <a:solidFill>
              <a:srgbClr val="3A3636"/>
            </a:solidFill>
            <a:prstDash val="solid"/>
            <a:miter lim="800000"/>
            <a:tailEnd type="triangle"/>
          </a:ln>
          <a:effectLst/>
        </p:spPr>
      </p:cxnSp>
      <p:cxnSp>
        <p:nvCxnSpPr>
          <p:cNvPr id="46" name="直线箭头连接符 60">
            <a:extLst>
              <a:ext uri="{FF2B5EF4-FFF2-40B4-BE49-F238E27FC236}">
                <a16:creationId xmlns:a16="http://schemas.microsoft.com/office/drawing/2014/main" id="{38CA2456-9DDD-4ED4-957B-A786F86B8D86}"/>
              </a:ext>
            </a:extLst>
          </p:cNvPr>
          <p:cNvCxnSpPr>
            <a:cxnSpLocks/>
            <a:stCxn id="40" idx="2"/>
            <a:endCxn id="21" idx="0"/>
          </p:cNvCxnSpPr>
          <p:nvPr/>
        </p:nvCxnSpPr>
        <p:spPr>
          <a:xfrm flipH="1">
            <a:off x="9032812" y="4474853"/>
            <a:ext cx="14226" cy="576993"/>
          </a:xfrm>
          <a:prstGeom prst="straightConnector1">
            <a:avLst/>
          </a:prstGeom>
          <a:noFill/>
          <a:ln w="6350" cap="flat" cmpd="sng" algn="ctr">
            <a:solidFill>
              <a:srgbClr val="3A3636"/>
            </a:solidFill>
            <a:prstDash val="solid"/>
            <a:miter lim="800000"/>
            <a:tailEnd type="triangle"/>
          </a:ln>
          <a:effectLst/>
        </p:spPr>
      </p:cxnSp>
      <p:cxnSp>
        <p:nvCxnSpPr>
          <p:cNvPr id="47" name="直线箭头连接符 63">
            <a:extLst>
              <a:ext uri="{FF2B5EF4-FFF2-40B4-BE49-F238E27FC236}">
                <a16:creationId xmlns:a16="http://schemas.microsoft.com/office/drawing/2014/main" id="{B28979B6-59F7-4E82-8647-F62BC3AB1DE7}"/>
              </a:ext>
            </a:extLst>
          </p:cNvPr>
          <p:cNvCxnSpPr>
            <a:cxnSpLocks/>
            <a:stCxn id="41" idx="2"/>
            <a:endCxn id="27" idx="0"/>
          </p:cNvCxnSpPr>
          <p:nvPr/>
        </p:nvCxnSpPr>
        <p:spPr>
          <a:xfrm>
            <a:off x="10451335" y="4471382"/>
            <a:ext cx="102210" cy="573742"/>
          </a:xfrm>
          <a:prstGeom prst="straightConnector1">
            <a:avLst/>
          </a:prstGeom>
          <a:noFill/>
          <a:ln w="6350" cap="flat" cmpd="sng" algn="ctr">
            <a:solidFill>
              <a:srgbClr val="3A3636"/>
            </a:solidFill>
            <a:prstDash val="solid"/>
            <a:miter lim="800000"/>
            <a:tailEnd type="triangle"/>
          </a:ln>
          <a:effectLst/>
        </p:spPr>
      </p:cxnSp>
      <p:cxnSp>
        <p:nvCxnSpPr>
          <p:cNvPr id="48" name="直线箭头连接符 66">
            <a:extLst>
              <a:ext uri="{FF2B5EF4-FFF2-40B4-BE49-F238E27FC236}">
                <a16:creationId xmlns:a16="http://schemas.microsoft.com/office/drawing/2014/main" id="{E4ACC0EB-0FEC-41C3-A921-63F32EB9CC98}"/>
              </a:ext>
            </a:extLst>
          </p:cNvPr>
          <p:cNvCxnSpPr>
            <a:cxnSpLocks/>
            <a:stCxn id="40" idx="2"/>
            <a:endCxn id="27" idx="0"/>
          </p:cNvCxnSpPr>
          <p:nvPr/>
        </p:nvCxnSpPr>
        <p:spPr>
          <a:xfrm>
            <a:off x="9047038" y="4474853"/>
            <a:ext cx="1506507" cy="570271"/>
          </a:xfrm>
          <a:prstGeom prst="straightConnector1">
            <a:avLst/>
          </a:prstGeom>
          <a:noFill/>
          <a:ln w="6350" cap="flat" cmpd="sng" algn="ctr">
            <a:solidFill>
              <a:srgbClr val="3A3636"/>
            </a:solidFill>
            <a:prstDash val="solid"/>
            <a:miter lim="800000"/>
            <a:tailEnd type="triangle"/>
          </a:ln>
          <a:effectLst/>
        </p:spPr>
      </p:cxnSp>
      <p:cxnSp>
        <p:nvCxnSpPr>
          <p:cNvPr id="49" name="直线箭头连接符 69">
            <a:extLst>
              <a:ext uri="{FF2B5EF4-FFF2-40B4-BE49-F238E27FC236}">
                <a16:creationId xmlns:a16="http://schemas.microsoft.com/office/drawing/2014/main" id="{080682DF-B4C8-4591-B260-089D99AC3C7D}"/>
              </a:ext>
            </a:extLst>
          </p:cNvPr>
          <p:cNvCxnSpPr>
            <a:cxnSpLocks/>
            <a:stCxn id="41" idx="2"/>
            <a:endCxn id="21" idx="0"/>
          </p:cNvCxnSpPr>
          <p:nvPr/>
        </p:nvCxnSpPr>
        <p:spPr>
          <a:xfrm flipH="1">
            <a:off x="9032812" y="4471382"/>
            <a:ext cx="1418523" cy="580464"/>
          </a:xfrm>
          <a:prstGeom prst="straightConnector1">
            <a:avLst/>
          </a:prstGeom>
          <a:noFill/>
          <a:ln w="6350" cap="flat" cmpd="sng" algn="ctr">
            <a:solidFill>
              <a:srgbClr val="3A3636"/>
            </a:solidFill>
            <a:prstDash val="solid"/>
            <a:miter lim="800000"/>
            <a:tailEnd type="triangle"/>
          </a:ln>
          <a:effectLst/>
        </p:spPr>
      </p:cxnSp>
      <p:cxnSp>
        <p:nvCxnSpPr>
          <p:cNvPr id="50" name="直线箭头连接符 72">
            <a:extLst>
              <a:ext uri="{FF2B5EF4-FFF2-40B4-BE49-F238E27FC236}">
                <a16:creationId xmlns:a16="http://schemas.microsoft.com/office/drawing/2014/main" id="{1A1D29BC-8B53-432D-A5EE-377272FE5179}"/>
              </a:ext>
            </a:extLst>
          </p:cNvPr>
          <p:cNvCxnSpPr>
            <a:cxnSpLocks/>
            <a:stCxn id="41" idx="2"/>
            <a:endCxn id="15" idx="0"/>
          </p:cNvCxnSpPr>
          <p:nvPr/>
        </p:nvCxnSpPr>
        <p:spPr>
          <a:xfrm flipH="1">
            <a:off x="7569071" y="4471382"/>
            <a:ext cx="2882264" cy="573743"/>
          </a:xfrm>
          <a:prstGeom prst="straightConnector1">
            <a:avLst/>
          </a:prstGeom>
          <a:noFill/>
          <a:ln w="6350" cap="flat" cmpd="sng" algn="ctr">
            <a:solidFill>
              <a:srgbClr val="3A3636"/>
            </a:solidFill>
            <a:prstDash val="solid"/>
            <a:miter lim="800000"/>
            <a:tailEnd type="triangle"/>
          </a:ln>
          <a:effectLst/>
        </p:spPr>
      </p:cxnSp>
    </p:spTree>
    <p:extLst>
      <p:ext uri="{BB962C8B-B14F-4D97-AF65-F5344CB8AC3E}">
        <p14:creationId xmlns:p14="http://schemas.microsoft.com/office/powerpoint/2010/main" val="2171502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49001-2FBF-4949-B636-72DF7B211AD8}"/>
              </a:ext>
            </a:extLst>
          </p:cNvPr>
          <p:cNvSpPr>
            <a:spLocks noGrp="1"/>
          </p:cNvSpPr>
          <p:nvPr>
            <p:ph type="title"/>
          </p:nvPr>
        </p:nvSpPr>
        <p:spPr/>
        <p:txBody>
          <a:bodyPr/>
          <a:lstStyle/>
          <a:p>
            <a:pPr algn="ctr"/>
            <a:r>
              <a:rPr lang="en-US" altLang="zh-CN" dirty="0"/>
              <a:t>Primary Zone</a:t>
            </a:r>
            <a:endParaRPr lang="zh-CN" altLang="en-US" dirty="0"/>
          </a:p>
        </p:txBody>
      </p:sp>
      <p:sp>
        <p:nvSpPr>
          <p:cNvPr id="3" name="内容占位符 2">
            <a:extLst>
              <a:ext uri="{FF2B5EF4-FFF2-40B4-BE49-F238E27FC236}">
                <a16:creationId xmlns:a16="http://schemas.microsoft.com/office/drawing/2014/main" id="{C664572F-0FA8-478B-8C84-DD051410E16B}"/>
              </a:ext>
            </a:extLst>
          </p:cNvPr>
          <p:cNvSpPr>
            <a:spLocks noGrp="1"/>
          </p:cNvSpPr>
          <p:nvPr>
            <p:ph idx="1"/>
          </p:nvPr>
        </p:nvSpPr>
        <p:spPr/>
        <p:txBody>
          <a:bodyPr/>
          <a:lstStyle/>
          <a:p>
            <a:r>
              <a:rPr lang="zh-CN" altLang="en-US" sz="2800" b="1" dirty="0"/>
              <a:t>通过设置</a:t>
            </a:r>
            <a:r>
              <a:rPr lang="en-US" altLang="zh-CN" sz="2800" b="1" dirty="0"/>
              <a:t>Primary Zone</a:t>
            </a:r>
            <a:r>
              <a:rPr lang="zh-CN" altLang="en-US" sz="2800" b="1" dirty="0"/>
              <a:t>，将业务汇聚到特定</a:t>
            </a:r>
            <a:r>
              <a:rPr lang="en-US" altLang="zh-CN" sz="2800" b="1" dirty="0"/>
              <a:t>Zone</a:t>
            </a:r>
            <a:endParaRPr lang="zh-CN" altLang="en-US" sz="2800" b="1" dirty="0"/>
          </a:p>
        </p:txBody>
      </p:sp>
      <p:sp>
        <p:nvSpPr>
          <p:cNvPr id="4" name="矩形 3">
            <a:extLst>
              <a:ext uri="{FF2B5EF4-FFF2-40B4-BE49-F238E27FC236}">
                <a16:creationId xmlns:a16="http://schemas.microsoft.com/office/drawing/2014/main" id="{2C4927DC-DACF-4016-AFB8-DB5F1BDAC401}"/>
              </a:ext>
            </a:extLst>
          </p:cNvPr>
          <p:cNvSpPr/>
          <p:nvPr/>
        </p:nvSpPr>
        <p:spPr>
          <a:xfrm>
            <a:off x="529969" y="1781401"/>
            <a:ext cx="711581" cy="202185"/>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主副本</a:t>
            </a:r>
          </a:p>
        </p:txBody>
      </p:sp>
      <p:sp>
        <p:nvSpPr>
          <p:cNvPr id="5" name="矩形 4">
            <a:extLst>
              <a:ext uri="{FF2B5EF4-FFF2-40B4-BE49-F238E27FC236}">
                <a16:creationId xmlns:a16="http://schemas.microsoft.com/office/drawing/2014/main" id="{8D72D64C-96CE-4979-9F5A-B811B1926943}"/>
              </a:ext>
            </a:extLst>
          </p:cNvPr>
          <p:cNvSpPr/>
          <p:nvPr/>
        </p:nvSpPr>
        <p:spPr>
          <a:xfrm>
            <a:off x="539568" y="2091977"/>
            <a:ext cx="701982" cy="202185"/>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从副本</a:t>
            </a:r>
          </a:p>
        </p:txBody>
      </p:sp>
      <p:sp>
        <p:nvSpPr>
          <p:cNvPr id="6" name="矩形 5">
            <a:extLst>
              <a:ext uri="{FF2B5EF4-FFF2-40B4-BE49-F238E27FC236}">
                <a16:creationId xmlns:a16="http://schemas.microsoft.com/office/drawing/2014/main" id="{B97872A9-EFDB-48E9-855E-A4A2D5CE2B72}"/>
              </a:ext>
            </a:extLst>
          </p:cNvPr>
          <p:cNvSpPr/>
          <p:nvPr/>
        </p:nvSpPr>
        <p:spPr>
          <a:xfrm>
            <a:off x="5756620" y="3238075"/>
            <a:ext cx="4801314" cy="307777"/>
          </a:xfrm>
          <a:prstGeom prst="rect">
            <a:avLst/>
          </a:prstGeom>
        </p:spPr>
        <p:txBody>
          <a:bodyPr wrap="none">
            <a:spAutoFit/>
          </a:bodyPr>
          <a:lstStyle/>
          <a:p>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配置</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(z1; z2; z3)</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   意义：</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ZONE_1</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&gt;ZONE_2</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&gt;</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ZONE_3</a:t>
            </a:r>
            <a:endParaRPr lang="zh-CN" altLang="en-US" sz="14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756CD645-8FB4-4155-A116-2F3F802F06AE}"/>
              </a:ext>
            </a:extLst>
          </p:cNvPr>
          <p:cNvSpPr txBox="1"/>
          <p:nvPr/>
        </p:nvSpPr>
        <p:spPr>
          <a:xfrm>
            <a:off x="5756620" y="3563646"/>
            <a:ext cx="5074227" cy="88748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主副本</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(Leader)</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只在</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Zone1</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存在，</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和</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Zone3</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均是从副本</a:t>
            </a:r>
            <a:endPar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a:p>
            <a:pPr marL="171450" indent="-171450">
              <a:lnSpc>
                <a:spcPct val="150000"/>
              </a:lnSpc>
              <a:buFont typeface="Arial" panose="020B0604020202020204" pitchFamily="34" charset="0"/>
              <a:buChar char="•"/>
            </a:pP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适合对时延敏感的在线处理业务，业务量不大，不超过一台机器的处理能力，可以尽量避免跨服务器访问，从而降低时延</a:t>
            </a:r>
            <a:endPar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265B74EB-00AF-4B3D-83C5-D4A43CC5662B}"/>
              </a:ext>
            </a:extLst>
          </p:cNvPr>
          <p:cNvSpPr/>
          <p:nvPr/>
        </p:nvSpPr>
        <p:spPr>
          <a:xfrm>
            <a:off x="1312986" y="4681925"/>
            <a:ext cx="1028911" cy="1067378"/>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CFF398AD-9E8C-4B7A-9B91-2E88D87898B2}"/>
              </a:ext>
            </a:extLst>
          </p:cNvPr>
          <p:cNvSpPr/>
          <p:nvPr/>
        </p:nvSpPr>
        <p:spPr>
          <a:xfrm>
            <a:off x="1427928" y="5013876"/>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D7F4612C-6E97-4E07-85E9-ACC8D58875CA}"/>
              </a:ext>
            </a:extLst>
          </p:cNvPr>
          <p:cNvSpPr/>
          <p:nvPr/>
        </p:nvSpPr>
        <p:spPr>
          <a:xfrm>
            <a:off x="1901876" y="501387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D43628B5-2532-4999-9D6C-AA99E7059449}"/>
              </a:ext>
            </a:extLst>
          </p:cNvPr>
          <p:cNvSpPr/>
          <p:nvPr/>
        </p:nvSpPr>
        <p:spPr>
          <a:xfrm>
            <a:off x="1427928" y="534637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1BD616D1-0F1F-4960-B265-3BE0DA646A95}"/>
              </a:ext>
            </a:extLst>
          </p:cNvPr>
          <p:cNvSpPr/>
          <p:nvPr/>
        </p:nvSpPr>
        <p:spPr>
          <a:xfrm>
            <a:off x="1901876" y="534637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3" name="文本框 12">
            <a:extLst>
              <a:ext uri="{FF2B5EF4-FFF2-40B4-BE49-F238E27FC236}">
                <a16:creationId xmlns:a16="http://schemas.microsoft.com/office/drawing/2014/main" id="{AD68A5BE-9AFB-4C1A-91FB-D21018B0802C}"/>
              </a:ext>
            </a:extLst>
          </p:cNvPr>
          <p:cNvSpPr txBox="1"/>
          <p:nvPr/>
        </p:nvSpPr>
        <p:spPr>
          <a:xfrm>
            <a:off x="1349458" y="468192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4" name="矩形 13">
            <a:extLst>
              <a:ext uri="{FF2B5EF4-FFF2-40B4-BE49-F238E27FC236}">
                <a16:creationId xmlns:a16="http://schemas.microsoft.com/office/drawing/2014/main" id="{496F5265-175F-40F8-8DD0-5E3D2A8C4157}"/>
              </a:ext>
            </a:extLst>
          </p:cNvPr>
          <p:cNvSpPr/>
          <p:nvPr/>
        </p:nvSpPr>
        <p:spPr>
          <a:xfrm>
            <a:off x="1351144" y="4686437"/>
            <a:ext cx="1020999"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68FDE65E-87A6-4894-B026-F3C586988E2C}"/>
              </a:ext>
            </a:extLst>
          </p:cNvPr>
          <p:cNvSpPr txBox="1"/>
          <p:nvPr/>
        </p:nvSpPr>
        <p:spPr>
          <a:xfrm>
            <a:off x="1461082" y="5657076"/>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矩形 15">
            <a:extLst>
              <a:ext uri="{FF2B5EF4-FFF2-40B4-BE49-F238E27FC236}">
                <a16:creationId xmlns:a16="http://schemas.microsoft.com/office/drawing/2014/main" id="{2CDB0150-0916-4B1F-9298-23B77DF89A90}"/>
              </a:ext>
            </a:extLst>
          </p:cNvPr>
          <p:cNvSpPr/>
          <p:nvPr/>
        </p:nvSpPr>
        <p:spPr>
          <a:xfrm>
            <a:off x="2692251" y="4671123"/>
            <a:ext cx="1052515" cy="107817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矩形 16">
            <a:extLst>
              <a:ext uri="{FF2B5EF4-FFF2-40B4-BE49-F238E27FC236}">
                <a16:creationId xmlns:a16="http://schemas.microsoft.com/office/drawing/2014/main" id="{2431CEB5-3B81-4622-88D4-3464D5DAA4E0}"/>
              </a:ext>
            </a:extLst>
          </p:cNvPr>
          <p:cNvSpPr/>
          <p:nvPr/>
        </p:nvSpPr>
        <p:spPr>
          <a:xfrm>
            <a:off x="2795154" y="501387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8" name="矩形 17">
            <a:extLst>
              <a:ext uri="{FF2B5EF4-FFF2-40B4-BE49-F238E27FC236}">
                <a16:creationId xmlns:a16="http://schemas.microsoft.com/office/drawing/2014/main" id="{BC99AEF7-2C16-4B1A-95D3-D843613F3338}"/>
              </a:ext>
            </a:extLst>
          </p:cNvPr>
          <p:cNvSpPr/>
          <p:nvPr/>
        </p:nvSpPr>
        <p:spPr>
          <a:xfrm>
            <a:off x="3269102" y="5013876"/>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9" name="矩形 18">
            <a:extLst>
              <a:ext uri="{FF2B5EF4-FFF2-40B4-BE49-F238E27FC236}">
                <a16:creationId xmlns:a16="http://schemas.microsoft.com/office/drawing/2014/main" id="{6D118C32-2937-4237-AFE3-A3A606E23246}"/>
              </a:ext>
            </a:extLst>
          </p:cNvPr>
          <p:cNvSpPr/>
          <p:nvPr/>
        </p:nvSpPr>
        <p:spPr>
          <a:xfrm>
            <a:off x="2795154" y="534637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0" name="矩形 19">
            <a:extLst>
              <a:ext uri="{FF2B5EF4-FFF2-40B4-BE49-F238E27FC236}">
                <a16:creationId xmlns:a16="http://schemas.microsoft.com/office/drawing/2014/main" id="{6069D82D-DEF7-4F68-BAA6-A21A2C19D885}"/>
              </a:ext>
            </a:extLst>
          </p:cNvPr>
          <p:cNvSpPr/>
          <p:nvPr/>
        </p:nvSpPr>
        <p:spPr>
          <a:xfrm>
            <a:off x="3269102" y="534637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1" name="文本框 20">
            <a:extLst>
              <a:ext uri="{FF2B5EF4-FFF2-40B4-BE49-F238E27FC236}">
                <a16:creationId xmlns:a16="http://schemas.microsoft.com/office/drawing/2014/main" id="{0BC2C71A-0FAD-4BBC-B1CD-8B43876E09F9}"/>
              </a:ext>
            </a:extLst>
          </p:cNvPr>
          <p:cNvSpPr txBox="1"/>
          <p:nvPr/>
        </p:nvSpPr>
        <p:spPr>
          <a:xfrm>
            <a:off x="2716684" y="4671123"/>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2" name="矩形 21">
            <a:extLst>
              <a:ext uri="{FF2B5EF4-FFF2-40B4-BE49-F238E27FC236}">
                <a16:creationId xmlns:a16="http://schemas.microsoft.com/office/drawing/2014/main" id="{FB29CFD9-69D4-4D07-9D67-7B9D9E62EE4C}"/>
              </a:ext>
            </a:extLst>
          </p:cNvPr>
          <p:cNvSpPr/>
          <p:nvPr/>
        </p:nvSpPr>
        <p:spPr>
          <a:xfrm>
            <a:off x="2682649" y="4664401"/>
            <a:ext cx="1062118"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3" name="文本框 22">
            <a:extLst>
              <a:ext uri="{FF2B5EF4-FFF2-40B4-BE49-F238E27FC236}">
                <a16:creationId xmlns:a16="http://schemas.microsoft.com/office/drawing/2014/main" id="{4FE96AEC-BE6D-4581-8AE8-E8BD6BE3D873}"/>
              </a:ext>
            </a:extLst>
          </p:cNvPr>
          <p:cNvSpPr txBox="1"/>
          <p:nvPr/>
        </p:nvSpPr>
        <p:spPr>
          <a:xfrm>
            <a:off x="2827760" y="565399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4" name="矩形 23">
            <a:extLst>
              <a:ext uri="{FF2B5EF4-FFF2-40B4-BE49-F238E27FC236}">
                <a16:creationId xmlns:a16="http://schemas.microsoft.com/office/drawing/2014/main" id="{906695F2-3C4E-4C87-A364-F0CE710C784D}"/>
              </a:ext>
            </a:extLst>
          </p:cNvPr>
          <p:cNvSpPr/>
          <p:nvPr/>
        </p:nvSpPr>
        <p:spPr>
          <a:xfrm>
            <a:off x="4084925" y="4675203"/>
            <a:ext cx="1031479" cy="107409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5" name="矩形 24">
            <a:extLst>
              <a:ext uri="{FF2B5EF4-FFF2-40B4-BE49-F238E27FC236}">
                <a16:creationId xmlns:a16="http://schemas.microsoft.com/office/drawing/2014/main" id="{91FEC66D-98FE-467F-8C19-8F8D7E990DA0}"/>
              </a:ext>
            </a:extLst>
          </p:cNvPr>
          <p:cNvSpPr/>
          <p:nvPr/>
        </p:nvSpPr>
        <p:spPr>
          <a:xfrm>
            <a:off x="4183379" y="501387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6" name="矩形 25">
            <a:extLst>
              <a:ext uri="{FF2B5EF4-FFF2-40B4-BE49-F238E27FC236}">
                <a16:creationId xmlns:a16="http://schemas.microsoft.com/office/drawing/2014/main" id="{46813B94-FA4E-46B5-BB22-DBE6285688BE}"/>
              </a:ext>
            </a:extLst>
          </p:cNvPr>
          <p:cNvSpPr/>
          <p:nvPr/>
        </p:nvSpPr>
        <p:spPr>
          <a:xfrm>
            <a:off x="4657327" y="5013876"/>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7" name="矩形 26">
            <a:extLst>
              <a:ext uri="{FF2B5EF4-FFF2-40B4-BE49-F238E27FC236}">
                <a16:creationId xmlns:a16="http://schemas.microsoft.com/office/drawing/2014/main" id="{263B890E-D095-44DA-8D01-9C0AF9303F2F}"/>
              </a:ext>
            </a:extLst>
          </p:cNvPr>
          <p:cNvSpPr/>
          <p:nvPr/>
        </p:nvSpPr>
        <p:spPr>
          <a:xfrm>
            <a:off x="4183379" y="534637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8" name="矩形 27">
            <a:extLst>
              <a:ext uri="{FF2B5EF4-FFF2-40B4-BE49-F238E27FC236}">
                <a16:creationId xmlns:a16="http://schemas.microsoft.com/office/drawing/2014/main" id="{401665D7-4488-4E14-8054-66C15ECEB2CA}"/>
              </a:ext>
            </a:extLst>
          </p:cNvPr>
          <p:cNvSpPr/>
          <p:nvPr/>
        </p:nvSpPr>
        <p:spPr>
          <a:xfrm>
            <a:off x="4657327" y="534637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9" name="文本框 28">
            <a:extLst>
              <a:ext uri="{FF2B5EF4-FFF2-40B4-BE49-F238E27FC236}">
                <a16:creationId xmlns:a16="http://schemas.microsoft.com/office/drawing/2014/main" id="{B5734CB0-F04E-4F40-8C15-28E9A8DD1A3E}"/>
              </a:ext>
            </a:extLst>
          </p:cNvPr>
          <p:cNvSpPr txBox="1"/>
          <p:nvPr/>
        </p:nvSpPr>
        <p:spPr>
          <a:xfrm>
            <a:off x="4135053" y="4675203"/>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0" name="矩形 29">
            <a:extLst>
              <a:ext uri="{FF2B5EF4-FFF2-40B4-BE49-F238E27FC236}">
                <a16:creationId xmlns:a16="http://schemas.microsoft.com/office/drawing/2014/main" id="{AD31152A-BBB0-4DB9-9554-BC5E09A06E36}"/>
              </a:ext>
            </a:extLst>
          </p:cNvPr>
          <p:cNvSpPr/>
          <p:nvPr/>
        </p:nvSpPr>
        <p:spPr>
          <a:xfrm>
            <a:off x="4084924" y="4664401"/>
            <a:ext cx="1020999" cy="134296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1" name="文本框 30">
            <a:extLst>
              <a:ext uri="{FF2B5EF4-FFF2-40B4-BE49-F238E27FC236}">
                <a16:creationId xmlns:a16="http://schemas.microsoft.com/office/drawing/2014/main" id="{80DA0E2C-726A-4C66-A19F-E6D8F0E4B11F}"/>
              </a:ext>
            </a:extLst>
          </p:cNvPr>
          <p:cNvSpPr txBox="1"/>
          <p:nvPr/>
        </p:nvSpPr>
        <p:spPr>
          <a:xfrm>
            <a:off x="4173591" y="5664005"/>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2" name="矩形 31">
            <a:extLst>
              <a:ext uri="{FF2B5EF4-FFF2-40B4-BE49-F238E27FC236}">
                <a16:creationId xmlns:a16="http://schemas.microsoft.com/office/drawing/2014/main" id="{CD8F7B5D-7D46-4D6E-AEC8-24D7DC098B89}"/>
              </a:ext>
            </a:extLst>
          </p:cNvPr>
          <p:cNvSpPr/>
          <p:nvPr/>
        </p:nvSpPr>
        <p:spPr>
          <a:xfrm>
            <a:off x="5740068" y="4722011"/>
            <a:ext cx="5213287" cy="307777"/>
          </a:xfrm>
          <a:prstGeom prst="rect">
            <a:avLst/>
          </a:prstGeom>
        </p:spPr>
        <p:txBody>
          <a:bodyPr wrap="none">
            <a:spAutoFit/>
          </a:bodyPr>
          <a:lstStyle/>
          <a:p>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配置</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3</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(z1, z2; z3)</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   意义：（</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ZONE_1</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ZONE_2</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&gt;</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ZONE_3</a:t>
            </a:r>
            <a:endParaRPr lang="zh-CN" altLang="en-US" sz="14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52F3128B-D7A0-4E70-A261-EBF56A7D84F7}"/>
              </a:ext>
            </a:extLst>
          </p:cNvPr>
          <p:cNvSpPr txBox="1"/>
          <p:nvPr/>
        </p:nvSpPr>
        <p:spPr>
          <a:xfrm>
            <a:off x="5746139" y="2184540"/>
            <a:ext cx="5074227" cy="893643"/>
          </a:xfrm>
          <a:prstGeom prst="rect">
            <a:avLst/>
          </a:prstGeom>
          <a:noFill/>
        </p:spPr>
        <p:txBody>
          <a:bodyPr wrap="square" rtlCol="0">
            <a:spAutoFit/>
          </a:bodyPr>
          <a:lstStyle>
            <a:defPPr>
              <a:defRPr lang="zh-CN"/>
            </a:defPPr>
            <a:lvl1pPr marL="171450" indent="-171450">
              <a:lnSpc>
                <a:spcPct val="150000"/>
              </a:lnSpc>
              <a:buFont typeface="Arial" panose="020B0604020202020204" pitchFamily="34" charset="0"/>
              <a:buChar char="•"/>
              <a:defRPr kumimoji="1" sz="1200">
                <a:latin typeface="Alibaba PuHuiTi R" pitchFamily="18" charset="-122"/>
                <a:ea typeface="Alibaba PuHuiTi R" pitchFamily="18" charset="-122"/>
                <a:cs typeface="Alibaba PuHuiTi R" pitchFamily="18" charset="-122"/>
              </a:defRPr>
            </a:lvl1pPr>
          </a:lstStyle>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主副本（</a:t>
            </a:r>
            <a:r>
              <a:rPr kumimoji="1" lang="en-US" altLang="zh-CN"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）均匀分布到各机器</a:t>
            </a:r>
            <a:endParaRPr kumimoji="1" lang="en-US" altLang="zh-CN"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适合批处理场景，希望尽快跑完，不关注某一个</a:t>
            </a:r>
            <a:r>
              <a:rPr kumimoji="1" lang="en-US" altLang="zh-CN"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SQL</a:t>
            </a:r>
            <a:r>
              <a:rPr kumimoji="1" lang="zh-CN" altLang="en-US" sz="12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的执行时间，期望让整体任务尽快完成</a:t>
            </a:r>
          </a:p>
        </p:txBody>
      </p:sp>
      <p:sp>
        <p:nvSpPr>
          <p:cNvPr id="34" name="矩形 33">
            <a:extLst>
              <a:ext uri="{FF2B5EF4-FFF2-40B4-BE49-F238E27FC236}">
                <a16:creationId xmlns:a16="http://schemas.microsoft.com/office/drawing/2014/main" id="{71520836-4039-4539-BC32-A86CDCEAD50D}"/>
              </a:ext>
            </a:extLst>
          </p:cNvPr>
          <p:cNvSpPr/>
          <p:nvPr/>
        </p:nvSpPr>
        <p:spPr>
          <a:xfrm>
            <a:off x="1327744" y="1762747"/>
            <a:ext cx="1028911" cy="1067378"/>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5" name="矩形 34">
            <a:extLst>
              <a:ext uri="{FF2B5EF4-FFF2-40B4-BE49-F238E27FC236}">
                <a16:creationId xmlns:a16="http://schemas.microsoft.com/office/drawing/2014/main" id="{B96CF507-9DD9-4632-80B7-132493DF6E1A}"/>
              </a:ext>
            </a:extLst>
          </p:cNvPr>
          <p:cNvSpPr/>
          <p:nvPr/>
        </p:nvSpPr>
        <p:spPr>
          <a:xfrm>
            <a:off x="1442686" y="2094698"/>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6" name="矩形 35">
            <a:extLst>
              <a:ext uri="{FF2B5EF4-FFF2-40B4-BE49-F238E27FC236}">
                <a16:creationId xmlns:a16="http://schemas.microsoft.com/office/drawing/2014/main" id="{EACBBD8D-6B20-4EF6-8A08-5B01EF8705BD}"/>
              </a:ext>
            </a:extLst>
          </p:cNvPr>
          <p:cNvSpPr/>
          <p:nvPr/>
        </p:nvSpPr>
        <p:spPr>
          <a:xfrm>
            <a:off x="1916634" y="20946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7" name="矩形 36">
            <a:extLst>
              <a:ext uri="{FF2B5EF4-FFF2-40B4-BE49-F238E27FC236}">
                <a16:creationId xmlns:a16="http://schemas.microsoft.com/office/drawing/2014/main" id="{02CE6F40-3727-4BE6-B1A0-2AC55391474E}"/>
              </a:ext>
            </a:extLst>
          </p:cNvPr>
          <p:cNvSpPr/>
          <p:nvPr/>
        </p:nvSpPr>
        <p:spPr>
          <a:xfrm>
            <a:off x="1442686" y="24271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8" name="矩形 37">
            <a:extLst>
              <a:ext uri="{FF2B5EF4-FFF2-40B4-BE49-F238E27FC236}">
                <a16:creationId xmlns:a16="http://schemas.microsoft.com/office/drawing/2014/main" id="{F3BC8D36-8579-4E94-904F-6A4445A4EEDE}"/>
              </a:ext>
            </a:extLst>
          </p:cNvPr>
          <p:cNvSpPr/>
          <p:nvPr/>
        </p:nvSpPr>
        <p:spPr>
          <a:xfrm>
            <a:off x="1916634" y="24271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9" name="文本框 38">
            <a:extLst>
              <a:ext uri="{FF2B5EF4-FFF2-40B4-BE49-F238E27FC236}">
                <a16:creationId xmlns:a16="http://schemas.microsoft.com/office/drawing/2014/main" id="{29BCDBEB-B187-49DB-9E8C-84089EA5EB10}"/>
              </a:ext>
            </a:extLst>
          </p:cNvPr>
          <p:cNvSpPr txBox="1"/>
          <p:nvPr/>
        </p:nvSpPr>
        <p:spPr>
          <a:xfrm>
            <a:off x="1364216" y="1762746"/>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0" name="矩形 39">
            <a:extLst>
              <a:ext uri="{FF2B5EF4-FFF2-40B4-BE49-F238E27FC236}">
                <a16:creationId xmlns:a16="http://schemas.microsoft.com/office/drawing/2014/main" id="{6463F172-BE0E-44BA-AF66-822B631DEF96}"/>
              </a:ext>
            </a:extLst>
          </p:cNvPr>
          <p:cNvSpPr/>
          <p:nvPr/>
        </p:nvSpPr>
        <p:spPr>
          <a:xfrm>
            <a:off x="1335655" y="1751944"/>
            <a:ext cx="1020999"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1" name="文本框 40">
            <a:extLst>
              <a:ext uri="{FF2B5EF4-FFF2-40B4-BE49-F238E27FC236}">
                <a16:creationId xmlns:a16="http://schemas.microsoft.com/office/drawing/2014/main" id="{CD3356BA-8641-4B44-9016-897F7FC8A337}"/>
              </a:ext>
            </a:extLst>
          </p:cNvPr>
          <p:cNvSpPr txBox="1"/>
          <p:nvPr/>
        </p:nvSpPr>
        <p:spPr>
          <a:xfrm>
            <a:off x="1475840" y="2737898"/>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2" name="矩形 41">
            <a:extLst>
              <a:ext uri="{FF2B5EF4-FFF2-40B4-BE49-F238E27FC236}">
                <a16:creationId xmlns:a16="http://schemas.microsoft.com/office/drawing/2014/main" id="{F27B2814-A0ED-4291-A3E9-68CE23BE4C9E}"/>
              </a:ext>
            </a:extLst>
          </p:cNvPr>
          <p:cNvSpPr/>
          <p:nvPr/>
        </p:nvSpPr>
        <p:spPr>
          <a:xfrm>
            <a:off x="2707009" y="1751945"/>
            <a:ext cx="1052515" cy="107817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E2772E6E-4E9F-4738-8F37-78BC7FCC9506}"/>
              </a:ext>
            </a:extLst>
          </p:cNvPr>
          <p:cNvSpPr/>
          <p:nvPr/>
        </p:nvSpPr>
        <p:spPr>
          <a:xfrm>
            <a:off x="2809912" y="20946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FAB7642B-DFCE-474A-80A3-70884E25EEF3}"/>
              </a:ext>
            </a:extLst>
          </p:cNvPr>
          <p:cNvSpPr/>
          <p:nvPr/>
        </p:nvSpPr>
        <p:spPr>
          <a:xfrm>
            <a:off x="3283860" y="2094698"/>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44B1EE23-20ED-4C4C-BE9E-6BBC897E23EA}"/>
              </a:ext>
            </a:extLst>
          </p:cNvPr>
          <p:cNvSpPr/>
          <p:nvPr/>
        </p:nvSpPr>
        <p:spPr>
          <a:xfrm>
            <a:off x="2809912" y="24271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6" name="矩形 45">
            <a:extLst>
              <a:ext uri="{FF2B5EF4-FFF2-40B4-BE49-F238E27FC236}">
                <a16:creationId xmlns:a16="http://schemas.microsoft.com/office/drawing/2014/main" id="{D3134387-8CF5-485B-B612-6D5176F7A00A}"/>
              </a:ext>
            </a:extLst>
          </p:cNvPr>
          <p:cNvSpPr/>
          <p:nvPr/>
        </p:nvSpPr>
        <p:spPr>
          <a:xfrm>
            <a:off x="3283860" y="242719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7" name="文本框 46">
            <a:extLst>
              <a:ext uri="{FF2B5EF4-FFF2-40B4-BE49-F238E27FC236}">
                <a16:creationId xmlns:a16="http://schemas.microsoft.com/office/drawing/2014/main" id="{5BA7F382-A4A1-4A8F-A3B3-468B8AE0EE9C}"/>
              </a:ext>
            </a:extLst>
          </p:cNvPr>
          <p:cNvSpPr txBox="1"/>
          <p:nvPr/>
        </p:nvSpPr>
        <p:spPr>
          <a:xfrm>
            <a:off x="2731442" y="175194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8" name="矩形 47">
            <a:extLst>
              <a:ext uri="{FF2B5EF4-FFF2-40B4-BE49-F238E27FC236}">
                <a16:creationId xmlns:a16="http://schemas.microsoft.com/office/drawing/2014/main" id="{3A6EACE1-4204-41C6-A766-36D6789DFC63}"/>
              </a:ext>
            </a:extLst>
          </p:cNvPr>
          <p:cNvSpPr/>
          <p:nvPr/>
        </p:nvSpPr>
        <p:spPr>
          <a:xfrm>
            <a:off x="2697407" y="1745223"/>
            <a:ext cx="1062118"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9" name="文本框 48">
            <a:extLst>
              <a:ext uri="{FF2B5EF4-FFF2-40B4-BE49-F238E27FC236}">
                <a16:creationId xmlns:a16="http://schemas.microsoft.com/office/drawing/2014/main" id="{74788729-E721-43E2-9990-B5979E766746}"/>
              </a:ext>
            </a:extLst>
          </p:cNvPr>
          <p:cNvSpPr txBox="1"/>
          <p:nvPr/>
        </p:nvSpPr>
        <p:spPr>
          <a:xfrm>
            <a:off x="2842518" y="2734819"/>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0" name="矩形 49">
            <a:extLst>
              <a:ext uri="{FF2B5EF4-FFF2-40B4-BE49-F238E27FC236}">
                <a16:creationId xmlns:a16="http://schemas.microsoft.com/office/drawing/2014/main" id="{DE37448D-98CE-4238-A1D5-F1D09E574962}"/>
              </a:ext>
            </a:extLst>
          </p:cNvPr>
          <p:cNvSpPr/>
          <p:nvPr/>
        </p:nvSpPr>
        <p:spPr>
          <a:xfrm>
            <a:off x="4099683" y="1756025"/>
            <a:ext cx="1031479" cy="107409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1" name="矩形 50">
            <a:extLst>
              <a:ext uri="{FF2B5EF4-FFF2-40B4-BE49-F238E27FC236}">
                <a16:creationId xmlns:a16="http://schemas.microsoft.com/office/drawing/2014/main" id="{5846B8DF-70B8-47A6-BE25-76D176CDBE04}"/>
              </a:ext>
            </a:extLst>
          </p:cNvPr>
          <p:cNvSpPr/>
          <p:nvPr/>
        </p:nvSpPr>
        <p:spPr>
          <a:xfrm>
            <a:off x="4198137" y="20946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2" name="矩形 51">
            <a:extLst>
              <a:ext uri="{FF2B5EF4-FFF2-40B4-BE49-F238E27FC236}">
                <a16:creationId xmlns:a16="http://schemas.microsoft.com/office/drawing/2014/main" id="{14310DBB-4B3E-4F15-A60D-4C4C4B55E23D}"/>
              </a:ext>
            </a:extLst>
          </p:cNvPr>
          <p:cNvSpPr/>
          <p:nvPr/>
        </p:nvSpPr>
        <p:spPr>
          <a:xfrm>
            <a:off x="4672085" y="20946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3" name="矩形 52">
            <a:extLst>
              <a:ext uri="{FF2B5EF4-FFF2-40B4-BE49-F238E27FC236}">
                <a16:creationId xmlns:a16="http://schemas.microsoft.com/office/drawing/2014/main" id="{EF8005E5-73CE-490E-9DED-D812D21267CE}"/>
              </a:ext>
            </a:extLst>
          </p:cNvPr>
          <p:cNvSpPr/>
          <p:nvPr/>
        </p:nvSpPr>
        <p:spPr>
          <a:xfrm>
            <a:off x="4198137" y="242719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4" name="矩形 53">
            <a:extLst>
              <a:ext uri="{FF2B5EF4-FFF2-40B4-BE49-F238E27FC236}">
                <a16:creationId xmlns:a16="http://schemas.microsoft.com/office/drawing/2014/main" id="{173B03CE-5A98-491C-99AE-7C32F9C3EEDB}"/>
              </a:ext>
            </a:extLst>
          </p:cNvPr>
          <p:cNvSpPr/>
          <p:nvPr/>
        </p:nvSpPr>
        <p:spPr>
          <a:xfrm>
            <a:off x="4672085" y="242719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5" name="文本框 54">
            <a:extLst>
              <a:ext uri="{FF2B5EF4-FFF2-40B4-BE49-F238E27FC236}">
                <a16:creationId xmlns:a16="http://schemas.microsoft.com/office/drawing/2014/main" id="{068DF261-DB09-4CD4-ADA9-F0A68A6E3A7F}"/>
              </a:ext>
            </a:extLst>
          </p:cNvPr>
          <p:cNvSpPr txBox="1"/>
          <p:nvPr/>
        </p:nvSpPr>
        <p:spPr>
          <a:xfrm>
            <a:off x="4149811" y="175602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6" name="矩形 55">
            <a:extLst>
              <a:ext uri="{FF2B5EF4-FFF2-40B4-BE49-F238E27FC236}">
                <a16:creationId xmlns:a16="http://schemas.microsoft.com/office/drawing/2014/main" id="{2B1D9012-8CE6-4F71-977F-6B3CA3FB3612}"/>
              </a:ext>
            </a:extLst>
          </p:cNvPr>
          <p:cNvSpPr/>
          <p:nvPr/>
        </p:nvSpPr>
        <p:spPr>
          <a:xfrm>
            <a:off x="4099682" y="1745223"/>
            <a:ext cx="1020999" cy="134296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7" name="文本框 56">
            <a:extLst>
              <a:ext uri="{FF2B5EF4-FFF2-40B4-BE49-F238E27FC236}">
                <a16:creationId xmlns:a16="http://schemas.microsoft.com/office/drawing/2014/main" id="{CE69B874-E27A-472C-A072-298DFD651C66}"/>
              </a:ext>
            </a:extLst>
          </p:cNvPr>
          <p:cNvSpPr txBox="1"/>
          <p:nvPr/>
        </p:nvSpPr>
        <p:spPr>
          <a:xfrm>
            <a:off x="4188349" y="274482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8" name="矩形 57">
            <a:extLst>
              <a:ext uri="{FF2B5EF4-FFF2-40B4-BE49-F238E27FC236}">
                <a16:creationId xmlns:a16="http://schemas.microsoft.com/office/drawing/2014/main" id="{28769308-5977-4271-8029-6E5BE3BAAB01}"/>
              </a:ext>
            </a:extLst>
          </p:cNvPr>
          <p:cNvSpPr/>
          <p:nvPr/>
        </p:nvSpPr>
        <p:spPr>
          <a:xfrm>
            <a:off x="1337532" y="3220283"/>
            <a:ext cx="1028911" cy="1067378"/>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9" name="矩形 58">
            <a:extLst>
              <a:ext uri="{FF2B5EF4-FFF2-40B4-BE49-F238E27FC236}">
                <a16:creationId xmlns:a16="http://schemas.microsoft.com/office/drawing/2014/main" id="{1F8CCA69-A1A2-484C-B77E-0F5FEB6EF95E}"/>
              </a:ext>
            </a:extLst>
          </p:cNvPr>
          <p:cNvSpPr/>
          <p:nvPr/>
        </p:nvSpPr>
        <p:spPr>
          <a:xfrm>
            <a:off x="1452474" y="355223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0" name="矩形 59">
            <a:extLst>
              <a:ext uri="{FF2B5EF4-FFF2-40B4-BE49-F238E27FC236}">
                <a16:creationId xmlns:a16="http://schemas.microsoft.com/office/drawing/2014/main" id="{22EE46C6-E69D-4AB1-9E7A-962F8FF9E4CE}"/>
              </a:ext>
            </a:extLst>
          </p:cNvPr>
          <p:cNvSpPr/>
          <p:nvPr/>
        </p:nvSpPr>
        <p:spPr>
          <a:xfrm>
            <a:off x="1926422" y="355223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1" name="矩形 60">
            <a:extLst>
              <a:ext uri="{FF2B5EF4-FFF2-40B4-BE49-F238E27FC236}">
                <a16:creationId xmlns:a16="http://schemas.microsoft.com/office/drawing/2014/main" id="{AC6EB6BD-35D4-4F0D-8883-7E1DDDBF20F1}"/>
              </a:ext>
            </a:extLst>
          </p:cNvPr>
          <p:cNvSpPr/>
          <p:nvPr/>
        </p:nvSpPr>
        <p:spPr>
          <a:xfrm>
            <a:off x="1452474" y="388473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2" name="矩形 61">
            <a:extLst>
              <a:ext uri="{FF2B5EF4-FFF2-40B4-BE49-F238E27FC236}">
                <a16:creationId xmlns:a16="http://schemas.microsoft.com/office/drawing/2014/main" id="{5A196384-4A54-4770-9182-BCE182981C1B}"/>
              </a:ext>
            </a:extLst>
          </p:cNvPr>
          <p:cNvSpPr/>
          <p:nvPr/>
        </p:nvSpPr>
        <p:spPr>
          <a:xfrm>
            <a:off x="1926422" y="388473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3" name="文本框 62">
            <a:extLst>
              <a:ext uri="{FF2B5EF4-FFF2-40B4-BE49-F238E27FC236}">
                <a16:creationId xmlns:a16="http://schemas.microsoft.com/office/drawing/2014/main" id="{5F30C8CD-E27B-4AA8-8BA6-18E6D32AB18F}"/>
              </a:ext>
            </a:extLst>
          </p:cNvPr>
          <p:cNvSpPr txBox="1"/>
          <p:nvPr/>
        </p:nvSpPr>
        <p:spPr>
          <a:xfrm>
            <a:off x="1374004" y="3220282"/>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64" name="矩形 63">
            <a:extLst>
              <a:ext uri="{FF2B5EF4-FFF2-40B4-BE49-F238E27FC236}">
                <a16:creationId xmlns:a16="http://schemas.microsoft.com/office/drawing/2014/main" id="{D68C34DE-74EC-4C97-A29E-905FFBF0CA31}"/>
              </a:ext>
            </a:extLst>
          </p:cNvPr>
          <p:cNvSpPr/>
          <p:nvPr/>
        </p:nvSpPr>
        <p:spPr>
          <a:xfrm>
            <a:off x="1345443" y="3209480"/>
            <a:ext cx="1020999"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5" name="文本框 64">
            <a:extLst>
              <a:ext uri="{FF2B5EF4-FFF2-40B4-BE49-F238E27FC236}">
                <a16:creationId xmlns:a16="http://schemas.microsoft.com/office/drawing/2014/main" id="{F47F7AF6-8A2F-492A-8C14-CCEB90582AC3}"/>
              </a:ext>
            </a:extLst>
          </p:cNvPr>
          <p:cNvSpPr txBox="1"/>
          <p:nvPr/>
        </p:nvSpPr>
        <p:spPr>
          <a:xfrm>
            <a:off x="1485628" y="4195434"/>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66" name="矩形 65">
            <a:extLst>
              <a:ext uri="{FF2B5EF4-FFF2-40B4-BE49-F238E27FC236}">
                <a16:creationId xmlns:a16="http://schemas.microsoft.com/office/drawing/2014/main" id="{F3CA33D0-B1D9-44A3-8B2A-1064C70CAD03}"/>
              </a:ext>
            </a:extLst>
          </p:cNvPr>
          <p:cNvSpPr/>
          <p:nvPr/>
        </p:nvSpPr>
        <p:spPr>
          <a:xfrm>
            <a:off x="2716797" y="3209481"/>
            <a:ext cx="1052515" cy="107817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7" name="矩形 66">
            <a:extLst>
              <a:ext uri="{FF2B5EF4-FFF2-40B4-BE49-F238E27FC236}">
                <a16:creationId xmlns:a16="http://schemas.microsoft.com/office/drawing/2014/main" id="{BF4E5D22-7D8A-4E0F-9D12-F3AAA70A8A21}"/>
              </a:ext>
            </a:extLst>
          </p:cNvPr>
          <p:cNvSpPr/>
          <p:nvPr/>
        </p:nvSpPr>
        <p:spPr>
          <a:xfrm>
            <a:off x="2819700" y="35522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8" name="矩形 67">
            <a:extLst>
              <a:ext uri="{FF2B5EF4-FFF2-40B4-BE49-F238E27FC236}">
                <a16:creationId xmlns:a16="http://schemas.microsoft.com/office/drawing/2014/main" id="{93B5CEA7-F0A4-4A15-96F2-E4722036FE28}"/>
              </a:ext>
            </a:extLst>
          </p:cNvPr>
          <p:cNvSpPr/>
          <p:nvPr/>
        </p:nvSpPr>
        <p:spPr>
          <a:xfrm>
            <a:off x="3293648" y="35522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9" name="矩形 68">
            <a:extLst>
              <a:ext uri="{FF2B5EF4-FFF2-40B4-BE49-F238E27FC236}">
                <a16:creationId xmlns:a16="http://schemas.microsoft.com/office/drawing/2014/main" id="{DE480340-2A19-492D-8DA5-6EDD774358B1}"/>
              </a:ext>
            </a:extLst>
          </p:cNvPr>
          <p:cNvSpPr/>
          <p:nvPr/>
        </p:nvSpPr>
        <p:spPr>
          <a:xfrm>
            <a:off x="2819700" y="388473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0" name="矩形 69">
            <a:extLst>
              <a:ext uri="{FF2B5EF4-FFF2-40B4-BE49-F238E27FC236}">
                <a16:creationId xmlns:a16="http://schemas.microsoft.com/office/drawing/2014/main" id="{D103D4E5-B2C1-420B-A805-AB365E8A4109}"/>
              </a:ext>
            </a:extLst>
          </p:cNvPr>
          <p:cNvSpPr/>
          <p:nvPr/>
        </p:nvSpPr>
        <p:spPr>
          <a:xfrm>
            <a:off x="3293648" y="388473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1" name="文本框 70">
            <a:extLst>
              <a:ext uri="{FF2B5EF4-FFF2-40B4-BE49-F238E27FC236}">
                <a16:creationId xmlns:a16="http://schemas.microsoft.com/office/drawing/2014/main" id="{39655683-62C4-46F6-9EBE-BB148DB11C33}"/>
              </a:ext>
            </a:extLst>
          </p:cNvPr>
          <p:cNvSpPr txBox="1"/>
          <p:nvPr/>
        </p:nvSpPr>
        <p:spPr>
          <a:xfrm>
            <a:off x="2741230" y="3209481"/>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2" name="矩形 71">
            <a:extLst>
              <a:ext uri="{FF2B5EF4-FFF2-40B4-BE49-F238E27FC236}">
                <a16:creationId xmlns:a16="http://schemas.microsoft.com/office/drawing/2014/main" id="{034289D1-EC1D-4CB4-A633-4DA43BA4B909}"/>
              </a:ext>
            </a:extLst>
          </p:cNvPr>
          <p:cNvSpPr/>
          <p:nvPr/>
        </p:nvSpPr>
        <p:spPr>
          <a:xfrm>
            <a:off x="2707195" y="3202759"/>
            <a:ext cx="1062118" cy="134296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73" name="文本框 72">
            <a:extLst>
              <a:ext uri="{FF2B5EF4-FFF2-40B4-BE49-F238E27FC236}">
                <a16:creationId xmlns:a16="http://schemas.microsoft.com/office/drawing/2014/main" id="{E8A6BB41-C4BB-4CFF-B8CE-3E11BB2682EE}"/>
              </a:ext>
            </a:extLst>
          </p:cNvPr>
          <p:cNvSpPr txBox="1"/>
          <p:nvPr/>
        </p:nvSpPr>
        <p:spPr>
          <a:xfrm>
            <a:off x="2852306" y="4192355"/>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4" name="矩形 73">
            <a:extLst>
              <a:ext uri="{FF2B5EF4-FFF2-40B4-BE49-F238E27FC236}">
                <a16:creationId xmlns:a16="http://schemas.microsoft.com/office/drawing/2014/main" id="{358F5634-4175-42FD-BB3E-A906D2213D24}"/>
              </a:ext>
            </a:extLst>
          </p:cNvPr>
          <p:cNvSpPr/>
          <p:nvPr/>
        </p:nvSpPr>
        <p:spPr>
          <a:xfrm>
            <a:off x="4109471" y="3213561"/>
            <a:ext cx="1031479" cy="107409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75" name="矩形 74">
            <a:extLst>
              <a:ext uri="{FF2B5EF4-FFF2-40B4-BE49-F238E27FC236}">
                <a16:creationId xmlns:a16="http://schemas.microsoft.com/office/drawing/2014/main" id="{101D4C9D-1DE3-4708-8864-D03DB21DEA74}"/>
              </a:ext>
            </a:extLst>
          </p:cNvPr>
          <p:cNvSpPr/>
          <p:nvPr/>
        </p:nvSpPr>
        <p:spPr>
          <a:xfrm>
            <a:off x="4207925" y="35522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6" name="矩形 75">
            <a:extLst>
              <a:ext uri="{FF2B5EF4-FFF2-40B4-BE49-F238E27FC236}">
                <a16:creationId xmlns:a16="http://schemas.microsoft.com/office/drawing/2014/main" id="{65627EA8-3BB8-4B6A-B126-C46CCC795CFF}"/>
              </a:ext>
            </a:extLst>
          </p:cNvPr>
          <p:cNvSpPr/>
          <p:nvPr/>
        </p:nvSpPr>
        <p:spPr>
          <a:xfrm>
            <a:off x="4681873" y="35522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7" name="矩形 76">
            <a:extLst>
              <a:ext uri="{FF2B5EF4-FFF2-40B4-BE49-F238E27FC236}">
                <a16:creationId xmlns:a16="http://schemas.microsoft.com/office/drawing/2014/main" id="{EF3A6D9C-FFD2-4486-A823-CFD6AD2C5A38}"/>
              </a:ext>
            </a:extLst>
          </p:cNvPr>
          <p:cNvSpPr/>
          <p:nvPr/>
        </p:nvSpPr>
        <p:spPr>
          <a:xfrm>
            <a:off x="4207925" y="388473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8" name="矩形 77">
            <a:extLst>
              <a:ext uri="{FF2B5EF4-FFF2-40B4-BE49-F238E27FC236}">
                <a16:creationId xmlns:a16="http://schemas.microsoft.com/office/drawing/2014/main" id="{FDB7B3AC-AD9A-4F48-A79F-C68041F906FE}"/>
              </a:ext>
            </a:extLst>
          </p:cNvPr>
          <p:cNvSpPr/>
          <p:nvPr/>
        </p:nvSpPr>
        <p:spPr>
          <a:xfrm>
            <a:off x="4681873" y="388473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79" name="文本框 78">
            <a:extLst>
              <a:ext uri="{FF2B5EF4-FFF2-40B4-BE49-F238E27FC236}">
                <a16:creationId xmlns:a16="http://schemas.microsoft.com/office/drawing/2014/main" id="{A9476DEE-FCAD-4CC5-9F61-806BAAE0E921}"/>
              </a:ext>
            </a:extLst>
          </p:cNvPr>
          <p:cNvSpPr txBox="1"/>
          <p:nvPr/>
        </p:nvSpPr>
        <p:spPr>
          <a:xfrm>
            <a:off x="4159599" y="3213561"/>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80" name="矩形 79">
            <a:extLst>
              <a:ext uri="{FF2B5EF4-FFF2-40B4-BE49-F238E27FC236}">
                <a16:creationId xmlns:a16="http://schemas.microsoft.com/office/drawing/2014/main" id="{FC7FD8DE-AC73-4260-8229-64611326FE7A}"/>
              </a:ext>
            </a:extLst>
          </p:cNvPr>
          <p:cNvSpPr/>
          <p:nvPr/>
        </p:nvSpPr>
        <p:spPr>
          <a:xfrm>
            <a:off x="4109470" y="3202759"/>
            <a:ext cx="1020999" cy="134296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1" name="文本框 80">
            <a:extLst>
              <a:ext uri="{FF2B5EF4-FFF2-40B4-BE49-F238E27FC236}">
                <a16:creationId xmlns:a16="http://schemas.microsoft.com/office/drawing/2014/main" id="{734279B9-BAF9-4B13-86B1-FA063157F40D}"/>
              </a:ext>
            </a:extLst>
          </p:cNvPr>
          <p:cNvSpPr txBox="1"/>
          <p:nvPr/>
        </p:nvSpPr>
        <p:spPr>
          <a:xfrm>
            <a:off x="4198137" y="4202363"/>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82" name="右箭头 305">
            <a:extLst>
              <a:ext uri="{FF2B5EF4-FFF2-40B4-BE49-F238E27FC236}">
                <a16:creationId xmlns:a16="http://schemas.microsoft.com/office/drawing/2014/main" id="{2D84CFA4-1015-4F03-B594-32858BD752CB}"/>
              </a:ext>
            </a:extLst>
          </p:cNvPr>
          <p:cNvSpPr/>
          <p:nvPr/>
        </p:nvSpPr>
        <p:spPr>
          <a:xfrm>
            <a:off x="5330589" y="4852319"/>
            <a:ext cx="157205" cy="896983"/>
          </a:xfrm>
          <a:prstGeom prst="rightArrow">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3" name="矩形 82">
            <a:extLst>
              <a:ext uri="{FF2B5EF4-FFF2-40B4-BE49-F238E27FC236}">
                <a16:creationId xmlns:a16="http://schemas.microsoft.com/office/drawing/2014/main" id="{B50C1153-29BA-4957-A195-D3E9FC2F3CF1}"/>
              </a:ext>
            </a:extLst>
          </p:cNvPr>
          <p:cNvSpPr/>
          <p:nvPr/>
        </p:nvSpPr>
        <p:spPr>
          <a:xfrm>
            <a:off x="5756620" y="1834498"/>
            <a:ext cx="4794902" cy="307777"/>
          </a:xfrm>
          <a:prstGeom prst="rect">
            <a:avLst/>
          </a:prstGeom>
        </p:spPr>
        <p:txBody>
          <a:bodyPr wrap="none">
            <a:spAutoFit/>
          </a:bodyPr>
          <a:lstStyle/>
          <a:p>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配置</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(z1, z2, z3)</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Wingdings" pitchFamily="2" charset="2"/>
              </a:rPr>
              <a:t>    意义：</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ZONE_1</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=ZONE_2</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ZONE_3</a:t>
            </a:r>
            <a:endParaRPr lang="zh-CN" altLang="en-US" sz="14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文本框 83">
            <a:extLst>
              <a:ext uri="{FF2B5EF4-FFF2-40B4-BE49-F238E27FC236}">
                <a16:creationId xmlns:a16="http://schemas.microsoft.com/office/drawing/2014/main" id="{319E5E40-5A75-4C2B-9490-813337C5F729}"/>
              </a:ext>
            </a:extLst>
          </p:cNvPr>
          <p:cNvSpPr txBox="1"/>
          <p:nvPr/>
        </p:nvSpPr>
        <p:spPr>
          <a:xfrm>
            <a:off x="5756620" y="5126602"/>
            <a:ext cx="5074227" cy="89736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主副本</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(Leader)</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均匀分布到</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Zone1</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和</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Zone2</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a:t>
            </a:r>
            <a:r>
              <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rPr>
              <a:t>Zone3</a:t>
            </a: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均是从副本</a:t>
            </a:r>
            <a:endPar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a:p>
            <a:pPr marL="171450" indent="-171450">
              <a:lnSpc>
                <a:spcPct val="150000"/>
              </a:lnSpc>
              <a:buFont typeface="Arial" panose="020B0604020202020204" pitchFamily="34" charset="0"/>
              <a:buChar char="•"/>
            </a:pPr>
            <a:r>
              <a:rPr kumimoji="1" lang="zh-CN" altLang="en-US" sz="1200" dirty="0">
                <a:solidFill>
                  <a:srgbClr val="3A3636"/>
                </a:solidFill>
                <a:latin typeface="Arial" panose="020B0604020202020204" pitchFamily="34" charset="0"/>
                <a:ea typeface="微软雅黑" panose="020B0503020204020204" pitchFamily="34" charset="-122"/>
                <a:cs typeface="Arial" panose="020B0604020202020204" pitchFamily="34" charset="0"/>
              </a:rPr>
              <a:t>适合三地五中心方案，将业务汇聚到距离较近的城市，距离较远的城市只承担从副本的角色（只读）</a:t>
            </a:r>
            <a:endParaRPr kumimoji="1" lang="en-US" altLang="zh-CN" sz="1200"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p:txBody>
      </p:sp>
      <p:sp>
        <p:nvSpPr>
          <p:cNvPr id="85" name="右箭头 308">
            <a:extLst>
              <a:ext uri="{FF2B5EF4-FFF2-40B4-BE49-F238E27FC236}">
                <a16:creationId xmlns:a16="http://schemas.microsoft.com/office/drawing/2014/main" id="{93168C41-71B9-4832-B997-C10CE3D2C111}"/>
              </a:ext>
            </a:extLst>
          </p:cNvPr>
          <p:cNvSpPr/>
          <p:nvPr/>
        </p:nvSpPr>
        <p:spPr>
          <a:xfrm>
            <a:off x="5345347" y="3425750"/>
            <a:ext cx="157205" cy="896983"/>
          </a:xfrm>
          <a:prstGeom prst="rightArrow">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6" name="右箭头 309">
            <a:extLst>
              <a:ext uri="{FF2B5EF4-FFF2-40B4-BE49-F238E27FC236}">
                <a16:creationId xmlns:a16="http://schemas.microsoft.com/office/drawing/2014/main" id="{902217D8-2C1D-428E-8AB8-99ED5FD528A2}"/>
              </a:ext>
            </a:extLst>
          </p:cNvPr>
          <p:cNvSpPr/>
          <p:nvPr/>
        </p:nvSpPr>
        <p:spPr>
          <a:xfrm>
            <a:off x="5309774" y="1923627"/>
            <a:ext cx="157205" cy="896983"/>
          </a:xfrm>
          <a:prstGeom prst="rightArrow">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7" name="文本框 86">
            <a:extLst>
              <a:ext uri="{FF2B5EF4-FFF2-40B4-BE49-F238E27FC236}">
                <a16:creationId xmlns:a16="http://schemas.microsoft.com/office/drawing/2014/main" id="{1AF327B0-1299-461C-B23D-FD5F90B5D783}"/>
              </a:ext>
            </a:extLst>
          </p:cNvPr>
          <p:cNvSpPr txBox="1"/>
          <p:nvPr/>
        </p:nvSpPr>
        <p:spPr>
          <a:xfrm>
            <a:off x="846474" y="6244566"/>
            <a:ext cx="9986432" cy="584775"/>
          </a:xfrm>
          <a:prstGeom prst="rect">
            <a:avLst/>
          </a:prstGeom>
          <a:noFill/>
        </p:spPr>
        <p:txBody>
          <a:bodyPr wrap="square" rtlCol="0">
            <a:spAutoFit/>
          </a:bodyPr>
          <a:lstStyle/>
          <a:p>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通过为不同的租户配置不同的</a:t>
            </a:r>
            <a:r>
              <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Primary</a:t>
            </a:r>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 </a:t>
            </a:r>
            <a:r>
              <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Zone</a:t>
            </a:r>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，可以将业务流量集中到若干</a:t>
            </a:r>
            <a:r>
              <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Zone</a:t>
            </a:r>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中，减少跨服务器的操作。</a:t>
            </a:r>
            <a:endPar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endParaRPr>
          </a:p>
          <a:p>
            <a:r>
              <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Primary</a:t>
            </a:r>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 </a:t>
            </a:r>
            <a:r>
              <a:rPr kumimoji="1" lang="en-US" altLang="zh-CN"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Zone</a:t>
            </a:r>
            <a:r>
              <a:rPr kumimoji="1" lang="zh-CN" altLang="en-US" sz="1600" b="1" dirty="0">
                <a:solidFill>
                  <a:srgbClr val="3A3636"/>
                </a:solidFill>
                <a:latin typeface="Arial" panose="020B0604020202020204" pitchFamily="34" charset="0"/>
                <a:ea typeface="微软雅黑" panose="020B0503020204020204" pitchFamily="34" charset="-122"/>
                <a:cs typeface="Arial" panose="020B0604020202020204" pitchFamily="34" charset="0"/>
              </a:rPr>
              <a:t>支持租户级、数据库级和表级别，方便管理员进行更细粒度的管理。</a:t>
            </a:r>
          </a:p>
        </p:txBody>
      </p:sp>
    </p:spTree>
    <p:extLst>
      <p:ext uri="{BB962C8B-B14F-4D97-AF65-F5344CB8AC3E}">
        <p14:creationId xmlns:p14="http://schemas.microsoft.com/office/powerpoint/2010/main" val="11450459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solidFill>
                  <a:srgbClr val="C00000"/>
                </a:solidFill>
              </a:rPr>
              <a:t>核心技术</a:t>
            </a:r>
            <a:endParaRPr lang="en-US" altLang="zh-CN" sz="2800" b="1" dirty="0">
              <a:solidFill>
                <a:srgbClr val="C00000"/>
              </a:solidFill>
            </a:endParaRPr>
          </a:p>
          <a:p>
            <a:pPr lvl="1"/>
            <a:r>
              <a:rPr lang="zh-CN" altLang="en-US" sz="2267" dirty="0"/>
              <a:t>多副本与一致性</a:t>
            </a:r>
            <a:endParaRPr lang="en-US" altLang="zh-CN" sz="2267" dirty="0"/>
          </a:p>
          <a:p>
            <a:pPr lvl="1"/>
            <a:r>
              <a:rPr lang="zh-CN" altLang="en-US" sz="2267" b="1" dirty="0">
                <a:solidFill>
                  <a:srgbClr val="C00000"/>
                </a:solidFill>
              </a:rPr>
              <a:t>数据可靠和高可用</a:t>
            </a:r>
            <a:endParaRPr lang="en-US" altLang="zh-CN" sz="2267" b="1" dirty="0">
              <a:solidFill>
                <a:srgbClr val="C00000"/>
              </a:solidFill>
            </a:endParaRPr>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18470989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C3859-4862-4B0D-AD9E-30BE4D471FD6}"/>
              </a:ext>
            </a:extLst>
          </p:cNvPr>
          <p:cNvSpPr>
            <a:spLocks noGrp="1"/>
          </p:cNvSpPr>
          <p:nvPr>
            <p:ph type="title"/>
          </p:nvPr>
        </p:nvSpPr>
        <p:spPr/>
        <p:txBody>
          <a:bodyPr/>
          <a:lstStyle/>
          <a:p>
            <a:pPr algn="ctr"/>
            <a:r>
              <a:rPr lang="zh-CN" altLang="en-US" dirty="0"/>
              <a:t>灾难恢复能力等级</a:t>
            </a:r>
          </a:p>
        </p:txBody>
      </p:sp>
      <p:sp>
        <p:nvSpPr>
          <p:cNvPr id="4" name="矩形 3">
            <a:extLst>
              <a:ext uri="{FF2B5EF4-FFF2-40B4-BE49-F238E27FC236}">
                <a16:creationId xmlns:a16="http://schemas.microsoft.com/office/drawing/2014/main" id="{46727326-8AEB-44F7-938C-FBAD171BFBE6}"/>
              </a:ext>
            </a:extLst>
          </p:cNvPr>
          <p:cNvSpPr/>
          <p:nvPr/>
        </p:nvSpPr>
        <p:spPr>
          <a:xfrm>
            <a:off x="704177" y="1287004"/>
            <a:ext cx="7273516" cy="1677895"/>
          </a:xfrm>
          <a:prstGeom prst="rect">
            <a:avLst/>
          </a:prstGeom>
        </p:spPr>
        <p:txBody>
          <a:bodyPr wrap="square">
            <a:spAutoFit/>
          </a:bodyPr>
          <a:lstStyle/>
          <a:p>
            <a:pPr>
              <a:lnSpc>
                <a:spcPct val="150000"/>
              </a:lnSpc>
            </a:pPr>
            <a:r>
              <a:rPr lang="zh-CN" altLang="en-US" sz="1400" b="1" dirty="0">
                <a:solidFill>
                  <a:srgbClr val="3A3636"/>
                </a:solidFill>
                <a:latin typeface="微软雅黑" panose="020B0503020204020204" pitchFamily="34" charset="-122"/>
                <a:ea typeface="微软雅黑" panose="020B0503020204020204" pitchFamily="34" charset="-122"/>
                <a:cs typeface="Alibaba PuHuiTi B" pitchFamily="18" charset="-122"/>
              </a:rPr>
              <a:t>系统发生故障（掉电、宕机、进程误杀等）时，业务如何考察系统的“高可用”能力</a:t>
            </a:r>
            <a:endParaRPr lang="en-US" altLang="zh-CN" sz="1400" b="1" dirty="0">
              <a:solidFill>
                <a:srgbClr val="3A3636"/>
              </a:solidFill>
              <a:latin typeface="微软雅黑" panose="020B0503020204020204" pitchFamily="34" charset="-122"/>
              <a:ea typeface="微软雅黑" panose="020B0503020204020204" pitchFamily="34" charset="-122"/>
              <a:cs typeface="Alibaba PuHuiTi B" pitchFamily="18" charset="-122"/>
            </a:endParaRPr>
          </a:p>
          <a:p>
            <a:pPr marL="285750" indent="-285750">
              <a:lnSpc>
                <a:spcPct val="150000"/>
              </a:lnSpc>
              <a:buFont typeface="Arial" panose="020B0604020202020204" pitchFamily="34" charset="0"/>
              <a:buChar char="•"/>
            </a:pPr>
            <a:r>
              <a:rPr lang="zh-CN" altLang="en-US" sz="1400" b="1" dirty="0">
                <a:solidFill>
                  <a:srgbClr val="3A3636"/>
                </a:solidFill>
                <a:latin typeface="微软雅黑" panose="020B0503020204020204" pitchFamily="34" charset="-122"/>
                <a:ea typeface="微软雅黑" panose="020B0503020204020204" pitchFamily="34" charset="-122"/>
                <a:cs typeface="Alibaba PuHuiTi B" pitchFamily="18" charset="-122"/>
              </a:rPr>
              <a:t>RTO（Recovery Time Objective)恢复时间目标</a:t>
            </a:r>
            <a:r>
              <a:rPr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：在故障或灾难发生之后，数据库停止工作的最高可承受时间，这是一个最大可容忍时限，必须在此时限内恢复数据。</a:t>
            </a:r>
            <a:endParaRPr lang="en-US" altLang="zh-CN" sz="1400" dirty="0">
              <a:solidFill>
                <a:srgbClr val="3A3636"/>
              </a:solidFill>
              <a:latin typeface="微软雅黑" panose="020B0503020204020204" pitchFamily="34" charset="-122"/>
              <a:ea typeface="微软雅黑" panose="020B0503020204020204" pitchFamily="34" charset="-122"/>
              <a:cs typeface="Alibaba PuHuiTi R" pitchFamily="18" charset="-122"/>
            </a:endParaRPr>
          </a:p>
          <a:p>
            <a:pPr marL="285750" indent="-285750">
              <a:lnSpc>
                <a:spcPct val="150000"/>
              </a:lnSpc>
              <a:buFont typeface="Arial" panose="020B0604020202020204" pitchFamily="34" charset="0"/>
              <a:buChar char="•"/>
            </a:pPr>
            <a:r>
              <a:rPr lang="en" altLang="zh-CN" sz="1400" b="1" dirty="0">
                <a:solidFill>
                  <a:srgbClr val="3A3636"/>
                </a:solidFill>
                <a:latin typeface="微软雅黑" panose="020B0503020204020204" pitchFamily="34" charset="-122"/>
                <a:ea typeface="微软雅黑" panose="020B0503020204020204" pitchFamily="34" charset="-122"/>
                <a:cs typeface="Alibaba PuHuiTi B" pitchFamily="18" charset="-122"/>
              </a:rPr>
              <a:t>RPO</a:t>
            </a:r>
            <a:r>
              <a:rPr lang="zh-CN" altLang="en" sz="1400" b="1" dirty="0">
                <a:solidFill>
                  <a:srgbClr val="3A3636"/>
                </a:solidFill>
                <a:latin typeface="微软雅黑" panose="020B0503020204020204" pitchFamily="34" charset="-122"/>
                <a:ea typeface="微软雅黑" panose="020B0503020204020204" pitchFamily="34" charset="-122"/>
                <a:cs typeface="Alibaba PuHuiTi B" pitchFamily="18" charset="-122"/>
              </a:rPr>
              <a:t>（</a:t>
            </a:r>
            <a:r>
              <a:rPr lang="en" altLang="zh-CN" sz="1400" b="1" dirty="0">
                <a:solidFill>
                  <a:srgbClr val="3A3636"/>
                </a:solidFill>
                <a:latin typeface="微软雅黑" panose="020B0503020204020204" pitchFamily="34" charset="-122"/>
                <a:ea typeface="微软雅黑" panose="020B0503020204020204" pitchFamily="34" charset="-122"/>
                <a:cs typeface="Alibaba PuHuiTi B" pitchFamily="18" charset="-122"/>
              </a:rPr>
              <a:t>Recovery Point Object</a:t>
            </a:r>
            <a:r>
              <a:rPr lang="en-US" altLang="zh-CN" sz="1400" b="1" dirty="0" err="1">
                <a:solidFill>
                  <a:srgbClr val="3A3636"/>
                </a:solidFill>
                <a:latin typeface="微软雅黑" panose="020B0503020204020204" pitchFamily="34" charset="-122"/>
                <a:ea typeface="微软雅黑" panose="020B0503020204020204" pitchFamily="34" charset="-122"/>
                <a:cs typeface="Alibaba PuHuiTi B" pitchFamily="18" charset="-122"/>
              </a:rPr>
              <a:t>ive</a:t>
            </a:r>
            <a:r>
              <a:rPr lang="en" altLang="zh-CN" sz="1400" b="1" dirty="0">
                <a:solidFill>
                  <a:srgbClr val="3A3636"/>
                </a:solidFill>
                <a:latin typeface="微软雅黑" panose="020B0503020204020204" pitchFamily="34" charset="-122"/>
                <a:ea typeface="微软雅黑" panose="020B0503020204020204" pitchFamily="34" charset="-122"/>
                <a:cs typeface="Alibaba PuHuiTi B" pitchFamily="18" charset="-122"/>
              </a:rPr>
              <a:t>)</a:t>
            </a:r>
            <a:r>
              <a:rPr lang="zh-CN" altLang="en-US" sz="1400" b="1" dirty="0">
                <a:solidFill>
                  <a:srgbClr val="3A3636"/>
                </a:solidFill>
                <a:latin typeface="微软雅黑" panose="020B0503020204020204" pitchFamily="34" charset="-122"/>
                <a:ea typeface="微软雅黑" panose="020B0503020204020204" pitchFamily="34" charset="-122"/>
                <a:cs typeface="Alibaba PuHuiTi B" pitchFamily="18" charset="-122"/>
              </a:rPr>
              <a:t>恢复点目标：</a:t>
            </a:r>
            <a:r>
              <a:rPr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这是一个过去的时间点，当灾难或紧急事件发生时，数据可以恢复到的时间点，是业务系统所能容忍的数据丢失量。</a:t>
            </a:r>
            <a:endParaRPr lang="en-US" altLang="zh-CN" sz="1400" dirty="0">
              <a:solidFill>
                <a:srgbClr val="3A3636"/>
              </a:solidFill>
              <a:latin typeface="微软雅黑" panose="020B0503020204020204" pitchFamily="34" charset="-122"/>
              <a:ea typeface="微软雅黑" panose="020B0503020204020204" pitchFamily="34" charset="-122"/>
              <a:cs typeface="Alibaba PuHuiTi R" pitchFamily="18" charset="-122"/>
            </a:endParaRPr>
          </a:p>
        </p:txBody>
      </p:sp>
      <p:sp>
        <p:nvSpPr>
          <p:cNvPr id="5" name="文本框 4">
            <a:extLst>
              <a:ext uri="{FF2B5EF4-FFF2-40B4-BE49-F238E27FC236}">
                <a16:creationId xmlns:a16="http://schemas.microsoft.com/office/drawing/2014/main" id="{83D027F4-293F-4955-B5D0-0B73CE32EB94}"/>
              </a:ext>
            </a:extLst>
          </p:cNvPr>
          <p:cNvSpPr txBox="1"/>
          <p:nvPr/>
        </p:nvSpPr>
        <p:spPr>
          <a:xfrm>
            <a:off x="704177" y="5737520"/>
            <a:ext cx="11169576" cy="427105"/>
          </a:xfrm>
          <a:prstGeom prst="rect">
            <a:avLst/>
          </a:prstGeom>
          <a:noFill/>
        </p:spPr>
        <p:txBody>
          <a:bodyPr wrap="square" rtlCol="0">
            <a:spAutoFit/>
          </a:bodyPr>
          <a:lstStyle/>
          <a:p>
            <a:pPr>
              <a:lnSpc>
                <a:spcPct val="150000"/>
              </a:lnSpc>
            </a:pPr>
            <a:r>
              <a:rPr kumimoji="1" lang="en-US" altLang="zh-CN" sz="1600" b="1" dirty="0" err="1">
                <a:solidFill>
                  <a:srgbClr val="3A3636"/>
                </a:solidFill>
                <a:latin typeface="微软雅黑" panose="020B0503020204020204" pitchFamily="34" charset="-122"/>
                <a:ea typeface="微软雅黑" panose="020B0503020204020204" pitchFamily="34" charset="-122"/>
                <a:cs typeface="Alibaba PuHuiTi R" pitchFamily="18" charset="-122"/>
              </a:rPr>
              <a:t>OceanBase</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 </a:t>
            </a: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RPO=0</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 </a:t>
            </a: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RTO&lt;30</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秒，意味着当少数派故障时，</a:t>
            </a: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OB</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能够在</a:t>
            </a:r>
            <a:r>
              <a:rPr kumimoji="1" lang="en-US" altLang="zh-CN" sz="1600" b="1" dirty="0">
                <a:solidFill>
                  <a:srgbClr val="3A3636"/>
                </a:solidFill>
                <a:latin typeface="微软雅黑" panose="020B0503020204020204" pitchFamily="34" charset="-122"/>
                <a:ea typeface="微软雅黑" panose="020B0503020204020204" pitchFamily="34" charset="-122"/>
                <a:cs typeface="Alibaba PuHuiTi R" pitchFamily="18" charset="-122"/>
              </a:rPr>
              <a:t>30</a:t>
            </a:r>
            <a:r>
              <a:rPr kumimoji="1" lang="zh-CN" altLang="en-US" sz="1600" b="1" dirty="0">
                <a:solidFill>
                  <a:srgbClr val="3A3636"/>
                </a:solidFill>
                <a:latin typeface="微软雅黑" panose="020B0503020204020204" pitchFamily="34" charset="-122"/>
                <a:ea typeface="微软雅黑" panose="020B0503020204020204" pitchFamily="34" charset="-122"/>
                <a:cs typeface="Alibaba PuHuiTi R" pitchFamily="18" charset="-122"/>
              </a:rPr>
              <a:t>秒内恢复业务，且不会丢失任何数据。</a:t>
            </a:r>
          </a:p>
        </p:txBody>
      </p:sp>
      <p:sp>
        <p:nvSpPr>
          <p:cNvPr id="6" name="文本框 5">
            <a:extLst>
              <a:ext uri="{FF2B5EF4-FFF2-40B4-BE49-F238E27FC236}">
                <a16:creationId xmlns:a16="http://schemas.microsoft.com/office/drawing/2014/main" id="{B134B33C-D88C-411B-9256-C3B33AD60470}"/>
              </a:ext>
            </a:extLst>
          </p:cNvPr>
          <p:cNvSpPr txBox="1"/>
          <p:nvPr/>
        </p:nvSpPr>
        <p:spPr>
          <a:xfrm>
            <a:off x="8459946" y="1797543"/>
            <a:ext cx="1819835" cy="385234"/>
          </a:xfrm>
          <a:prstGeom prst="rect">
            <a:avLst/>
          </a:prstGeom>
          <a:noFill/>
        </p:spPr>
        <p:txBody>
          <a:bodyPr wrap="square" rtlCol="0">
            <a:spAutoFit/>
          </a:bodyPr>
          <a:lstStyle/>
          <a:p>
            <a:pPr algn="ctr">
              <a:lnSpc>
                <a:spcPct val="150000"/>
              </a:lnSpc>
            </a:pPr>
            <a:r>
              <a:rPr kumimoji="1" lang="en-US" altLang="zh-CN" sz="1400" b="1" dirty="0">
                <a:solidFill>
                  <a:srgbClr val="0B6DFE"/>
                </a:solidFill>
                <a:latin typeface="微软雅黑" panose="020B0503020204020204" pitchFamily="34" charset="-122"/>
                <a:ea typeface="微软雅黑" panose="020B0503020204020204" pitchFamily="34" charset="-122"/>
                <a:cs typeface="Alibaba PuHuiTi R" pitchFamily="18" charset="-122"/>
              </a:rPr>
              <a:t>RTO</a:t>
            </a:r>
            <a:r>
              <a:rPr kumimoji="1" lang="zh-CN" altLang="en-US" sz="1400" b="1" dirty="0">
                <a:solidFill>
                  <a:srgbClr val="0B6DFE"/>
                </a:solidFill>
                <a:latin typeface="微软雅黑" panose="020B0503020204020204" pitchFamily="34" charset="-122"/>
                <a:ea typeface="微软雅黑" panose="020B0503020204020204" pitchFamily="34" charset="-122"/>
                <a:cs typeface="Alibaba PuHuiTi R" pitchFamily="18" charset="-122"/>
              </a:rPr>
              <a:t> </a:t>
            </a:r>
            <a:r>
              <a:rPr kumimoji="1" lang="en-US" altLang="zh-CN" sz="1400" b="1" dirty="0">
                <a:solidFill>
                  <a:srgbClr val="0B6DFE"/>
                </a:solidFill>
                <a:latin typeface="微软雅黑" panose="020B0503020204020204" pitchFamily="34" charset="-122"/>
                <a:ea typeface="微软雅黑" panose="020B0503020204020204" pitchFamily="34" charset="-122"/>
                <a:cs typeface="Alibaba PuHuiTi R" pitchFamily="18" charset="-122"/>
              </a:rPr>
              <a:t>=</a:t>
            </a:r>
            <a:r>
              <a:rPr kumimoji="1" lang="zh-CN" altLang="en-US" sz="1400" b="1" dirty="0">
                <a:solidFill>
                  <a:srgbClr val="0B6DFE"/>
                </a:solidFill>
                <a:latin typeface="微软雅黑" panose="020B0503020204020204" pitchFamily="34" charset="-122"/>
                <a:ea typeface="微软雅黑" panose="020B0503020204020204" pitchFamily="34" charset="-122"/>
                <a:cs typeface="Alibaba PuHuiTi R" pitchFamily="18" charset="-122"/>
              </a:rPr>
              <a:t> 服务可用性</a:t>
            </a:r>
          </a:p>
        </p:txBody>
      </p:sp>
      <p:sp>
        <p:nvSpPr>
          <p:cNvPr id="7" name="文本框 6">
            <a:extLst>
              <a:ext uri="{FF2B5EF4-FFF2-40B4-BE49-F238E27FC236}">
                <a16:creationId xmlns:a16="http://schemas.microsoft.com/office/drawing/2014/main" id="{7071AA35-CD14-4DE1-B23F-EAA1542CFC95}"/>
              </a:ext>
            </a:extLst>
          </p:cNvPr>
          <p:cNvSpPr txBox="1"/>
          <p:nvPr/>
        </p:nvSpPr>
        <p:spPr>
          <a:xfrm>
            <a:off x="8459946" y="2445525"/>
            <a:ext cx="1819835" cy="385234"/>
          </a:xfrm>
          <a:prstGeom prst="rect">
            <a:avLst/>
          </a:prstGeom>
          <a:noFill/>
        </p:spPr>
        <p:txBody>
          <a:bodyPr wrap="square" rtlCol="0">
            <a:spAutoFit/>
          </a:bodyPr>
          <a:lstStyle/>
          <a:p>
            <a:pPr algn="ctr">
              <a:lnSpc>
                <a:spcPct val="150000"/>
              </a:lnSpc>
            </a:pPr>
            <a:r>
              <a:rPr kumimoji="1" lang="en-US" altLang="zh-CN" sz="1400" b="1" dirty="0">
                <a:solidFill>
                  <a:srgbClr val="0B6DFE"/>
                </a:solidFill>
                <a:latin typeface="微软雅黑" panose="020B0503020204020204" pitchFamily="34" charset="-122"/>
                <a:ea typeface="微软雅黑" panose="020B0503020204020204" pitchFamily="34" charset="-122"/>
                <a:cs typeface="Alibaba PuHuiTi R" pitchFamily="18" charset="-122"/>
              </a:rPr>
              <a:t>RPO</a:t>
            </a:r>
            <a:r>
              <a:rPr kumimoji="1" lang="zh-CN" altLang="en-US" sz="1400" b="1" dirty="0">
                <a:solidFill>
                  <a:srgbClr val="0B6DFE"/>
                </a:solidFill>
                <a:latin typeface="微软雅黑" panose="020B0503020204020204" pitchFamily="34" charset="-122"/>
                <a:ea typeface="微软雅黑" panose="020B0503020204020204" pitchFamily="34" charset="-122"/>
                <a:cs typeface="Alibaba PuHuiTi R" pitchFamily="18" charset="-122"/>
              </a:rPr>
              <a:t> </a:t>
            </a:r>
            <a:r>
              <a:rPr kumimoji="1" lang="en-US" altLang="zh-CN" sz="1400" b="1" dirty="0">
                <a:solidFill>
                  <a:srgbClr val="0B6DFE"/>
                </a:solidFill>
                <a:latin typeface="微软雅黑" panose="020B0503020204020204" pitchFamily="34" charset="-122"/>
                <a:ea typeface="微软雅黑" panose="020B0503020204020204" pitchFamily="34" charset="-122"/>
                <a:cs typeface="Alibaba PuHuiTi R" pitchFamily="18" charset="-122"/>
              </a:rPr>
              <a:t>=</a:t>
            </a:r>
            <a:r>
              <a:rPr kumimoji="1" lang="zh-CN" altLang="en-US" sz="1400" b="1" dirty="0">
                <a:solidFill>
                  <a:srgbClr val="0B6DFE"/>
                </a:solidFill>
                <a:latin typeface="微软雅黑" panose="020B0503020204020204" pitchFamily="34" charset="-122"/>
                <a:ea typeface="微软雅黑" panose="020B0503020204020204" pitchFamily="34" charset="-122"/>
                <a:cs typeface="Alibaba PuHuiTi R" pitchFamily="18" charset="-122"/>
              </a:rPr>
              <a:t> 数据可靠性</a:t>
            </a:r>
          </a:p>
        </p:txBody>
      </p:sp>
      <p:graphicFrame>
        <p:nvGraphicFramePr>
          <p:cNvPr id="8" name="表格 8">
            <a:extLst>
              <a:ext uri="{FF2B5EF4-FFF2-40B4-BE49-F238E27FC236}">
                <a16:creationId xmlns:a16="http://schemas.microsoft.com/office/drawing/2014/main" id="{852EDE46-34BA-4987-8E13-DA8165EF8A0E}"/>
              </a:ext>
            </a:extLst>
          </p:cNvPr>
          <p:cNvGraphicFramePr>
            <a:graphicFrameLocks noGrp="1"/>
          </p:cNvGraphicFramePr>
          <p:nvPr>
            <p:extLst>
              <p:ext uri="{D42A27DB-BD31-4B8C-83A1-F6EECF244321}">
                <p14:modId xmlns:p14="http://schemas.microsoft.com/office/powerpoint/2010/main" val="2268752081"/>
              </p:ext>
            </p:extLst>
          </p:nvPr>
        </p:nvGraphicFramePr>
        <p:xfrm>
          <a:off x="1584585" y="3166032"/>
          <a:ext cx="7959165" cy="2236215"/>
        </p:xfrm>
        <a:graphic>
          <a:graphicData uri="http://schemas.openxmlformats.org/drawingml/2006/table">
            <a:tbl>
              <a:tblPr firstRow="1" bandRow="1"/>
              <a:tblGrid>
                <a:gridCol w="2653055">
                  <a:extLst>
                    <a:ext uri="{9D8B030D-6E8A-4147-A177-3AD203B41FA5}">
                      <a16:colId xmlns:a16="http://schemas.microsoft.com/office/drawing/2014/main" val="938506580"/>
                    </a:ext>
                  </a:extLst>
                </a:gridCol>
                <a:gridCol w="2653055">
                  <a:extLst>
                    <a:ext uri="{9D8B030D-6E8A-4147-A177-3AD203B41FA5}">
                      <a16:colId xmlns:a16="http://schemas.microsoft.com/office/drawing/2014/main" val="561946869"/>
                    </a:ext>
                  </a:extLst>
                </a:gridCol>
                <a:gridCol w="2653055">
                  <a:extLst>
                    <a:ext uri="{9D8B030D-6E8A-4147-A177-3AD203B41FA5}">
                      <a16:colId xmlns:a16="http://schemas.microsoft.com/office/drawing/2014/main" val="2129187960"/>
                    </a:ext>
                  </a:extLst>
                </a:gridCol>
              </a:tblGrid>
              <a:tr h="407415">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r>
                        <a:rPr lang="zh-CN" altLang="en-US" sz="1400" dirty="0"/>
                        <a:t>灾难恢复能力等级</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r>
                        <a:rPr lang="en-US" altLang="zh-CN" sz="1400" dirty="0"/>
                        <a:t>RTO</a:t>
                      </a:r>
                      <a:r>
                        <a:rPr lang="zh-CN" altLang="en-US" sz="1400" dirty="0"/>
                        <a:t>（恢复时间目标）</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pPr algn="ctr"/>
                      <a:r>
                        <a:rPr lang="en-US" altLang="zh-CN" sz="1400" dirty="0"/>
                        <a:t>RPO</a:t>
                      </a:r>
                      <a:r>
                        <a:rPr lang="zh-CN" altLang="en-US" sz="1400" dirty="0"/>
                        <a:t>（恢复点目标）</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extLst>
                  <a:ext uri="{0D108BD9-81ED-4DB2-BD59-A6C34878D82A}">
                    <a16:rowId xmlns:a16="http://schemas.microsoft.com/office/drawing/2014/main" val="1846630114"/>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1</a:t>
                      </a:r>
                      <a:endParaRPr lang="zh-CN" altLang="en-US"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2</a:t>
                      </a:r>
                      <a:r>
                        <a:rPr lang="zh-CN" altLang="en-US" sz="1400" dirty="0"/>
                        <a:t>天以上</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1</a:t>
                      </a:r>
                      <a:r>
                        <a:rPr lang="zh-CN" altLang="en-US" sz="1400" dirty="0"/>
                        <a:t>天至</a:t>
                      </a:r>
                      <a:r>
                        <a:rPr lang="en-US" altLang="zh-CN" sz="1400" dirty="0"/>
                        <a:t>7</a:t>
                      </a:r>
                      <a:r>
                        <a:rPr lang="zh-CN" altLang="en-US" sz="1400" dirty="0"/>
                        <a:t>天</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extLst>
                  <a:ext uri="{0D108BD9-81ED-4DB2-BD59-A6C34878D82A}">
                    <a16:rowId xmlns:a16="http://schemas.microsoft.com/office/drawing/2014/main" val="3375123578"/>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2</a:t>
                      </a:r>
                      <a:endParaRPr lang="zh-CN" altLang="en-US"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24</a:t>
                      </a:r>
                      <a:r>
                        <a:rPr lang="zh-CN" altLang="en-US" sz="1400" dirty="0"/>
                        <a:t>小时以上</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1</a:t>
                      </a:r>
                      <a:r>
                        <a:rPr lang="zh-CN" altLang="en-US" sz="1400" dirty="0"/>
                        <a:t>天至</a:t>
                      </a:r>
                      <a:r>
                        <a:rPr lang="en-US" altLang="zh-CN" sz="1400" dirty="0"/>
                        <a:t>7</a:t>
                      </a:r>
                      <a:r>
                        <a:rPr lang="zh-CN" altLang="en-US" sz="1400" dirty="0"/>
                        <a:t>天</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extLst>
                  <a:ext uri="{0D108BD9-81ED-4DB2-BD59-A6C34878D82A}">
                    <a16:rowId xmlns:a16="http://schemas.microsoft.com/office/drawing/2014/main" val="2943747919"/>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3</a:t>
                      </a:r>
                      <a:endParaRPr lang="zh-CN" altLang="en-US"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12</a:t>
                      </a:r>
                      <a:r>
                        <a:rPr lang="zh-CN" altLang="en-US" sz="1400" dirty="0"/>
                        <a:t>小时以上</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zh-CN" altLang="en-US" sz="1400" dirty="0"/>
                        <a:t>数小时至</a:t>
                      </a:r>
                      <a:r>
                        <a:rPr lang="en-US" altLang="zh-CN" sz="1400" dirty="0"/>
                        <a:t>1</a:t>
                      </a:r>
                      <a:r>
                        <a:rPr lang="zh-CN" altLang="en-US" sz="1400" dirty="0"/>
                        <a:t>天</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extLst>
                  <a:ext uri="{0D108BD9-81ED-4DB2-BD59-A6C34878D82A}">
                    <a16:rowId xmlns:a16="http://schemas.microsoft.com/office/drawing/2014/main" val="1579091292"/>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4</a:t>
                      </a:r>
                      <a:endParaRPr lang="zh-CN" altLang="en-US"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zh-CN" altLang="en-US" sz="1400" dirty="0"/>
                        <a:t>数小时至</a:t>
                      </a:r>
                      <a:r>
                        <a:rPr lang="en-US" altLang="zh-CN" sz="1400" dirty="0"/>
                        <a:t>2</a:t>
                      </a:r>
                      <a:r>
                        <a:rPr lang="zh-CN" altLang="en-US" sz="1400" dirty="0"/>
                        <a:t>天</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zh-CN" altLang="en-US" sz="1400" dirty="0"/>
                        <a:t>数小时至</a:t>
                      </a:r>
                      <a:r>
                        <a:rPr lang="en-US" altLang="zh-CN" sz="1400" dirty="0"/>
                        <a:t>1</a:t>
                      </a:r>
                      <a:r>
                        <a:rPr lang="zh-CN" altLang="en-US" sz="1400" dirty="0"/>
                        <a:t>天</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extLst>
                  <a:ext uri="{0D108BD9-81ED-4DB2-BD59-A6C34878D82A}">
                    <a16:rowId xmlns:a16="http://schemas.microsoft.com/office/drawing/2014/main" val="3942219270"/>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5</a:t>
                      </a:r>
                      <a:endParaRPr lang="zh-CN" altLang="en-US"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zh-CN" altLang="en-US" sz="1400" dirty="0"/>
                        <a:t>数分钟至</a:t>
                      </a:r>
                      <a:r>
                        <a:rPr lang="en-US" altLang="zh-CN" sz="1400" dirty="0"/>
                        <a:t>2</a:t>
                      </a:r>
                      <a:r>
                        <a:rPr lang="zh-CN" altLang="en-US" sz="1400" dirty="0"/>
                        <a:t>天</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dirty="0"/>
                        <a:t>0</a:t>
                      </a:r>
                      <a:r>
                        <a:rPr lang="zh-CN" altLang="en-US" sz="1400" dirty="0"/>
                        <a:t>至</a:t>
                      </a:r>
                      <a:r>
                        <a:rPr lang="en-US" altLang="zh-CN" sz="1400" dirty="0"/>
                        <a:t>30</a:t>
                      </a:r>
                      <a:r>
                        <a:rPr lang="zh-CN" altLang="en-US" sz="1400" dirty="0"/>
                        <a:t>分钟</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extLst>
                  <a:ext uri="{0D108BD9-81ED-4DB2-BD59-A6C34878D82A}">
                    <a16:rowId xmlns:a16="http://schemas.microsoft.com/office/drawing/2014/main" val="1244797650"/>
                  </a:ext>
                </a:extLst>
              </a:tr>
              <a:tr h="236042">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b="1" dirty="0"/>
                        <a:t>6</a:t>
                      </a:r>
                      <a:endParaRPr lang="zh-CN" altLang="en-US" sz="1400"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zh-CN" altLang="en-US" sz="1400" b="1" dirty="0"/>
                        <a:t>数分钟</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algn="ctr"/>
                      <a:r>
                        <a:rPr lang="en-US" altLang="zh-CN" sz="1400" b="1" dirty="0"/>
                        <a:t>0</a:t>
                      </a:r>
                      <a:endParaRPr lang="zh-CN" altLang="en-US" sz="1400"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extLst>
                  <a:ext uri="{0D108BD9-81ED-4DB2-BD59-A6C34878D82A}">
                    <a16:rowId xmlns:a16="http://schemas.microsoft.com/office/drawing/2014/main" val="63614941"/>
                  </a:ext>
                </a:extLst>
              </a:tr>
            </a:tbl>
          </a:graphicData>
        </a:graphic>
      </p:graphicFrame>
    </p:spTree>
    <p:extLst>
      <p:ext uri="{BB962C8B-B14F-4D97-AF65-F5344CB8AC3E}">
        <p14:creationId xmlns:p14="http://schemas.microsoft.com/office/powerpoint/2010/main" val="5248271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5F09D-6334-4FBB-9F27-0FD6B546B1A7}"/>
              </a:ext>
            </a:extLst>
          </p:cNvPr>
          <p:cNvSpPr>
            <a:spLocks noGrp="1"/>
          </p:cNvSpPr>
          <p:nvPr>
            <p:ph type="title"/>
          </p:nvPr>
        </p:nvSpPr>
        <p:spPr/>
        <p:txBody>
          <a:bodyPr/>
          <a:lstStyle/>
          <a:p>
            <a:pPr algn="ctr"/>
            <a:r>
              <a:rPr lang="en-US" altLang="zh-CN" dirty="0"/>
              <a:t>OB</a:t>
            </a:r>
            <a:r>
              <a:rPr lang="zh-CN" altLang="en-US" dirty="0"/>
              <a:t>的高可用性</a:t>
            </a:r>
          </a:p>
        </p:txBody>
      </p:sp>
      <p:sp>
        <p:nvSpPr>
          <p:cNvPr id="3" name="内容占位符 2">
            <a:extLst>
              <a:ext uri="{FF2B5EF4-FFF2-40B4-BE49-F238E27FC236}">
                <a16:creationId xmlns:a16="http://schemas.microsoft.com/office/drawing/2014/main" id="{9757B1DA-2AB1-49BC-A7FF-7027006E78A9}"/>
              </a:ext>
            </a:extLst>
          </p:cNvPr>
          <p:cNvSpPr>
            <a:spLocks noGrp="1"/>
          </p:cNvSpPr>
          <p:nvPr>
            <p:ph idx="1"/>
          </p:nvPr>
        </p:nvSpPr>
        <p:spPr/>
        <p:txBody>
          <a:bodyPr/>
          <a:lstStyle/>
          <a:p>
            <a:r>
              <a:rPr lang="en-US" altLang="zh-CN" sz="2800" b="1" dirty="0">
                <a:latin typeface="微软雅黑" panose="020B0503020204020204" pitchFamily="34" charset="-122"/>
              </a:rPr>
              <a:t>OB</a:t>
            </a:r>
            <a:r>
              <a:rPr lang="zh-CN" altLang="en-US" sz="2800" b="1" dirty="0">
                <a:latin typeface="微软雅黑" panose="020B0503020204020204" pitchFamily="34" charset="-122"/>
              </a:rPr>
              <a:t>基于通用</a:t>
            </a:r>
            <a:r>
              <a:rPr lang="en-US" altLang="zh-CN" sz="2800" b="1" dirty="0">
                <a:latin typeface="微软雅黑" panose="020B0503020204020204" pitchFamily="34" charset="-122"/>
              </a:rPr>
              <a:t>PC</a:t>
            </a:r>
            <a:r>
              <a:rPr lang="zh-CN" altLang="en-US" sz="2800" b="1" dirty="0">
                <a:latin typeface="微软雅黑" panose="020B0503020204020204" pitchFamily="34" charset="-122"/>
              </a:rPr>
              <a:t>服务器提供高可用性</a:t>
            </a:r>
          </a:p>
        </p:txBody>
      </p:sp>
      <p:pic>
        <p:nvPicPr>
          <p:cNvPr id="4" name="Picture 2">
            <a:extLst>
              <a:ext uri="{FF2B5EF4-FFF2-40B4-BE49-F238E27FC236}">
                <a16:creationId xmlns:a16="http://schemas.microsoft.com/office/drawing/2014/main" id="{8BC90A6E-4931-4992-809A-12E2404BC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736" y="3795857"/>
            <a:ext cx="1108139" cy="104908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376569E-0D44-4D85-8B35-90EDDE0745E2}"/>
              </a:ext>
            </a:extLst>
          </p:cNvPr>
          <p:cNvSpPr txBox="1"/>
          <p:nvPr/>
        </p:nvSpPr>
        <p:spPr>
          <a:xfrm>
            <a:off x="1064143" y="2538382"/>
            <a:ext cx="4291176" cy="90794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kumimoji="1" lang="zh-CN" altLang="en-US" sz="1600" dirty="0">
                <a:solidFill>
                  <a:srgbClr val="3A3636"/>
                </a:solidFill>
                <a:latin typeface="微软雅黑" panose="020B0503020204020204" pitchFamily="34" charset="-122"/>
                <a:ea typeface="微软雅黑" panose="020B0503020204020204" pitchFamily="34" charset="-122"/>
                <a:cs typeface="Alibaba PuHuiTi R" pitchFamily="18" charset="-122"/>
              </a:rPr>
              <a:t>传统数据库运行在“豪华”基础设施上，为保障数据库的高可用性打下了良好基础</a:t>
            </a:r>
            <a:endPar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endParaRPr>
          </a:p>
          <a:p>
            <a:pPr marL="285750" indent="-285750">
              <a:spcBef>
                <a:spcPts val="600"/>
              </a:spcBef>
              <a:buFont typeface="Arial" panose="020B0604020202020204" pitchFamily="34" charset="0"/>
              <a:buChar char="•"/>
            </a:pPr>
            <a:r>
              <a:rPr kumimoji="1" lang="zh-CN" altLang="en-US" sz="1600" dirty="0">
                <a:solidFill>
                  <a:srgbClr val="3A3636"/>
                </a:solidFill>
                <a:latin typeface="微软雅黑" panose="020B0503020204020204" pitchFamily="34" charset="-122"/>
                <a:ea typeface="微软雅黑" panose="020B0503020204020204" pitchFamily="34" charset="-122"/>
                <a:cs typeface="Alibaba PuHuiTi R" pitchFamily="18" charset="-122"/>
              </a:rPr>
              <a:t>硬件成本高昂</a:t>
            </a:r>
            <a:endPar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endParaRPr>
          </a:p>
        </p:txBody>
      </p:sp>
      <p:pic>
        <p:nvPicPr>
          <p:cNvPr id="6" name="Picture 4">
            <a:extLst>
              <a:ext uri="{FF2B5EF4-FFF2-40B4-BE49-F238E27FC236}">
                <a16:creationId xmlns:a16="http://schemas.microsoft.com/office/drawing/2014/main" id="{8CD537AD-66F3-4D1A-8490-B8D174388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974" y="3759467"/>
            <a:ext cx="688863" cy="1165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77F90F1-A7C9-4143-9BE0-75A43E370266}"/>
              </a:ext>
            </a:extLst>
          </p:cNvPr>
          <p:cNvSpPr txBox="1"/>
          <p:nvPr/>
        </p:nvSpPr>
        <p:spPr>
          <a:xfrm>
            <a:off x="1219200" y="5001351"/>
            <a:ext cx="1912324" cy="377411"/>
          </a:xfrm>
          <a:prstGeom prst="rect">
            <a:avLst/>
          </a:prstGeom>
          <a:noFill/>
        </p:spPr>
        <p:txBody>
          <a:bodyPr wrap="square" rtlCol="0">
            <a:spAutoFit/>
          </a:bodyPr>
          <a:lstStyle/>
          <a:p>
            <a:pPr algn="ctr">
              <a:lnSpc>
                <a:spcPct val="150000"/>
              </a:lnSpc>
            </a:pPr>
            <a:r>
              <a:rPr kumimoji="1"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高端服务器、小型机</a:t>
            </a:r>
          </a:p>
        </p:txBody>
      </p:sp>
      <p:sp>
        <p:nvSpPr>
          <p:cNvPr id="8" name="文本框 7">
            <a:extLst>
              <a:ext uri="{FF2B5EF4-FFF2-40B4-BE49-F238E27FC236}">
                <a16:creationId xmlns:a16="http://schemas.microsoft.com/office/drawing/2014/main" id="{61FC92DD-1428-4533-8878-052E1536B1F3}"/>
              </a:ext>
            </a:extLst>
          </p:cNvPr>
          <p:cNvSpPr txBox="1"/>
          <p:nvPr/>
        </p:nvSpPr>
        <p:spPr>
          <a:xfrm>
            <a:off x="3631813" y="4975464"/>
            <a:ext cx="1594758" cy="523220"/>
          </a:xfrm>
          <a:prstGeom prst="rect">
            <a:avLst/>
          </a:prstGeom>
          <a:noFill/>
        </p:spPr>
        <p:txBody>
          <a:bodyPr wrap="square" rtlCol="0">
            <a:spAutoFit/>
          </a:bodyPr>
          <a:lstStyle/>
          <a:p>
            <a:pPr algn="ctr"/>
            <a:r>
              <a:rPr kumimoji="1"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专用存储，运用</a:t>
            </a:r>
            <a:r>
              <a:rPr kumimoji="1" lang="en-US" altLang="zh-CN" sz="1400" dirty="0">
                <a:solidFill>
                  <a:srgbClr val="3A3636"/>
                </a:solidFill>
                <a:latin typeface="微软雅黑" panose="020B0503020204020204" pitchFamily="34" charset="-122"/>
                <a:ea typeface="微软雅黑" panose="020B0503020204020204" pitchFamily="34" charset="-122"/>
                <a:cs typeface="Alibaba PuHuiTi R" pitchFamily="18" charset="-122"/>
              </a:rPr>
              <a:t>RAID</a:t>
            </a:r>
            <a:r>
              <a:rPr kumimoji="1"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等各种技术</a:t>
            </a:r>
          </a:p>
        </p:txBody>
      </p:sp>
      <p:sp>
        <p:nvSpPr>
          <p:cNvPr id="9" name="文本框 8">
            <a:extLst>
              <a:ext uri="{FF2B5EF4-FFF2-40B4-BE49-F238E27FC236}">
                <a16:creationId xmlns:a16="http://schemas.microsoft.com/office/drawing/2014/main" id="{4F6C3FC9-CD3D-48EB-860A-301205AE4E75}"/>
              </a:ext>
            </a:extLst>
          </p:cNvPr>
          <p:cNvSpPr txBox="1"/>
          <p:nvPr/>
        </p:nvSpPr>
        <p:spPr>
          <a:xfrm>
            <a:off x="6668277" y="2621789"/>
            <a:ext cx="4058817" cy="90794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rPr>
              <a:t>OB</a:t>
            </a:r>
            <a:r>
              <a:rPr kumimoji="1" lang="zh-CN" altLang="en-US" sz="1600" dirty="0">
                <a:solidFill>
                  <a:srgbClr val="3A3636"/>
                </a:solidFill>
                <a:latin typeface="微软雅黑" panose="020B0503020204020204" pitchFamily="34" charset="-122"/>
                <a:ea typeface="微软雅黑" panose="020B0503020204020204" pitchFamily="34" charset="-122"/>
                <a:cs typeface="Alibaba PuHuiTi R" pitchFamily="18" charset="-122"/>
              </a:rPr>
              <a:t>运行在易损的</a:t>
            </a:r>
            <a:r>
              <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rPr>
              <a:t>PC</a:t>
            </a:r>
            <a:r>
              <a:rPr kumimoji="1" lang="zh-CN" altLang="en-US" sz="1600" dirty="0">
                <a:solidFill>
                  <a:srgbClr val="3A3636"/>
                </a:solidFill>
                <a:latin typeface="微软雅黑" panose="020B0503020204020204" pitchFamily="34" charset="-122"/>
                <a:ea typeface="微软雅黑" panose="020B0503020204020204" pitchFamily="34" charset="-122"/>
                <a:cs typeface="Alibaba PuHuiTi R" pitchFamily="18" charset="-122"/>
              </a:rPr>
              <a:t>服务器上，依靠自身软件保证高可用性</a:t>
            </a:r>
            <a:endPar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endParaRPr>
          </a:p>
          <a:p>
            <a:pPr marL="285750" indent="-285750">
              <a:spcBef>
                <a:spcPts val="600"/>
              </a:spcBef>
              <a:buFont typeface="Arial" panose="020B0604020202020204" pitchFamily="34" charset="0"/>
              <a:buChar char="•"/>
            </a:pPr>
            <a:r>
              <a:rPr kumimoji="1" lang="zh-CN" altLang="en-US" sz="1600" dirty="0">
                <a:solidFill>
                  <a:srgbClr val="3A3636"/>
                </a:solidFill>
                <a:latin typeface="微软雅黑" panose="020B0503020204020204" pitchFamily="34" charset="-122"/>
                <a:ea typeface="微软雅黑" panose="020B0503020204020204" pitchFamily="34" charset="-122"/>
                <a:cs typeface="Alibaba PuHuiTi R" pitchFamily="18" charset="-122"/>
              </a:rPr>
              <a:t>硬件成本低廉</a:t>
            </a:r>
            <a:endParaRPr kumimoji="1" lang="en-US" altLang="zh-CN" sz="1600" dirty="0">
              <a:solidFill>
                <a:srgbClr val="3A3636"/>
              </a:solidFill>
              <a:latin typeface="微软雅黑" panose="020B0503020204020204" pitchFamily="34" charset="-122"/>
              <a:ea typeface="微软雅黑" panose="020B0503020204020204" pitchFamily="34" charset="-122"/>
              <a:cs typeface="Alibaba PuHuiTi R" pitchFamily="18" charset="-122"/>
            </a:endParaRPr>
          </a:p>
        </p:txBody>
      </p:sp>
      <p:pic>
        <p:nvPicPr>
          <p:cNvPr id="10" name="Picture 6">
            <a:extLst>
              <a:ext uri="{FF2B5EF4-FFF2-40B4-BE49-F238E27FC236}">
                <a16:creationId xmlns:a16="http://schemas.microsoft.com/office/drawing/2014/main" id="{4710960E-2169-4D10-9867-08A16F83F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340" y="3778023"/>
            <a:ext cx="1658526" cy="63789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9183E1F-7F73-49B9-8462-482341A962C2}"/>
              </a:ext>
            </a:extLst>
          </p:cNvPr>
          <p:cNvSpPr txBox="1"/>
          <p:nvPr/>
        </p:nvSpPr>
        <p:spPr>
          <a:xfrm>
            <a:off x="7230603" y="4600583"/>
            <a:ext cx="3048000" cy="523220"/>
          </a:xfrm>
          <a:prstGeom prst="rect">
            <a:avLst/>
          </a:prstGeom>
          <a:noFill/>
        </p:spPr>
        <p:txBody>
          <a:bodyPr wrap="square" rtlCol="0">
            <a:spAutoFit/>
          </a:bodyPr>
          <a:lstStyle/>
          <a:p>
            <a:pPr algn="ctr"/>
            <a:r>
              <a:rPr kumimoji="1"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rPr>
              <a:t>通用服务器，使用服务器自身硬盘，无需外挂独立存储，无需</a:t>
            </a:r>
            <a:r>
              <a:rPr kumimoji="1" lang="en-US" altLang="zh-CN" sz="1400" dirty="0">
                <a:solidFill>
                  <a:srgbClr val="3A3636"/>
                </a:solidFill>
                <a:latin typeface="微软雅黑" panose="020B0503020204020204" pitchFamily="34" charset="-122"/>
                <a:ea typeface="微软雅黑" panose="020B0503020204020204" pitchFamily="34" charset="-122"/>
                <a:cs typeface="Alibaba PuHuiTi R" pitchFamily="18" charset="-122"/>
              </a:rPr>
              <a:t>RAID</a:t>
            </a:r>
            <a:endParaRPr kumimoji="1" lang="zh-CN" altLang="en-US" sz="1400" dirty="0">
              <a:solidFill>
                <a:srgbClr val="3A3636"/>
              </a:solidFill>
              <a:latin typeface="微软雅黑" panose="020B0503020204020204" pitchFamily="34" charset="-122"/>
              <a:ea typeface="微软雅黑" panose="020B0503020204020204" pitchFamily="34" charset="-122"/>
              <a:cs typeface="Alibaba PuHuiTi R" pitchFamily="18" charset="-122"/>
            </a:endParaRPr>
          </a:p>
        </p:txBody>
      </p:sp>
      <p:sp>
        <p:nvSpPr>
          <p:cNvPr id="12" name="矩形 11">
            <a:extLst>
              <a:ext uri="{FF2B5EF4-FFF2-40B4-BE49-F238E27FC236}">
                <a16:creationId xmlns:a16="http://schemas.microsoft.com/office/drawing/2014/main" id="{571C7EF2-D5FE-4A4C-9CF5-6BC8FA320B39}"/>
              </a:ext>
            </a:extLst>
          </p:cNvPr>
          <p:cNvSpPr/>
          <p:nvPr/>
        </p:nvSpPr>
        <p:spPr>
          <a:xfrm>
            <a:off x="970385" y="2232500"/>
            <a:ext cx="4478693" cy="3549551"/>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02B7DFCB-834A-4214-9677-5EECD8228147}"/>
              </a:ext>
            </a:extLst>
          </p:cNvPr>
          <p:cNvSpPr/>
          <p:nvPr/>
        </p:nvSpPr>
        <p:spPr>
          <a:xfrm>
            <a:off x="1784679" y="2024693"/>
            <a:ext cx="2917950" cy="369332"/>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传统数据库</a:t>
            </a:r>
            <a:endParaRPr kumimoji="0" lang="zh-CN" altLang="en-US" sz="1800" b="0" i="0" u="none" strike="noStrike" kern="0" cap="none" spc="0" normalizeH="0" baseline="0" noProof="0" dirty="0">
              <a:ln>
                <a:noFill/>
              </a:ln>
              <a:solidFill>
                <a:srgbClr val="3A3636"/>
              </a:solidFill>
              <a:effectLst/>
              <a:uLnTx/>
              <a:uFillTx/>
              <a:ea typeface="黑体" panose="02010609060101010101" pitchFamily="49" charset="-122"/>
            </a:endParaRPr>
          </a:p>
        </p:txBody>
      </p:sp>
      <p:sp>
        <p:nvSpPr>
          <p:cNvPr id="14" name="矩形 13">
            <a:extLst>
              <a:ext uri="{FF2B5EF4-FFF2-40B4-BE49-F238E27FC236}">
                <a16:creationId xmlns:a16="http://schemas.microsoft.com/office/drawing/2014/main" id="{31490087-9E39-4328-8652-F2B6952722CF}"/>
              </a:ext>
            </a:extLst>
          </p:cNvPr>
          <p:cNvSpPr/>
          <p:nvPr/>
        </p:nvSpPr>
        <p:spPr>
          <a:xfrm>
            <a:off x="6668276" y="2232500"/>
            <a:ext cx="4177005" cy="3549551"/>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B8419D20-BF79-4D2D-AE61-845C33A099E0}"/>
              </a:ext>
            </a:extLst>
          </p:cNvPr>
          <p:cNvSpPr txBox="1"/>
          <p:nvPr/>
        </p:nvSpPr>
        <p:spPr>
          <a:xfrm>
            <a:off x="5572898" y="3252982"/>
            <a:ext cx="1082988" cy="1012970"/>
          </a:xfrm>
          <a:prstGeom prst="rect">
            <a:avLst/>
          </a:prstGeom>
          <a:noFill/>
        </p:spPr>
        <p:txBody>
          <a:bodyPr wrap="square" rtlCol="0">
            <a:spAutoFit/>
          </a:bodyPr>
          <a:lstStyle/>
          <a:p>
            <a:pPr>
              <a:lnSpc>
                <a:spcPct val="150000"/>
              </a:lnSpc>
            </a:pPr>
            <a:r>
              <a:rPr kumimoji="1" lang="en-US" altLang="zh-CN" sz="4400" b="1" i="1" dirty="0">
                <a:solidFill>
                  <a:srgbClr val="C00000"/>
                </a:solidFill>
                <a:latin typeface="Alibaba PuHuiTi R" pitchFamily="18" charset="-122"/>
                <a:ea typeface="Alibaba PuHuiTi R" pitchFamily="18" charset="-122"/>
                <a:cs typeface="Alibaba PuHuiTi R" pitchFamily="18" charset="-122"/>
              </a:rPr>
              <a:t>VS</a:t>
            </a:r>
            <a:endParaRPr kumimoji="1" lang="zh-CN" altLang="en-US" sz="4400" b="1" i="1" dirty="0">
              <a:solidFill>
                <a:srgbClr val="C00000"/>
              </a:solidFill>
              <a:latin typeface="Alibaba PuHuiTi R" pitchFamily="18" charset="-122"/>
              <a:ea typeface="Alibaba PuHuiTi R" pitchFamily="18" charset="-122"/>
              <a:cs typeface="Alibaba PuHuiTi R" pitchFamily="18" charset="-122"/>
            </a:endParaRPr>
          </a:p>
        </p:txBody>
      </p:sp>
      <p:sp>
        <p:nvSpPr>
          <p:cNvPr id="16" name="矩形 15">
            <a:extLst>
              <a:ext uri="{FF2B5EF4-FFF2-40B4-BE49-F238E27FC236}">
                <a16:creationId xmlns:a16="http://schemas.microsoft.com/office/drawing/2014/main" id="{0A8AE566-D520-4F9C-8C26-16A0AA36E890}"/>
              </a:ext>
            </a:extLst>
          </p:cNvPr>
          <p:cNvSpPr/>
          <p:nvPr/>
        </p:nvSpPr>
        <p:spPr>
          <a:xfrm>
            <a:off x="7196614" y="2057813"/>
            <a:ext cx="3001741" cy="369332"/>
          </a:xfrm>
          <a:prstGeom prst="rect">
            <a:avLst/>
          </a:prstGeom>
          <a:solidFill>
            <a:srgbClr val="5898FE">
              <a:lumMod val="60000"/>
              <a:lumOff val="4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OceanBase</a:t>
            </a:r>
            <a:endParaRPr kumimoji="1" lang="zh-CN" altLang="en-US" sz="18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17" name="文本框 16">
            <a:extLst>
              <a:ext uri="{FF2B5EF4-FFF2-40B4-BE49-F238E27FC236}">
                <a16:creationId xmlns:a16="http://schemas.microsoft.com/office/drawing/2014/main" id="{ABFF2173-1808-4DD0-B8B1-E2D14CB2D410}"/>
              </a:ext>
            </a:extLst>
          </p:cNvPr>
          <p:cNvSpPr txBox="1"/>
          <p:nvPr/>
        </p:nvSpPr>
        <p:spPr>
          <a:xfrm>
            <a:off x="970385" y="5966717"/>
            <a:ext cx="9874896" cy="427105"/>
          </a:xfrm>
          <a:prstGeom prst="rect">
            <a:avLst/>
          </a:prstGeom>
          <a:solidFill>
            <a:srgbClr val="FFFFFF">
              <a:lumMod val="85000"/>
            </a:srgbClr>
          </a:solid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1600" b="1" i="0" u="none" strike="noStrike" kern="0" cap="none" spc="0" normalizeH="0" baseline="0" noProof="0" dirty="0" err="1">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OceanBase</a:t>
            </a:r>
            <a:r>
              <a:rPr kumimoji="1" lang="zh-CN" altLang="en-US" sz="1600" b="1" i="0" u="none" strike="noStrike" kern="0" cap="none" spc="0" normalizeH="0" baseline="0" noProof="0" dirty="0">
                <a:ln>
                  <a:noFill/>
                </a:ln>
                <a:solidFill>
                  <a:srgbClr val="3A3636"/>
                </a:solidFill>
                <a:effectLst/>
                <a:uLnTx/>
                <a:uFillTx/>
                <a:latin typeface="微软雅黑" panose="020B0503020204020204" pitchFamily="34" charset="-122"/>
                <a:ea typeface="微软雅黑" panose="020B0503020204020204" pitchFamily="34" charset="-122"/>
                <a:cs typeface="Alibaba PuHuiTi R" pitchFamily="18" charset="-122"/>
              </a:rPr>
              <a:t>依靠自身的软件能力，可以在易损的硬件基础上提供更高的可用性。</a:t>
            </a:r>
          </a:p>
        </p:txBody>
      </p:sp>
    </p:spTree>
    <p:extLst>
      <p:ext uri="{BB962C8B-B14F-4D97-AF65-F5344CB8AC3E}">
        <p14:creationId xmlns:p14="http://schemas.microsoft.com/office/powerpoint/2010/main" val="26040143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450DF-F9D5-4BB2-981D-1088F8ABD9AB}"/>
              </a:ext>
            </a:extLst>
          </p:cNvPr>
          <p:cNvSpPr>
            <a:spLocks noGrp="1"/>
          </p:cNvSpPr>
          <p:nvPr>
            <p:ph type="title"/>
          </p:nvPr>
        </p:nvSpPr>
        <p:spPr/>
        <p:txBody>
          <a:bodyPr/>
          <a:lstStyle/>
          <a:p>
            <a:pPr algn="ctr"/>
            <a:r>
              <a:rPr lang="zh-CN" altLang="en-US" dirty="0"/>
              <a:t>数据库分库分表</a:t>
            </a:r>
          </a:p>
        </p:txBody>
      </p:sp>
      <p:sp>
        <p:nvSpPr>
          <p:cNvPr id="3" name="内容占位符 2">
            <a:extLst>
              <a:ext uri="{FF2B5EF4-FFF2-40B4-BE49-F238E27FC236}">
                <a16:creationId xmlns:a16="http://schemas.microsoft.com/office/drawing/2014/main" id="{8F727865-51DA-410F-AFB4-E38D0993BF5E}"/>
              </a:ext>
            </a:extLst>
          </p:cNvPr>
          <p:cNvSpPr>
            <a:spLocks noGrp="1"/>
          </p:cNvSpPr>
          <p:nvPr>
            <p:ph idx="1"/>
          </p:nvPr>
        </p:nvSpPr>
        <p:spPr/>
        <p:txBody>
          <a:bodyPr/>
          <a:lstStyle/>
          <a:p>
            <a:r>
              <a:rPr lang="zh-CN" altLang="en-US" sz="2400" b="1" dirty="0"/>
              <a:t>使用数据库中间件的分库分表方案依然有短板</a:t>
            </a:r>
          </a:p>
        </p:txBody>
      </p:sp>
      <p:pic>
        <p:nvPicPr>
          <p:cNvPr id="4" name="图形 3" descr="数据库">
            <a:extLst>
              <a:ext uri="{FF2B5EF4-FFF2-40B4-BE49-F238E27FC236}">
                <a16:creationId xmlns:a16="http://schemas.microsoft.com/office/drawing/2014/main" id="{412A3B66-F7A6-4F1C-BEAD-0CE011657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891" y="3690061"/>
            <a:ext cx="914400" cy="914400"/>
          </a:xfrm>
          <a:prstGeom prst="rect">
            <a:avLst/>
          </a:prstGeom>
        </p:spPr>
      </p:pic>
      <p:pic>
        <p:nvPicPr>
          <p:cNvPr id="5" name="图形 4" descr="维恩图">
            <a:extLst>
              <a:ext uri="{FF2B5EF4-FFF2-40B4-BE49-F238E27FC236}">
                <a16:creationId xmlns:a16="http://schemas.microsoft.com/office/drawing/2014/main" id="{854128BF-94D6-4D86-AFAE-7F3ACFE31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5403" y="1592989"/>
            <a:ext cx="914400" cy="914400"/>
          </a:xfrm>
          <a:prstGeom prst="rect">
            <a:avLst/>
          </a:prstGeom>
        </p:spPr>
      </p:pic>
      <p:pic>
        <p:nvPicPr>
          <p:cNvPr id="6" name="图形 5" descr="数据库">
            <a:extLst>
              <a:ext uri="{FF2B5EF4-FFF2-40B4-BE49-F238E27FC236}">
                <a16:creationId xmlns:a16="http://schemas.microsoft.com/office/drawing/2014/main" id="{DD4D96DA-D55E-4C60-8563-01CB2CE7E1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1306" y="3690061"/>
            <a:ext cx="914400" cy="914400"/>
          </a:xfrm>
          <a:prstGeom prst="rect">
            <a:avLst/>
          </a:prstGeom>
        </p:spPr>
      </p:pic>
      <p:pic>
        <p:nvPicPr>
          <p:cNvPr id="7" name="图形 6" descr="数据库">
            <a:extLst>
              <a:ext uri="{FF2B5EF4-FFF2-40B4-BE49-F238E27FC236}">
                <a16:creationId xmlns:a16="http://schemas.microsoft.com/office/drawing/2014/main" id="{1E05F671-62CF-4F4E-B9D3-57FCD089E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9807" y="3701007"/>
            <a:ext cx="914400" cy="914400"/>
          </a:xfrm>
          <a:prstGeom prst="rect">
            <a:avLst/>
          </a:prstGeom>
        </p:spPr>
      </p:pic>
      <p:sp>
        <p:nvSpPr>
          <p:cNvPr id="8" name="文本框 7">
            <a:extLst>
              <a:ext uri="{FF2B5EF4-FFF2-40B4-BE49-F238E27FC236}">
                <a16:creationId xmlns:a16="http://schemas.microsoft.com/office/drawing/2014/main" id="{58CBDB48-30B6-4A25-A8D7-7C7E58851A9F}"/>
              </a:ext>
            </a:extLst>
          </p:cNvPr>
          <p:cNvSpPr txBox="1"/>
          <p:nvPr/>
        </p:nvSpPr>
        <p:spPr>
          <a:xfrm>
            <a:off x="1430999" y="2822103"/>
            <a:ext cx="2223208" cy="369332"/>
          </a:xfrm>
          <a:prstGeom prst="rect">
            <a:avLst/>
          </a:prstGeom>
          <a:solidFill>
            <a:schemeClr val="accent4">
              <a:lumMod val="40000"/>
              <a:lumOff val="60000"/>
            </a:schemeClr>
          </a:solidFill>
        </p:spPr>
        <p:txBody>
          <a:bodyPr wrap="square" rtlCol="0">
            <a:spAutoFit/>
          </a:bodyPr>
          <a:lstStyle/>
          <a:p>
            <a:pPr algn="ctr"/>
            <a:r>
              <a:rPr kumimoji="1" lang="zh-CN" altLang="en-US" b="1" dirty="0">
                <a:latin typeface="Alibaba PuHuiTi R" pitchFamily="18" charset="-122"/>
                <a:ea typeface="Alibaba PuHuiTi R" pitchFamily="18" charset="-122"/>
                <a:cs typeface="Alibaba PuHuiTi R" pitchFamily="18" charset="-122"/>
              </a:rPr>
              <a:t>数据库中间件</a:t>
            </a:r>
          </a:p>
        </p:txBody>
      </p:sp>
      <p:pic>
        <p:nvPicPr>
          <p:cNvPr id="9" name="图形 8" descr="数据库">
            <a:extLst>
              <a:ext uri="{FF2B5EF4-FFF2-40B4-BE49-F238E27FC236}">
                <a16:creationId xmlns:a16="http://schemas.microsoft.com/office/drawing/2014/main" id="{5E062F03-F547-42A0-8D8C-B4CF99925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001" y="3696714"/>
            <a:ext cx="914400" cy="914400"/>
          </a:xfrm>
          <a:prstGeom prst="rect">
            <a:avLst/>
          </a:prstGeom>
        </p:spPr>
      </p:pic>
      <p:sp>
        <p:nvSpPr>
          <p:cNvPr id="10" name="文本框 9">
            <a:extLst>
              <a:ext uri="{FF2B5EF4-FFF2-40B4-BE49-F238E27FC236}">
                <a16:creationId xmlns:a16="http://schemas.microsoft.com/office/drawing/2014/main" id="{FC553075-F051-4D72-9078-5A6BB3B299DF}"/>
              </a:ext>
            </a:extLst>
          </p:cNvPr>
          <p:cNvSpPr txBox="1"/>
          <p:nvPr/>
        </p:nvSpPr>
        <p:spPr>
          <a:xfrm>
            <a:off x="587322" y="5022320"/>
            <a:ext cx="4488226" cy="1107996"/>
          </a:xfrm>
          <a:prstGeom prst="rect">
            <a:avLst/>
          </a:prstGeom>
          <a:noFill/>
        </p:spPr>
        <p:txBody>
          <a:bodyPr wrap="square" rtlCol="0">
            <a:spAutoFit/>
          </a:bodyPr>
          <a:lstStyle/>
          <a:p>
            <a:pPr marL="171450" indent="-171450" algn="just">
              <a:spcBef>
                <a:spcPts val="600"/>
              </a:spcBef>
              <a:buFont typeface="Arial" panose="020B0604020202020204" pitchFamily="34" charset="0"/>
              <a:buChar char="•"/>
            </a:pPr>
            <a:r>
              <a:rPr kumimoji="1" lang="zh-CN" altLang="en-US" sz="1400" dirty="0">
                <a:latin typeface="Alibaba PuHuiTi R" pitchFamily="18" charset="-122"/>
                <a:ea typeface="Alibaba PuHuiTi R" pitchFamily="18" charset="-122"/>
                <a:cs typeface="Alibaba PuHuiTi R" pitchFamily="18" charset="-122"/>
              </a:rPr>
              <a:t>使用通用数据库，可以实现数据库线性扩容；</a:t>
            </a:r>
            <a:endParaRPr kumimoji="1" lang="en-US" altLang="zh-CN" sz="1400" dirty="0">
              <a:latin typeface="Alibaba PuHuiTi R" pitchFamily="18" charset="-122"/>
              <a:ea typeface="Alibaba PuHuiTi R" pitchFamily="18" charset="-122"/>
              <a:cs typeface="Alibaba PuHuiTi R" pitchFamily="18" charset="-122"/>
            </a:endParaRPr>
          </a:p>
          <a:p>
            <a:pPr marL="171450" indent="-171450" algn="just">
              <a:spcBef>
                <a:spcPts val="600"/>
              </a:spcBef>
              <a:buFont typeface="Arial" panose="020B0604020202020204" pitchFamily="34" charset="0"/>
              <a:buChar char="•"/>
            </a:pPr>
            <a:r>
              <a:rPr kumimoji="1" lang="zh-CN" altLang="en-US" sz="1400" dirty="0">
                <a:latin typeface="Alibaba PuHuiTi R" pitchFamily="18" charset="-122"/>
                <a:ea typeface="Alibaba PuHuiTi R" pitchFamily="18" charset="-122"/>
                <a:cs typeface="Alibaba PuHuiTi R" pitchFamily="18" charset="-122"/>
              </a:rPr>
              <a:t>数据库是单点数据库，数据库之间没有联系，不知道其他数据库的存在，依靠中间件完成需要跨库的事务；</a:t>
            </a:r>
            <a:endParaRPr kumimoji="1" lang="en-US" altLang="zh-CN" sz="1400" dirty="0">
              <a:latin typeface="Alibaba PuHuiTi R" pitchFamily="18" charset="-122"/>
              <a:ea typeface="Alibaba PuHuiTi R" pitchFamily="18" charset="-122"/>
              <a:cs typeface="Alibaba PuHuiTi R" pitchFamily="18" charset="-122"/>
            </a:endParaRPr>
          </a:p>
          <a:p>
            <a:pPr marL="171450" indent="-171450" algn="just">
              <a:spcBef>
                <a:spcPts val="600"/>
              </a:spcBef>
              <a:buFont typeface="Arial" panose="020B0604020202020204" pitchFamily="34" charset="0"/>
              <a:buChar char="•"/>
            </a:pPr>
            <a:r>
              <a:rPr kumimoji="1" lang="zh-CN" altLang="en-US" sz="1400" dirty="0">
                <a:latin typeface="Alibaba PuHuiTi R" pitchFamily="18" charset="-122"/>
                <a:ea typeface="Alibaba PuHuiTi R" pitchFamily="18" charset="-122"/>
                <a:cs typeface="Alibaba PuHuiTi R" pitchFamily="18" charset="-122"/>
              </a:rPr>
              <a:t>数据库中间件连接各个数据库，实现分库分表。</a:t>
            </a:r>
            <a:endParaRPr kumimoji="1" lang="en-US" altLang="zh-CN" sz="1400" dirty="0">
              <a:latin typeface="Alibaba PuHuiTi R" pitchFamily="18" charset="-122"/>
              <a:ea typeface="Alibaba PuHuiTi R" pitchFamily="18" charset="-122"/>
              <a:cs typeface="Alibaba PuHuiTi R" pitchFamily="18" charset="-122"/>
            </a:endParaRPr>
          </a:p>
        </p:txBody>
      </p:sp>
      <p:cxnSp>
        <p:nvCxnSpPr>
          <p:cNvPr id="11" name="直线箭头连接符 10">
            <a:extLst>
              <a:ext uri="{FF2B5EF4-FFF2-40B4-BE49-F238E27FC236}">
                <a16:creationId xmlns:a16="http://schemas.microsoft.com/office/drawing/2014/main" id="{1B1502DF-E214-4038-89F7-E1F62300756C}"/>
              </a:ext>
            </a:extLst>
          </p:cNvPr>
          <p:cNvCxnSpPr>
            <a:stCxn id="8" idx="2"/>
            <a:endCxn id="6" idx="0"/>
          </p:cNvCxnSpPr>
          <p:nvPr/>
        </p:nvCxnSpPr>
        <p:spPr>
          <a:xfrm flipH="1">
            <a:off x="1928506" y="3191435"/>
            <a:ext cx="614097" cy="49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5">
            <a:extLst>
              <a:ext uri="{FF2B5EF4-FFF2-40B4-BE49-F238E27FC236}">
                <a16:creationId xmlns:a16="http://schemas.microsoft.com/office/drawing/2014/main" id="{8409B059-C0A5-4112-9AB0-79E765B3770E}"/>
              </a:ext>
            </a:extLst>
          </p:cNvPr>
          <p:cNvCxnSpPr>
            <a:cxnSpLocks/>
            <a:stCxn id="8" idx="2"/>
            <a:endCxn id="4" idx="0"/>
          </p:cNvCxnSpPr>
          <p:nvPr/>
        </p:nvCxnSpPr>
        <p:spPr>
          <a:xfrm flipH="1">
            <a:off x="1162091" y="3191435"/>
            <a:ext cx="1380512" cy="49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20">
            <a:extLst>
              <a:ext uri="{FF2B5EF4-FFF2-40B4-BE49-F238E27FC236}">
                <a16:creationId xmlns:a16="http://schemas.microsoft.com/office/drawing/2014/main" id="{64B66EC6-0169-4413-83E5-D05D54AB5F20}"/>
              </a:ext>
            </a:extLst>
          </p:cNvPr>
          <p:cNvCxnSpPr>
            <a:cxnSpLocks/>
            <a:stCxn id="8" idx="2"/>
            <a:endCxn id="7" idx="0"/>
          </p:cNvCxnSpPr>
          <p:nvPr/>
        </p:nvCxnSpPr>
        <p:spPr>
          <a:xfrm>
            <a:off x="2542603" y="3191435"/>
            <a:ext cx="654404" cy="50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21">
            <a:extLst>
              <a:ext uri="{FF2B5EF4-FFF2-40B4-BE49-F238E27FC236}">
                <a16:creationId xmlns:a16="http://schemas.microsoft.com/office/drawing/2014/main" id="{B11027B3-3BD2-411E-BEF8-96C3A3C5ED7E}"/>
              </a:ext>
            </a:extLst>
          </p:cNvPr>
          <p:cNvCxnSpPr>
            <a:cxnSpLocks/>
            <a:stCxn id="8" idx="2"/>
            <a:endCxn id="9" idx="0"/>
          </p:cNvCxnSpPr>
          <p:nvPr/>
        </p:nvCxnSpPr>
        <p:spPr>
          <a:xfrm>
            <a:off x="2542603" y="3191435"/>
            <a:ext cx="1495598" cy="50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右箭头 24">
            <a:extLst>
              <a:ext uri="{FF2B5EF4-FFF2-40B4-BE49-F238E27FC236}">
                <a16:creationId xmlns:a16="http://schemas.microsoft.com/office/drawing/2014/main" id="{E1A9F2C6-4651-4064-8320-13A977321AC6}"/>
              </a:ext>
            </a:extLst>
          </p:cNvPr>
          <p:cNvSpPr/>
          <p:nvPr/>
        </p:nvSpPr>
        <p:spPr>
          <a:xfrm>
            <a:off x="2385706" y="4022432"/>
            <a:ext cx="354101" cy="180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D94CF7AB-4695-4E6D-82F6-1F6968874544}"/>
              </a:ext>
            </a:extLst>
          </p:cNvPr>
          <p:cNvSpPr txBox="1"/>
          <p:nvPr/>
        </p:nvSpPr>
        <p:spPr>
          <a:xfrm>
            <a:off x="2302451" y="4199633"/>
            <a:ext cx="527926" cy="276999"/>
          </a:xfrm>
          <a:prstGeom prst="rect">
            <a:avLst/>
          </a:prstGeom>
          <a:noFill/>
        </p:spPr>
        <p:txBody>
          <a:bodyPr wrap="square" rtlCol="0">
            <a:spAutoFit/>
          </a:bodyPr>
          <a:lstStyle/>
          <a:p>
            <a:r>
              <a:rPr kumimoji="1" lang="zh-CN" altLang="en-US" sz="1200" dirty="0">
                <a:latin typeface="Alibaba PuHuiTi R" pitchFamily="18" charset="-122"/>
                <a:ea typeface="Alibaba PuHuiTi R" pitchFamily="18" charset="-122"/>
                <a:cs typeface="Alibaba PuHuiTi R" pitchFamily="18" charset="-122"/>
              </a:rPr>
              <a:t>扩容</a:t>
            </a:r>
          </a:p>
        </p:txBody>
      </p:sp>
      <p:sp>
        <p:nvSpPr>
          <p:cNvPr id="17" name="文本框 16">
            <a:extLst>
              <a:ext uri="{FF2B5EF4-FFF2-40B4-BE49-F238E27FC236}">
                <a16:creationId xmlns:a16="http://schemas.microsoft.com/office/drawing/2014/main" id="{ACD1B3C7-F218-45D6-AE98-B15578B222D8}"/>
              </a:ext>
            </a:extLst>
          </p:cNvPr>
          <p:cNvSpPr txBox="1"/>
          <p:nvPr/>
        </p:nvSpPr>
        <p:spPr>
          <a:xfrm>
            <a:off x="777213" y="4551098"/>
            <a:ext cx="902005"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数据库</a:t>
            </a:r>
            <a:r>
              <a:rPr kumimoji="1" lang="en-US" altLang="zh-CN" sz="1200" b="1" dirty="0">
                <a:latin typeface="Alibaba PuHuiTi R" pitchFamily="18" charset="-122"/>
                <a:ea typeface="Alibaba PuHuiTi R" pitchFamily="18" charset="-122"/>
                <a:cs typeface="Alibaba PuHuiTi R" pitchFamily="18" charset="-122"/>
              </a:rPr>
              <a:t>1</a:t>
            </a:r>
            <a:endParaRPr kumimoji="1" lang="zh-CN" altLang="en-US" sz="1200" b="1" dirty="0">
              <a:latin typeface="Alibaba PuHuiTi R" pitchFamily="18" charset="-122"/>
              <a:ea typeface="Alibaba PuHuiTi R" pitchFamily="18" charset="-122"/>
              <a:cs typeface="Alibaba PuHuiTi R" pitchFamily="18" charset="-122"/>
            </a:endParaRPr>
          </a:p>
        </p:txBody>
      </p:sp>
      <p:sp>
        <p:nvSpPr>
          <p:cNvPr id="18" name="文本框 17">
            <a:extLst>
              <a:ext uri="{FF2B5EF4-FFF2-40B4-BE49-F238E27FC236}">
                <a16:creationId xmlns:a16="http://schemas.microsoft.com/office/drawing/2014/main" id="{BB00D142-7FFE-4271-9761-B8F740649187}"/>
              </a:ext>
            </a:extLst>
          </p:cNvPr>
          <p:cNvSpPr txBox="1"/>
          <p:nvPr/>
        </p:nvSpPr>
        <p:spPr>
          <a:xfrm>
            <a:off x="1581288" y="4551098"/>
            <a:ext cx="902005"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数据库</a:t>
            </a:r>
            <a:r>
              <a:rPr kumimoji="1" lang="en-US" altLang="zh-CN" sz="1200" b="1" dirty="0">
                <a:latin typeface="Alibaba PuHuiTi R" pitchFamily="18" charset="-122"/>
                <a:ea typeface="Alibaba PuHuiTi R" pitchFamily="18" charset="-122"/>
                <a:cs typeface="Alibaba PuHuiTi R" pitchFamily="18" charset="-122"/>
              </a:rPr>
              <a:t>2</a:t>
            </a:r>
            <a:endParaRPr kumimoji="1" lang="zh-CN" altLang="en-US" sz="1200" b="1" dirty="0">
              <a:latin typeface="Alibaba PuHuiTi R" pitchFamily="18" charset="-122"/>
              <a:ea typeface="Alibaba PuHuiTi R" pitchFamily="18" charset="-122"/>
              <a:cs typeface="Alibaba PuHuiTi R" pitchFamily="18" charset="-122"/>
            </a:endParaRPr>
          </a:p>
        </p:txBody>
      </p:sp>
      <p:sp>
        <p:nvSpPr>
          <p:cNvPr id="19" name="文本框 18">
            <a:extLst>
              <a:ext uri="{FF2B5EF4-FFF2-40B4-BE49-F238E27FC236}">
                <a16:creationId xmlns:a16="http://schemas.microsoft.com/office/drawing/2014/main" id="{AFB990AC-18EE-401C-B08E-C5BFC2AA4920}"/>
              </a:ext>
            </a:extLst>
          </p:cNvPr>
          <p:cNvSpPr txBox="1"/>
          <p:nvPr/>
        </p:nvSpPr>
        <p:spPr>
          <a:xfrm>
            <a:off x="2831435" y="4551098"/>
            <a:ext cx="902005"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数据库</a:t>
            </a:r>
            <a:r>
              <a:rPr kumimoji="1" lang="en-US" altLang="zh-CN" sz="1200" b="1" dirty="0">
                <a:latin typeface="Alibaba PuHuiTi R" pitchFamily="18" charset="-122"/>
                <a:ea typeface="Alibaba PuHuiTi R" pitchFamily="18" charset="-122"/>
                <a:cs typeface="Alibaba PuHuiTi R" pitchFamily="18" charset="-122"/>
              </a:rPr>
              <a:t>3</a:t>
            </a:r>
            <a:endParaRPr kumimoji="1" lang="zh-CN" altLang="en-US" sz="1200" b="1" dirty="0">
              <a:latin typeface="Alibaba PuHuiTi R" pitchFamily="18" charset="-122"/>
              <a:ea typeface="Alibaba PuHuiTi R" pitchFamily="18" charset="-122"/>
              <a:cs typeface="Alibaba PuHuiTi R" pitchFamily="18" charset="-122"/>
            </a:endParaRPr>
          </a:p>
        </p:txBody>
      </p:sp>
      <p:sp>
        <p:nvSpPr>
          <p:cNvPr id="20" name="文本框 19">
            <a:extLst>
              <a:ext uri="{FF2B5EF4-FFF2-40B4-BE49-F238E27FC236}">
                <a16:creationId xmlns:a16="http://schemas.microsoft.com/office/drawing/2014/main" id="{E302E735-01C5-4C51-A8B5-FAB87F973109}"/>
              </a:ext>
            </a:extLst>
          </p:cNvPr>
          <p:cNvSpPr txBox="1"/>
          <p:nvPr/>
        </p:nvSpPr>
        <p:spPr>
          <a:xfrm>
            <a:off x="3643499" y="4551098"/>
            <a:ext cx="902005"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数据库</a:t>
            </a:r>
            <a:r>
              <a:rPr kumimoji="1" lang="en-US" altLang="zh-CN" sz="1200" b="1" dirty="0">
                <a:latin typeface="Alibaba PuHuiTi R" pitchFamily="18" charset="-122"/>
                <a:ea typeface="Alibaba PuHuiTi R" pitchFamily="18" charset="-122"/>
                <a:cs typeface="Alibaba PuHuiTi R" pitchFamily="18" charset="-122"/>
              </a:rPr>
              <a:t>4</a:t>
            </a:r>
            <a:endParaRPr kumimoji="1" lang="zh-CN" altLang="en-US" sz="1200" b="1" dirty="0">
              <a:latin typeface="Alibaba PuHuiTi R" pitchFamily="18" charset="-122"/>
              <a:ea typeface="Alibaba PuHuiTi R" pitchFamily="18" charset="-122"/>
              <a:cs typeface="Alibaba PuHuiTi R" pitchFamily="18" charset="-122"/>
            </a:endParaRPr>
          </a:p>
        </p:txBody>
      </p:sp>
      <p:cxnSp>
        <p:nvCxnSpPr>
          <p:cNvPr id="21" name="直线箭头连接符 31">
            <a:extLst>
              <a:ext uri="{FF2B5EF4-FFF2-40B4-BE49-F238E27FC236}">
                <a16:creationId xmlns:a16="http://schemas.microsoft.com/office/drawing/2014/main" id="{8FDF8921-A68F-4364-9ADB-8C95D97FCDC5}"/>
              </a:ext>
            </a:extLst>
          </p:cNvPr>
          <p:cNvCxnSpPr>
            <a:cxnSpLocks/>
            <a:stCxn id="5" idx="2"/>
            <a:endCxn id="8" idx="0"/>
          </p:cNvCxnSpPr>
          <p:nvPr/>
        </p:nvCxnSpPr>
        <p:spPr>
          <a:xfrm>
            <a:off x="2542603" y="2507389"/>
            <a:ext cx="0" cy="31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1A021A1-D1C4-4AED-BB3F-EEB77EFB5DFB}"/>
              </a:ext>
            </a:extLst>
          </p:cNvPr>
          <p:cNvSpPr txBox="1"/>
          <p:nvPr/>
        </p:nvSpPr>
        <p:spPr>
          <a:xfrm>
            <a:off x="2573523" y="2326484"/>
            <a:ext cx="721163" cy="276999"/>
          </a:xfrm>
          <a:prstGeom prst="rect">
            <a:avLst/>
          </a:prstGeom>
          <a:noFill/>
        </p:spPr>
        <p:txBody>
          <a:bodyPr wrap="square" rtlCol="0">
            <a:spAutoFit/>
          </a:bodyPr>
          <a:lstStyle/>
          <a:p>
            <a:r>
              <a:rPr kumimoji="1" lang="zh-CN" altLang="en-US" sz="1200" b="1" dirty="0">
                <a:latin typeface="Alibaba PuHuiTi R" pitchFamily="18" charset="-122"/>
                <a:ea typeface="Alibaba PuHuiTi R" pitchFamily="18" charset="-122"/>
                <a:cs typeface="Alibaba PuHuiTi R" pitchFamily="18" charset="-122"/>
              </a:rPr>
              <a:t>业务</a:t>
            </a:r>
          </a:p>
        </p:txBody>
      </p:sp>
      <p:sp>
        <p:nvSpPr>
          <p:cNvPr id="23" name="文本占位符 1">
            <a:extLst>
              <a:ext uri="{FF2B5EF4-FFF2-40B4-BE49-F238E27FC236}">
                <a16:creationId xmlns:a16="http://schemas.microsoft.com/office/drawing/2014/main" id="{8D183FA1-7FA2-412A-A64F-DB007F616694}"/>
              </a:ext>
            </a:extLst>
          </p:cNvPr>
          <p:cNvSpPr txBox="1">
            <a:spLocks/>
          </p:cNvSpPr>
          <p:nvPr/>
        </p:nvSpPr>
        <p:spPr>
          <a:xfrm>
            <a:off x="6482738" y="2078681"/>
            <a:ext cx="4888081" cy="758252"/>
          </a:xfrm>
          <a:prstGeom prst="rect">
            <a:avLst/>
          </a:prstGeom>
        </p:spPr>
        <p:txBody>
          <a:bodyPr vert="horz" wrap="square" lIns="91440" tIns="45720" rIns="91440" bIns="4572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zh-CN" altLang="en-US" b="1" dirty="0">
                <a:solidFill>
                  <a:schemeClr val="tx1"/>
                </a:solidFill>
                <a:latin typeface="Alibaba PuHuiTi R" pitchFamily="18" charset="-122"/>
                <a:ea typeface="Alibaba PuHuiTi R" pitchFamily="18" charset="-122"/>
                <a:cs typeface="Alibaba PuHuiTi R" pitchFamily="18" charset="-122"/>
              </a:rPr>
              <a:t>线性扩展</a:t>
            </a:r>
            <a:r>
              <a:rPr lang="zh-CN" altLang="en-US" dirty="0">
                <a:solidFill>
                  <a:schemeClr val="tx1"/>
                </a:solidFill>
                <a:latin typeface="Alibaba PuHuiTi R" pitchFamily="18" charset="-122"/>
                <a:ea typeface="Alibaba PuHuiTi R" pitchFamily="18" charset="-122"/>
                <a:cs typeface="Alibaba PuHuiTi R" pitchFamily="18" charset="-122"/>
              </a:rPr>
              <a:t>：通过分库分表，可以快速实现数据库的水平扩展；</a:t>
            </a:r>
            <a:br>
              <a:rPr lang="zh-CN" altLang="en-US" dirty="0">
                <a:solidFill>
                  <a:schemeClr val="tx1"/>
                </a:solidFill>
                <a:latin typeface="Alibaba PuHuiTi R" pitchFamily="18" charset="-122"/>
                <a:ea typeface="Alibaba PuHuiTi R" pitchFamily="18" charset="-122"/>
                <a:cs typeface="Alibaba PuHuiTi R" pitchFamily="18" charset="-122"/>
              </a:rPr>
            </a:br>
            <a:r>
              <a:rPr lang="zh-CN" altLang="en-US" b="1" dirty="0">
                <a:solidFill>
                  <a:schemeClr val="tx1"/>
                </a:solidFill>
                <a:latin typeface="Alibaba PuHuiTi R" pitchFamily="18" charset="-122"/>
                <a:ea typeface="Alibaba PuHuiTi R" pitchFamily="18" charset="-122"/>
                <a:cs typeface="Alibaba PuHuiTi R" pitchFamily="18" charset="-122"/>
              </a:rPr>
              <a:t>技术成本低：</a:t>
            </a:r>
            <a:r>
              <a:rPr lang="zh-CN" altLang="en-US" dirty="0">
                <a:solidFill>
                  <a:schemeClr val="tx1"/>
                </a:solidFill>
                <a:latin typeface="Alibaba PuHuiTi R" pitchFamily="18" charset="-122"/>
                <a:ea typeface="Alibaba PuHuiTi R" pitchFamily="18" charset="-122"/>
                <a:cs typeface="Alibaba PuHuiTi R" pitchFamily="18" charset="-122"/>
              </a:rPr>
              <a:t>不需要改造核心数据库引擎，或者只需要做很少的改造；</a:t>
            </a:r>
            <a:endParaRPr lang="en-US" altLang="zh-CN" dirty="0">
              <a:solidFill>
                <a:schemeClr val="tx1"/>
              </a:solidFill>
              <a:latin typeface="Alibaba PuHuiTi R" pitchFamily="18" charset="-122"/>
              <a:ea typeface="Alibaba PuHuiTi R" pitchFamily="18" charset="-122"/>
              <a:cs typeface="Alibaba PuHuiTi R" pitchFamily="18" charset="-122"/>
            </a:endParaRPr>
          </a:p>
        </p:txBody>
      </p:sp>
      <p:sp>
        <p:nvSpPr>
          <p:cNvPr id="24" name="矩形 23">
            <a:extLst>
              <a:ext uri="{FF2B5EF4-FFF2-40B4-BE49-F238E27FC236}">
                <a16:creationId xmlns:a16="http://schemas.microsoft.com/office/drawing/2014/main" id="{43AEBB14-E337-46B3-92B9-0632D5286D52}"/>
              </a:ext>
            </a:extLst>
          </p:cNvPr>
          <p:cNvSpPr/>
          <p:nvPr/>
        </p:nvSpPr>
        <p:spPr>
          <a:xfrm>
            <a:off x="5411375" y="2986220"/>
            <a:ext cx="543739" cy="307777"/>
          </a:xfrm>
          <a:prstGeom prst="rect">
            <a:avLst/>
          </a:prstGeom>
        </p:spPr>
        <p:txBody>
          <a:bodyPr wrap="none">
            <a:spAutoFit/>
          </a:bodyPr>
          <a:lstStyle/>
          <a:p>
            <a:r>
              <a:rPr lang="zh-CN" altLang="en-US" sz="1400" b="1" dirty="0">
                <a:latin typeface="Alibaba PuHuiTi R" pitchFamily="18" charset="-122"/>
                <a:ea typeface="Alibaba PuHuiTi R" pitchFamily="18" charset="-122"/>
                <a:cs typeface="Alibaba PuHuiTi R" pitchFamily="18" charset="-122"/>
              </a:rPr>
              <a:t>优势</a:t>
            </a:r>
          </a:p>
        </p:txBody>
      </p:sp>
      <p:sp>
        <p:nvSpPr>
          <p:cNvPr id="25" name="线形标注 1 (带边框和强调线) 38">
            <a:extLst>
              <a:ext uri="{FF2B5EF4-FFF2-40B4-BE49-F238E27FC236}">
                <a16:creationId xmlns:a16="http://schemas.microsoft.com/office/drawing/2014/main" id="{F77D3E1C-9D57-4752-A2C4-39A46883E9EB}"/>
              </a:ext>
            </a:extLst>
          </p:cNvPr>
          <p:cNvSpPr/>
          <p:nvPr/>
        </p:nvSpPr>
        <p:spPr>
          <a:xfrm>
            <a:off x="6397512" y="1975472"/>
            <a:ext cx="5094997" cy="991292"/>
          </a:xfrm>
          <a:prstGeom prst="accentBorderCallout1">
            <a:avLst>
              <a:gd name="adj1" fmla="val 20430"/>
              <a:gd name="adj2" fmla="val -3328"/>
              <a:gd name="adj3" fmla="val 36885"/>
              <a:gd name="adj4" fmla="val -95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6" name="图形 25" descr="竖起的大拇指手势 ">
            <a:extLst>
              <a:ext uri="{FF2B5EF4-FFF2-40B4-BE49-F238E27FC236}">
                <a16:creationId xmlns:a16="http://schemas.microsoft.com/office/drawing/2014/main" id="{12BFA1F5-381B-4136-8BBF-B16446F942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741" y="2360564"/>
            <a:ext cx="613426" cy="613426"/>
          </a:xfrm>
          <a:prstGeom prst="rect">
            <a:avLst/>
          </a:prstGeom>
        </p:spPr>
      </p:pic>
      <p:sp>
        <p:nvSpPr>
          <p:cNvPr id="27" name="文本占位符 1">
            <a:extLst>
              <a:ext uri="{FF2B5EF4-FFF2-40B4-BE49-F238E27FC236}">
                <a16:creationId xmlns:a16="http://schemas.microsoft.com/office/drawing/2014/main" id="{DD5FD8FA-68A9-4C05-B5B6-98D2908E3FA5}"/>
              </a:ext>
            </a:extLst>
          </p:cNvPr>
          <p:cNvSpPr txBox="1">
            <a:spLocks/>
          </p:cNvSpPr>
          <p:nvPr/>
        </p:nvSpPr>
        <p:spPr>
          <a:xfrm>
            <a:off x="6387582" y="3367371"/>
            <a:ext cx="4983237" cy="3121226"/>
          </a:xfrm>
          <a:prstGeom prst="rect">
            <a:avLst/>
          </a:prstGeom>
        </p:spPr>
        <p:txBody>
          <a:bodyPr vert="horz" wrap="square" lIns="91440" tIns="45720" rIns="91440" bIns="4572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200"/>
              </a:spcBef>
            </a:pPr>
            <a:r>
              <a:rPr lang="zh-CN" altLang="en-US" b="1" dirty="0">
                <a:solidFill>
                  <a:schemeClr val="tx1"/>
                </a:solidFill>
                <a:latin typeface="Alibaba PuHuiTi R" pitchFamily="18" charset="-122"/>
                <a:ea typeface="Alibaba PuHuiTi R" pitchFamily="18" charset="-122"/>
                <a:cs typeface="Alibaba PuHuiTi R" pitchFamily="18" charset="-122"/>
              </a:rPr>
              <a:t>跨库分布式事务</a:t>
            </a:r>
            <a:r>
              <a:rPr lang="zh-CN" altLang="en-US" dirty="0">
                <a:solidFill>
                  <a:schemeClr val="tx1"/>
                </a:solidFill>
                <a:latin typeface="Alibaba PuHuiTi R" pitchFamily="18" charset="-122"/>
                <a:ea typeface="Alibaba PuHuiTi R" pitchFamily="18" charset="-122"/>
                <a:cs typeface="Alibaba PuHuiTi R" pitchFamily="18" charset="-122"/>
              </a:rPr>
              <a:t>：数据库核心引擎没有分布式能力，只能通过中间件来完成分布式处理，但中间件难以做到</a:t>
            </a:r>
            <a:r>
              <a:rPr lang="en" altLang="zh-CN" dirty="0">
                <a:solidFill>
                  <a:schemeClr val="tx1"/>
                </a:solidFill>
                <a:latin typeface="Alibaba PuHuiTi R" pitchFamily="18" charset="-122"/>
                <a:ea typeface="Alibaba PuHuiTi R" pitchFamily="18" charset="-122"/>
                <a:cs typeface="Alibaba PuHuiTi R" pitchFamily="18" charset="-122"/>
              </a:rPr>
              <a:t>RPO=0</a:t>
            </a:r>
            <a:r>
              <a:rPr lang="zh-CN" altLang="en" dirty="0">
                <a:solidFill>
                  <a:schemeClr val="tx1"/>
                </a:solidFill>
                <a:latin typeface="Alibaba PuHuiTi R" pitchFamily="18" charset="-122"/>
                <a:ea typeface="Alibaba PuHuiTi R" pitchFamily="18" charset="-122"/>
                <a:cs typeface="Alibaba PuHuiTi R" pitchFamily="18" charset="-122"/>
              </a:rPr>
              <a:t>，</a:t>
            </a:r>
            <a:r>
              <a:rPr lang="zh-CN" altLang="en-US" dirty="0">
                <a:solidFill>
                  <a:schemeClr val="tx1"/>
                </a:solidFill>
                <a:latin typeface="Alibaba PuHuiTi R" pitchFamily="18" charset="-122"/>
                <a:ea typeface="Alibaba PuHuiTi R" pitchFamily="18" charset="-122"/>
                <a:cs typeface="Alibaba PuHuiTi R" pitchFamily="18" charset="-122"/>
              </a:rPr>
              <a:t>在遇到异常和故障时无法</a:t>
            </a:r>
            <a:r>
              <a:rPr lang="en-US" altLang="zh-CN" dirty="0">
                <a:solidFill>
                  <a:schemeClr val="tx1"/>
                </a:solidFill>
                <a:latin typeface="Alibaba PuHuiTi R" pitchFamily="18" charset="-122"/>
                <a:ea typeface="Alibaba PuHuiTi R" pitchFamily="18" charset="-122"/>
                <a:cs typeface="Alibaba PuHuiTi R" pitchFamily="18" charset="-122"/>
              </a:rPr>
              <a:t>100%</a:t>
            </a:r>
            <a:r>
              <a:rPr lang="zh-CN" altLang="en-US" dirty="0">
                <a:solidFill>
                  <a:schemeClr val="tx1"/>
                </a:solidFill>
                <a:latin typeface="Alibaba PuHuiTi R" pitchFamily="18" charset="-122"/>
                <a:ea typeface="Alibaba PuHuiTi R" pitchFamily="18" charset="-122"/>
                <a:cs typeface="Alibaba PuHuiTi R" pitchFamily="18" charset="-122"/>
              </a:rPr>
              <a:t>保证分布式事务的</a:t>
            </a:r>
            <a:r>
              <a:rPr lang="en" altLang="zh-CN" dirty="0">
                <a:solidFill>
                  <a:schemeClr val="tx1"/>
                </a:solidFill>
                <a:latin typeface="Alibaba PuHuiTi R" pitchFamily="18" charset="-122"/>
                <a:ea typeface="Alibaba PuHuiTi R" pitchFamily="18" charset="-122"/>
                <a:cs typeface="Alibaba PuHuiTi R" pitchFamily="18" charset="-122"/>
              </a:rPr>
              <a:t>ACID</a:t>
            </a:r>
            <a:r>
              <a:rPr lang="zh-CN" altLang="en-US" dirty="0">
                <a:solidFill>
                  <a:schemeClr val="tx1"/>
                </a:solidFill>
                <a:latin typeface="Alibaba PuHuiTi R" pitchFamily="18" charset="-122"/>
                <a:ea typeface="Alibaba PuHuiTi R" pitchFamily="18" charset="-122"/>
                <a:cs typeface="Alibaba PuHuiTi R" pitchFamily="18" charset="-122"/>
              </a:rPr>
              <a:t>能力；</a:t>
            </a:r>
            <a:endParaRPr lang="en-US" altLang="zh-CN" dirty="0">
              <a:solidFill>
                <a:schemeClr val="tx1"/>
              </a:solidFill>
              <a:latin typeface="Alibaba PuHuiTi R" pitchFamily="18" charset="-122"/>
              <a:ea typeface="Alibaba PuHuiTi R" pitchFamily="18" charset="-122"/>
              <a:cs typeface="Alibaba PuHuiTi R" pitchFamily="18" charset="-122"/>
            </a:endParaRPr>
          </a:p>
          <a:p>
            <a:pPr algn="just">
              <a:lnSpc>
                <a:spcPct val="100000"/>
              </a:lnSpc>
              <a:spcBef>
                <a:spcPts val="1200"/>
              </a:spcBef>
            </a:pPr>
            <a:r>
              <a:rPr lang="zh-CN" altLang="en-US" b="1" dirty="0">
                <a:solidFill>
                  <a:schemeClr val="tx1"/>
                </a:solidFill>
                <a:latin typeface="Alibaba PuHuiTi R" pitchFamily="18" charset="-122"/>
                <a:ea typeface="Alibaba PuHuiTi R" pitchFamily="18" charset="-122"/>
                <a:cs typeface="Alibaba PuHuiTi R" pitchFamily="18" charset="-122"/>
              </a:rPr>
              <a:t>全局一致性</a:t>
            </a:r>
            <a:r>
              <a:rPr lang="zh-CN" altLang="en-US" dirty="0">
                <a:solidFill>
                  <a:schemeClr val="tx1"/>
                </a:solidFill>
                <a:latin typeface="Alibaba PuHuiTi R" pitchFamily="18" charset="-122"/>
                <a:ea typeface="Alibaba PuHuiTi R" pitchFamily="18" charset="-122"/>
                <a:cs typeface="Alibaba PuHuiTi R" pitchFamily="18" charset="-122"/>
              </a:rPr>
              <a:t>：由于多个数据库服务器的时间戳不一致，因此很难保证多个库之间数据版本号的全局一致性；</a:t>
            </a:r>
            <a:endParaRPr lang="en-US" altLang="zh-CN" dirty="0">
              <a:solidFill>
                <a:schemeClr val="tx1"/>
              </a:solidFill>
              <a:latin typeface="Alibaba PuHuiTi R" pitchFamily="18" charset="-122"/>
              <a:ea typeface="Alibaba PuHuiTi R" pitchFamily="18" charset="-122"/>
              <a:cs typeface="Alibaba PuHuiTi R" pitchFamily="18" charset="-122"/>
            </a:endParaRPr>
          </a:p>
          <a:p>
            <a:pPr algn="just">
              <a:lnSpc>
                <a:spcPct val="100000"/>
              </a:lnSpc>
              <a:spcBef>
                <a:spcPts val="1200"/>
              </a:spcBef>
            </a:pPr>
            <a:r>
              <a:rPr lang="zh-CN" altLang="en-US" b="1" dirty="0">
                <a:solidFill>
                  <a:schemeClr val="tx1"/>
                </a:solidFill>
                <a:latin typeface="Alibaba PuHuiTi R" pitchFamily="18" charset="-122"/>
                <a:ea typeface="Alibaba PuHuiTi R" pitchFamily="18" charset="-122"/>
                <a:cs typeface="Alibaba PuHuiTi R" pitchFamily="18" charset="-122"/>
              </a:rPr>
              <a:t>负载均衡</a:t>
            </a:r>
            <a:r>
              <a:rPr lang="zh-CN" altLang="en-US" dirty="0">
                <a:solidFill>
                  <a:schemeClr val="tx1"/>
                </a:solidFill>
                <a:latin typeface="Alibaba PuHuiTi R" pitchFamily="18" charset="-122"/>
                <a:ea typeface="Alibaba PuHuiTi R" pitchFamily="18" charset="-122"/>
                <a:cs typeface="Alibaba PuHuiTi R" pitchFamily="18" charset="-122"/>
              </a:rPr>
              <a:t>：扩容和缩容时，底层数据库引擎无法在线调整数据分布规则，因此需要暂停业务并重新导数据，对业务和运维挑战很大；</a:t>
            </a:r>
            <a:endParaRPr lang="en-US" altLang="zh-CN" dirty="0">
              <a:solidFill>
                <a:schemeClr val="tx1"/>
              </a:solidFill>
              <a:latin typeface="Alibaba PuHuiTi R" pitchFamily="18" charset="-122"/>
              <a:ea typeface="Alibaba PuHuiTi R" pitchFamily="18" charset="-122"/>
              <a:cs typeface="Alibaba PuHuiTi R" pitchFamily="18" charset="-122"/>
            </a:endParaRPr>
          </a:p>
          <a:p>
            <a:pPr algn="just">
              <a:lnSpc>
                <a:spcPct val="100000"/>
              </a:lnSpc>
              <a:spcBef>
                <a:spcPts val="1200"/>
              </a:spcBef>
            </a:pPr>
            <a:r>
              <a:rPr lang="zh-CN" altLang="en-US" b="1" dirty="0">
                <a:solidFill>
                  <a:schemeClr val="tx1"/>
                </a:solidFill>
                <a:latin typeface="Alibaba PuHuiTi R" pitchFamily="18" charset="-122"/>
                <a:ea typeface="Alibaba PuHuiTi R" pitchFamily="18" charset="-122"/>
                <a:cs typeface="Alibaba PuHuiTi R" pitchFamily="18" charset="-122"/>
              </a:rPr>
              <a:t>跨库复杂</a:t>
            </a:r>
            <a:r>
              <a:rPr lang="en" altLang="zh-CN" b="1" dirty="0">
                <a:solidFill>
                  <a:schemeClr val="tx1"/>
                </a:solidFill>
                <a:latin typeface="Alibaba PuHuiTi R" pitchFamily="18" charset="-122"/>
                <a:ea typeface="Alibaba PuHuiTi R" pitchFamily="18" charset="-122"/>
                <a:cs typeface="Alibaba PuHuiTi R" pitchFamily="18" charset="-122"/>
              </a:rPr>
              <a:t>SQL</a:t>
            </a:r>
            <a:r>
              <a:rPr lang="zh-CN" altLang="en" b="1" dirty="0">
                <a:solidFill>
                  <a:schemeClr val="tx1"/>
                </a:solidFill>
                <a:latin typeface="Alibaba PuHuiTi R" pitchFamily="18" charset="-122"/>
                <a:ea typeface="Alibaba PuHuiTi R" pitchFamily="18" charset="-122"/>
                <a:cs typeface="Alibaba PuHuiTi R" pitchFamily="18" charset="-122"/>
              </a:rPr>
              <a:t>：</a:t>
            </a:r>
            <a:r>
              <a:rPr lang="zh-CN" altLang="en-US" dirty="0">
                <a:solidFill>
                  <a:schemeClr val="tx1"/>
                </a:solidFill>
                <a:latin typeface="Alibaba PuHuiTi R" pitchFamily="18" charset="-122"/>
                <a:ea typeface="Alibaba PuHuiTi R" pitchFamily="18" charset="-122"/>
                <a:cs typeface="Alibaba PuHuiTi R" pitchFamily="18" charset="-122"/>
              </a:rPr>
              <a:t>跨库的复杂</a:t>
            </a:r>
            <a:r>
              <a:rPr lang="en" altLang="zh-CN" dirty="0">
                <a:solidFill>
                  <a:schemeClr val="tx1"/>
                </a:solidFill>
                <a:latin typeface="Alibaba PuHuiTi R" pitchFamily="18" charset="-122"/>
                <a:ea typeface="Alibaba PuHuiTi R" pitchFamily="18" charset="-122"/>
                <a:cs typeface="Alibaba PuHuiTi R" pitchFamily="18" charset="-122"/>
              </a:rPr>
              <a:t>SQL</a:t>
            </a:r>
            <a:r>
              <a:rPr lang="zh-CN" altLang="en-US" dirty="0">
                <a:solidFill>
                  <a:schemeClr val="tx1"/>
                </a:solidFill>
                <a:latin typeface="Alibaba PuHuiTi R" pitchFamily="18" charset="-122"/>
                <a:ea typeface="Alibaba PuHuiTi R" pitchFamily="18" charset="-122"/>
                <a:cs typeface="Alibaba PuHuiTi R" pitchFamily="18" charset="-122"/>
              </a:rPr>
              <a:t>运算</a:t>
            </a:r>
            <a:r>
              <a:rPr lang="en-US" altLang="zh-CN" dirty="0">
                <a:solidFill>
                  <a:schemeClr val="tx1"/>
                </a:solidFill>
                <a:latin typeface="Alibaba PuHuiTi R" pitchFamily="18" charset="-122"/>
                <a:ea typeface="Alibaba PuHuiTi R" pitchFamily="18" charset="-122"/>
                <a:cs typeface="Alibaba PuHuiTi R" pitchFamily="18" charset="-122"/>
              </a:rPr>
              <a:t>(</a:t>
            </a:r>
            <a:r>
              <a:rPr lang="zh-CN" altLang="en-US" dirty="0">
                <a:solidFill>
                  <a:schemeClr val="tx1"/>
                </a:solidFill>
                <a:latin typeface="Alibaba PuHuiTi R" pitchFamily="18" charset="-122"/>
                <a:ea typeface="Alibaba PuHuiTi R" pitchFamily="18" charset="-122"/>
                <a:cs typeface="Alibaba PuHuiTi R" pitchFamily="18" charset="-122"/>
              </a:rPr>
              <a:t>比如多表做分片键无关的关联查询</a:t>
            </a:r>
            <a:r>
              <a:rPr lang="en-US" altLang="zh-CN" dirty="0">
                <a:solidFill>
                  <a:schemeClr val="tx1"/>
                </a:solidFill>
                <a:latin typeface="Alibaba PuHuiTi R" pitchFamily="18" charset="-122"/>
                <a:ea typeface="Alibaba PuHuiTi R" pitchFamily="18" charset="-122"/>
                <a:cs typeface="Alibaba PuHuiTi R" pitchFamily="18" charset="-122"/>
              </a:rPr>
              <a:t>)</a:t>
            </a:r>
            <a:r>
              <a:rPr lang="zh-CN" altLang="en-US" dirty="0">
                <a:solidFill>
                  <a:schemeClr val="tx1"/>
                </a:solidFill>
                <a:latin typeface="Alibaba PuHuiTi R" pitchFamily="18" charset="-122"/>
                <a:ea typeface="Alibaba PuHuiTi R" pitchFamily="18" charset="-122"/>
                <a:cs typeface="Alibaba PuHuiTi R" pitchFamily="18" charset="-122"/>
              </a:rPr>
              <a:t>只能在中间件完成，而中间件不具备分布式并行计算能力，最终会限制应用对</a:t>
            </a:r>
            <a:r>
              <a:rPr lang="en" altLang="zh-CN" dirty="0">
                <a:solidFill>
                  <a:schemeClr val="tx1"/>
                </a:solidFill>
                <a:latin typeface="Alibaba PuHuiTi R" pitchFamily="18" charset="-122"/>
                <a:ea typeface="Alibaba PuHuiTi R" pitchFamily="18" charset="-122"/>
                <a:cs typeface="Alibaba PuHuiTi R" pitchFamily="18" charset="-122"/>
              </a:rPr>
              <a:t>SQL</a:t>
            </a:r>
            <a:r>
              <a:rPr lang="zh-CN" altLang="en-US" dirty="0">
                <a:solidFill>
                  <a:schemeClr val="tx1"/>
                </a:solidFill>
                <a:latin typeface="Alibaba PuHuiTi R" pitchFamily="18" charset="-122"/>
                <a:ea typeface="Alibaba PuHuiTi R" pitchFamily="18" charset="-122"/>
                <a:cs typeface="Alibaba PuHuiTi R" pitchFamily="18" charset="-122"/>
              </a:rPr>
              <a:t>的使用，产生业务侵入性。</a:t>
            </a:r>
            <a:endParaRPr lang="en-US" altLang="zh-CN" dirty="0">
              <a:solidFill>
                <a:schemeClr val="tx1"/>
              </a:solidFill>
              <a:latin typeface="Alibaba PuHuiTi R" pitchFamily="18" charset="-122"/>
              <a:ea typeface="Alibaba PuHuiTi R" pitchFamily="18" charset="-122"/>
              <a:cs typeface="Alibaba PuHuiTi R" pitchFamily="18" charset="-122"/>
            </a:endParaRPr>
          </a:p>
        </p:txBody>
      </p:sp>
      <p:sp>
        <p:nvSpPr>
          <p:cNvPr id="28" name="线形标注 1 (带边框和强调线) 41">
            <a:extLst>
              <a:ext uri="{FF2B5EF4-FFF2-40B4-BE49-F238E27FC236}">
                <a16:creationId xmlns:a16="http://schemas.microsoft.com/office/drawing/2014/main" id="{EF581B78-A8AB-48DB-9BDF-1C0D5C3E47A9}"/>
              </a:ext>
            </a:extLst>
          </p:cNvPr>
          <p:cNvSpPr/>
          <p:nvPr/>
        </p:nvSpPr>
        <p:spPr>
          <a:xfrm>
            <a:off x="6353400" y="3329196"/>
            <a:ext cx="5129180" cy="3306463"/>
          </a:xfrm>
          <a:prstGeom prst="accentBorderCallout1">
            <a:avLst>
              <a:gd name="adj1" fmla="val 20430"/>
              <a:gd name="adj2" fmla="val -3328"/>
              <a:gd name="adj3" fmla="val 36885"/>
              <a:gd name="adj4" fmla="val -95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a:extLst>
              <a:ext uri="{FF2B5EF4-FFF2-40B4-BE49-F238E27FC236}">
                <a16:creationId xmlns:a16="http://schemas.microsoft.com/office/drawing/2014/main" id="{4B3555AA-FB7E-45B2-AF36-6D6CC73F728E}"/>
              </a:ext>
            </a:extLst>
          </p:cNvPr>
          <p:cNvSpPr/>
          <p:nvPr/>
        </p:nvSpPr>
        <p:spPr>
          <a:xfrm>
            <a:off x="5337023" y="4760866"/>
            <a:ext cx="543739" cy="307777"/>
          </a:xfrm>
          <a:prstGeom prst="rect">
            <a:avLst/>
          </a:prstGeom>
        </p:spPr>
        <p:txBody>
          <a:bodyPr wrap="none">
            <a:spAutoFit/>
          </a:bodyPr>
          <a:lstStyle/>
          <a:p>
            <a:r>
              <a:rPr lang="zh-CN" altLang="en-US" sz="1400" b="1" dirty="0">
                <a:latin typeface="Alibaba PuHuiTi R" pitchFamily="18" charset="-122"/>
                <a:ea typeface="Alibaba PuHuiTi R" pitchFamily="18" charset="-122"/>
                <a:cs typeface="Alibaba PuHuiTi R" pitchFamily="18" charset="-122"/>
              </a:rPr>
              <a:t>劣势</a:t>
            </a:r>
          </a:p>
        </p:txBody>
      </p:sp>
      <p:pic>
        <p:nvPicPr>
          <p:cNvPr id="30" name="图形 29" descr="帮助">
            <a:extLst>
              <a:ext uri="{FF2B5EF4-FFF2-40B4-BE49-F238E27FC236}">
                <a16:creationId xmlns:a16="http://schemas.microsoft.com/office/drawing/2014/main" id="{13CBD097-AEC7-418C-9EC2-B694D37B98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13492" y="4127127"/>
            <a:ext cx="613426" cy="613426"/>
          </a:xfrm>
          <a:prstGeom prst="rect">
            <a:avLst/>
          </a:prstGeom>
        </p:spPr>
      </p:pic>
    </p:spTree>
    <p:extLst>
      <p:ext uri="{BB962C8B-B14F-4D97-AF65-F5344CB8AC3E}">
        <p14:creationId xmlns:p14="http://schemas.microsoft.com/office/powerpoint/2010/main" val="21085694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CDA92-6B83-4E38-BB47-C2453F5FE125}"/>
              </a:ext>
            </a:extLst>
          </p:cNvPr>
          <p:cNvSpPr>
            <a:spLocks noGrp="1"/>
          </p:cNvSpPr>
          <p:nvPr>
            <p:ph type="title"/>
          </p:nvPr>
        </p:nvSpPr>
        <p:spPr/>
        <p:txBody>
          <a:bodyPr/>
          <a:lstStyle/>
          <a:p>
            <a:pPr algn="ctr"/>
            <a:r>
              <a:rPr lang="en-US" altLang="zh-CN" dirty="0"/>
              <a:t>OB</a:t>
            </a:r>
            <a:r>
              <a:rPr lang="zh-CN" altLang="en-US" dirty="0"/>
              <a:t>的高可用性</a:t>
            </a:r>
          </a:p>
        </p:txBody>
      </p:sp>
      <p:sp>
        <p:nvSpPr>
          <p:cNvPr id="3" name="内容占位符 2">
            <a:extLst>
              <a:ext uri="{FF2B5EF4-FFF2-40B4-BE49-F238E27FC236}">
                <a16:creationId xmlns:a16="http://schemas.microsoft.com/office/drawing/2014/main" id="{212C3E7A-05F6-46E5-A256-563D934DDC7E}"/>
              </a:ext>
            </a:extLst>
          </p:cNvPr>
          <p:cNvSpPr>
            <a:spLocks noGrp="1"/>
          </p:cNvSpPr>
          <p:nvPr>
            <p:ph idx="1"/>
          </p:nvPr>
        </p:nvSpPr>
        <p:spPr/>
        <p:txBody>
          <a:bodyPr/>
          <a:lstStyle/>
          <a:p>
            <a:r>
              <a:rPr kumimoji="1" lang="zh-CN" altLang="en-US" sz="2800" b="1" dirty="0"/>
              <a:t>少数派故障时自动实现服务接管，保证服务高可用</a:t>
            </a:r>
            <a:endParaRPr lang="zh-CN" altLang="en-US" sz="2800" b="1" dirty="0"/>
          </a:p>
        </p:txBody>
      </p:sp>
      <p:sp>
        <p:nvSpPr>
          <p:cNvPr id="4" name="文本框 3">
            <a:extLst>
              <a:ext uri="{FF2B5EF4-FFF2-40B4-BE49-F238E27FC236}">
                <a16:creationId xmlns:a16="http://schemas.microsoft.com/office/drawing/2014/main" id="{8DF3080E-A161-4338-98AC-0A4C32EF715E}"/>
              </a:ext>
            </a:extLst>
          </p:cNvPr>
          <p:cNvSpPr txBox="1"/>
          <p:nvPr/>
        </p:nvSpPr>
        <p:spPr>
          <a:xfrm>
            <a:off x="5020287" y="2200390"/>
            <a:ext cx="6740342" cy="2082515"/>
          </a:xfrm>
          <a:prstGeom prst="rect">
            <a:avLst/>
          </a:prstGeom>
          <a:noFill/>
          <a:ln>
            <a:solidFill>
              <a:srgbClr val="3A3636"/>
            </a:solidFill>
          </a:ln>
        </p:spPr>
        <p:txBody>
          <a:bodyPr wrap="square" rtlCol="0" anchor="ctr">
            <a:noAutofit/>
          </a:bodyPr>
          <a:lstStyle/>
          <a:p>
            <a:pPr marL="285750" marR="0" lvl="0" indent="-285750" algn="just" defTabSz="914400" eaLnBrk="1" fontAlgn="auto" latinLnBrk="0" hangingPunct="1">
              <a:spcBef>
                <a:spcPts val="60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假设</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Zone3-OB</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Server2</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故障，</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P7</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主副本无法正常提供服务</a:t>
            </a:r>
            <a:endPar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285750" marR="0" lvl="0" indent="-285750" algn="just" defTabSz="914400" eaLnBrk="1" fontAlgn="auto" latinLnBrk="0" hangingPunct="1">
              <a:spcBef>
                <a:spcPts val="60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位于</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Zone1</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的</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P7</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Follower</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从副本和</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Zone2</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的</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P7</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Follower</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从副本将重新选出新的</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，并接管业务</a:t>
            </a:r>
            <a:endPar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285750" marR="0" lvl="0" indent="-285750" algn="just" defTabSz="914400" eaLnBrk="1" fontAlgn="auto" latinLnBrk="0" hangingPunct="1">
              <a:spcBef>
                <a:spcPts val="60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整个过程无需人工干预，自动完成</a:t>
            </a:r>
            <a:endParaRPr kumimoji="0"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285750" marR="0" lvl="0" indent="-285750" algn="just" defTabSz="914400" eaLnBrk="1" fontAlgn="auto" latinLnBrk="0" hangingPunct="1">
              <a:spcBef>
                <a:spcPts val="600"/>
              </a:spcBef>
              <a:spcAft>
                <a:spcPts val="0"/>
              </a:spcAft>
              <a:buClrTx/>
              <a:buSzTx/>
              <a:buFont typeface="Arial" panose="020B0604020202020204" pitchFamily="34" charset="0"/>
              <a:buChar char="•"/>
              <a:tabLst/>
              <a:defRPr/>
            </a:pP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Zone3-OB</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Server2</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故障恢复后，</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P7</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副本首先追平数据，数据追平后，继续参加</a:t>
            </a:r>
            <a:r>
              <a:rPr kumimoji="1" lang="en-US" altLang="zh-CN" sz="1600" b="0" i="0" u="none" strike="noStrike" kern="0" cap="none" spc="0" normalizeH="0" baseline="0" noProof="0" dirty="0" err="1">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Paxos</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组，成为从副本</a:t>
            </a:r>
            <a:endPar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62AEC49D-5CF2-4785-B0DE-FE259C6ADA8A}"/>
              </a:ext>
            </a:extLst>
          </p:cNvPr>
          <p:cNvSpPr/>
          <p:nvPr/>
        </p:nvSpPr>
        <p:spPr>
          <a:xfrm>
            <a:off x="729802" y="1857026"/>
            <a:ext cx="1028911"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 name="矩形 5">
            <a:extLst>
              <a:ext uri="{FF2B5EF4-FFF2-40B4-BE49-F238E27FC236}">
                <a16:creationId xmlns:a16="http://schemas.microsoft.com/office/drawing/2014/main" id="{3539B34B-0ECE-4538-AF45-E3EF4B9C629C}"/>
              </a:ext>
            </a:extLst>
          </p:cNvPr>
          <p:cNvSpPr/>
          <p:nvPr/>
        </p:nvSpPr>
        <p:spPr>
          <a:xfrm>
            <a:off x="729802" y="3182765"/>
            <a:ext cx="1028911"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7" name="矩形 6">
            <a:extLst>
              <a:ext uri="{FF2B5EF4-FFF2-40B4-BE49-F238E27FC236}">
                <a16:creationId xmlns:a16="http://schemas.microsoft.com/office/drawing/2014/main" id="{FD628DB6-10D0-4D31-BEBE-A3D3581137FB}"/>
              </a:ext>
            </a:extLst>
          </p:cNvPr>
          <p:cNvSpPr/>
          <p:nvPr/>
        </p:nvSpPr>
        <p:spPr>
          <a:xfrm>
            <a:off x="844744" y="2264942"/>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09E12F24-0C02-42AC-A8ED-DAD222624048}"/>
              </a:ext>
            </a:extLst>
          </p:cNvPr>
          <p:cNvSpPr/>
          <p:nvPr/>
        </p:nvSpPr>
        <p:spPr>
          <a:xfrm>
            <a:off x="1318692" y="2250019"/>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41E9AFEA-87E5-458C-9668-DAEBE0506F1F}"/>
              </a:ext>
            </a:extLst>
          </p:cNvPr>
          <p:cNvSpPr/>
          <p:nvPr/>
        </p:nvSpPr>
        <p:spPr>
          <a:xfrm>
            <a:off x="844744" y="2641552"/>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CE4A975F-A464-4ADC-9E1C-DE033D18660B}"/>
              </a:ext>
            </a:extLst>
          </p:cNvPr>
          <p:cNvSpPr/>
          <p:nvPr/>
        </p:nvSpPr>
        <p:spPr>
          <a:xfrm>
            <a:off x="1318692" y="2632755"/>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矩形 10">
            <a:extLst>
              <a:ext uri="{FF2B5EF4-FFF2-40B4-BE49-F238E27FC236}">
                <a16:creationId xmlns:a16="http://schemas.microsoft.com/office/drawing/2014/main" id="{23EE9CED-F36A-4D04-B30A-F947434FBE08}"/>
              </a:ext>
            </a:extLst>
          </p:cNvPr>
          <p:cNvSpPr/>
          <p:nvPr/>
        </p:nvSpPr>
        <p:spPr>
          <a:xfrm>
            <a:off x="844743" y="354944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CD946F6C-F639-43E9-A891-4C9DE6E5709D}"/>
              </a:ext>
            </a:extLst>
          </p:cNvPr>
          <p:cNvSpPr/>
          <p:nvPr/>
        </p:nvSpPr>
        <p:spPr>
          <a:xfrm>
            <a:off x="1318691" y="353451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AA8F4352-B20C-4793-B38A-F620C0C02442}"/>
              </a:ext>
            </a:extLst>
          </p:cNvPr>
          <p:cNvSpPr/>
          <p:nvPr/>
        </p:nvSpPr>
        <p:spPr>
          <a:xfrm>
            <a:off x="844743" y="392605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4" name="矩形 13">
            <a:extLst>
              <a:ext uri="{FF2B5EF4-FFF2-40B4-BE49-F238E27FC236}">
                <a16:creationId xmlns:a16="http://schemas.microsoft.com/office/drawing/2014/main" id="{FF843535-B294-47EA-B30D-F9A6F3B0F590}"/>
              </a:ext>
            </a:extLst>
          </p:cNvPr>
          <p:cNvSpPr/>
          <p:nvPr/>
        </p:nvSpPr>
        <p:spPr>
          <a:xfrm>
            <a:off x="1318691" y="3917253"/>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A7792871-0D25-4A9D-AB29-CD4442AE9F86}"/>
              </a:ext>
            </a:extLst>
          </p:cNvPr>
          <p:cNvSpPr txBox="1"/>
          <p:nvPr/>
        </p:nvSpPr>
        <p:spPr>
          <a:xfrm>
            <a:off x="766274" y="1857026"/>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6" name="文本框 15">
            <a:extLst>
              <a:ext uri="{FF2B5EF4-FFF2-40B4-BE49-F238E27FC236}">
                <a16:creationId xmlns:a16="http://schemas.microsoft.com/office/drawing/2014/main" id="{D2096EB2-6967-4E31-8486-D6DEF65A6449}"/>
              </a:ext>
            </a:extLst>
          </p:cNvPr>
          <p:cNvSpPr txBox="1"/>
          <p:nvPr/>
        </p:nvSpPr>
        <p:spPr>
          <a:xfrm>
            <a:off x="716146" y="3163079"/>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矩形 16">
            <a:extLst>
              <a:ext uri="{FF2B5EF4-FFF2-40B4-BE49-F238E27FC236}">
                <a16:creationId xmlns:a16="http://schemas.microsoft.com/office/drawing/2014/main" id="{359AD293-A07B-4BB8-821B-A7351EC67235}"/>
              </a:ext>
            </a:extLst>
          </p:cNvPr>
          <p:cNvSpPr/>
          <p:nvPr/>
        </p:nvSpPr>
        <p:spPr>
          <a:xfrm>
            <a:off x="636375" y="1767644"/>
            <a:ext cx="1207350"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文本框 17">
            <a:extLst>
              <a:ext uri="{FF2B5EF4-FFF2-40B4-BE49-F238E27FC236}">
                <a16:creationId xmlns:a16="http://schemas.microsoft.com/office/drawing/2014/main" id="{0D3898E8-A0A7-42EE-B4B2-0A0E59549A25}"/>
              </a:ext>
            </a:extLst>
          </p:cNvPr>
          <p:cNvSpPr txBox="1"/>
          <p:nvPr/>
        </p:nvSpPr>
        <p:spPr>
          <a:xfrm>
            <a:off x="827638" y="4318338"/>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9" name="矩形 18">
            <a:extLst>
              <a:ext uri="{FF2B5EF4-FFF2-40B4-BE49-F238E27FC236}">
                <a16:creationId xmlns:a16="http://schemas.microsoft.com/office/drawing/2014/main" id="{49E26B74-2BB7-457F-8C65-2F559F4741BA}"/>
              </a:ext>
            </a:extLst>
          </p:cNvPr>
          <p:cNvSpPr/>
          <p:nvPr/>
        </p:nvSpPr>
        <p:spPr>
          <a:xfrm>
            <a:off x="2059925" y="1846225"/>
            <a:ext cx="1101658"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0" name="矩形 19">
            <a:extLst>
              <a:ext uri="{FF2B5EF4-FFF2-40B4-BE49-F238E27FC236}">
                <a16:creationId xmlns:a16="http://schemas.microsoft.com/office/drawing/2014/main" id="{BBF0B4A8-DF32-431A-8822-DFA81741141B}"/>
              </a:ext>
            </a:extLst>
          </p:cNvPr>
          <p:cNvSpPr/>
          <p:nvPr/>
        </p:nvSpPr>
        <p:spPr>
          <a:xfrm>
            <a:off x="2056748" y="3171964"/>
            <a:ext cx="1104835"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DBA55CF6-181C-4588-BAD3-1FC993B9E9B5}"/>
              </a:ext>
            </a:extLst>
          </p:cNvPr>
          <p:cNvSpPr/>
          <p:nvPr/>
        </p:nvSpPr>
        <p:spPr>
          <a:xfrm>
            <a:off x="2211970" y="225414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2" name="矩形 21">
            <a:extLst>
              <a:ext uri="{FF2B5EF4-FFF2-40B4-BE49-F238E27FC236}">
                <a16:creationId xmlns:a16="http://schemas.microsoft.com/office/drawing/2014/main" id="{2F7D77DA-B6C1-409B-A868-E825EA1AEA78}"/>
              </a:ext>
            </a:extLst>
          </p:cNvPr>
          <p:cNvSpPr/>
          <p:nvPr/>
        </p:nvSpPr>
        <p:spPr>
          <a:xfrm>
            <a:off x="2685918" y="2239218"/>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3" name="矩形 22">
            <a:extLst>
              <a:ext uri="{FF2B5EF4-FFF2-40B4-BE49-F238E27FC236}">
                <a16:creationId xmlns:a16="http://schemas.microsoft.com/office/drawing/2014/main" id="{9B966823-7A42-4008-8FCF-6C45F23E724D}"/>
              </a:ext>
            </a:extLst>
          </p:cNvPr>
          <p:cNvSpPr/>
          <p:nvPr/>
        </p:nvSpPr>
        <p:spPr>
          <a:xfrm>
            <a:off x="2211970" y="263075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P3</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4" name="矩形 23">
            <a:extLst>
              <a:ext uri="{FF2B5EF4-FFF2-40B4-BE49-F238E27FC236}">
                <a16:creationId xmlns:a16="http://schemas.microsoft.com/office/drawing/2014/main" id="{1C3C5595-13BD-49EB-893A-1B08007B3800}"/>
              </a:ext>
            </a:extLst>
          </p:cNvPr>
          <p:cNvSpPr/>
          <p:nvPr/>
        </p:nvSpPr>
        <p:spPr>
          <a:xfrm>
            <a:off x="2685918" y="262195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25" name="文本框 24">
            <a:extLst>
              <a:ext uri="{FF2B5EF4-FFF2-40B4-BE49-F238E27FC236}">
                <a16:creationId xmlns:a16="http://schemas.microsoft.com/office/drawing/2014/main" id="{4C08190C-9825-48D8-9EFC-F83438FD074C}"/>
              </a:ext>
            </a:extLst>
          </p:cNvPr>
          <p:cNvSpPr txBox="1"/>
          <p:nvPr/>
        </p:nvSpPr>
        <p:spPr>
          <a:xfrm>
            <a:off x="2133500" y="184622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6" name="文本框 25">
            <a:extLst>
              <a:ext uri="{FF2B5EF4-FFF2-40B4-BE49-F238E27FC236}">
                <a16:creationId xmlns:a16="http://schemas.microsoft.com/office/drawing/2014/main" id="{A68DBE33-2043-4B10-93C7-5F14AB65725C}"/>
              </a:ext>
            </a:extLst>
          </p:cNvPr>
          <p:cNvSpPr txBox="1"/>
          <p:nvPr/>
        </p:nvSpPr>
        <p:spPr>
          <a:xfrm>
            <a:off x="2083372" y="315227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7" name="矩形 26">
            <a:extLst>
              <a:ext uri="{FF2B5EF4-FFF2-40B4-BE49-F238E27FC236}">
                <a16:creationId xmlns:a16="http://schemas.microsoft.com/office/drawing/2014/main" id="{F353D69B-572E-48C0-A798-5CA1F885A5D2}"/>
              </a:ext>
            </a:extLst>
          </p:cNvPr>
          <p:cNvSpPr/>
          <p:nvPr/>
        </p:nvSpPr>
        <p:spPr>
          <a:xfrm>
            <a:off x="1944442" y="1756843"/>
            <a:ext cx="1325698"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8" name="文本框 27">
            <a:extLst>
              <a:ext uri="{FF2B5EF4-FFF2-40B4-BE49-F238E27FC236}">
                <a16:creationId xmlns:a16="http://schemas.microsoft.com/office/drawing/2014/main" id="{51A79F26-9828-483B-AAD0-EE5A29E8AB4C}"/>
              </a:ext>
            </a:extLst>
          </p:cNvPr>
          <p:cNvSpPr txBox="1"/>
          <p:nvPr/>
        </p:nvSpPr>
        <p:spPr>
          <a:xfrm>
            <a:off x="2194864" y="430753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9" name="矩形 28">
            <a:extLst>
              <a:ext uri="{FF2B5EF4-FFF2-40B4-BE49-F238E27FC236}">
                <a16:creationId xmlns:a16="http://schemas.microsoft.com/office/drawing/2014/main" id="{316C07BB-D17D-4692-B61E-30C21F8031CE}"/>
              </a:ext>
            </a:extLst>
          </p:cNvPr>
          <p:cNvSpPr/>
          <p:nvPr/>
        </p:nvSpPr>
        <p:spPr>
          <a:xfrm>
            <a:off x="3501741" y="1850305"/>
            <a:ext cx="1031479"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0" name="矩形 29">
            <a:extLst>
              <a:ext uri="{FF2B5EF4-FFF2-40B4-BE49-F238E27FC236}">
                <a16:creationId xmlns:a16="http://schemas.microsoft.com/office/drawing/2014/main" id="{6ABBAC79-2917-4A45-B766-99D503CADD90}"/>
              </a:ext>
            </a:extLst>
          </p:cNvPr>
          <p:cNvSpPr/>
          <p:nvPr/>
        </p:nvSpPr>
        <p:spPr>
          <a:xfrm>
            <a:off x="3494287" y="3176044"/>
            <a:ext cx="1065557" cy="1186759"/>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31" name="矩形 30">
            <a:extLst>
              <a:ext uri="{FF2B5EF4-FFF2-40B4-BE49-F238E27FC236}">
                <a16:creationId xmlns:a16="http://schemas.microsoft.com/office/drawing/2014/main" id="{1393102F-51FE-4612-8DC3-349A03433E6D}"/>
              </a:ext>
            </a:extLst>
          </p:cNvPr>
          <p:cNvSpPr/>
          <p:nvPr/>
        </p:nvSpPr>
        <p:spPr>
          <a:xfrm>
            <a:off x="3630339" y="225822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2" name="矩形 31">
            <a:extLst>
              <a:ext uri="{FF2B5EF4-FFF2-40B4-BE49-F238E27FC236}">
                <a16:creationId xmlns:a16="http://schemas.microsoft.com/office/drawing/2014/main" id="{28C153A5-86AA-46B4-8B0D-DD198AEBA399}"/>
              </a:ext>
            </a:extLst>
          </p:cNvPr>
          <p:cNvSpPr/>
          <p:nvPr/>
        </p:nvSpPr>
        <p:spPr>
          <a:xfrm>
            <a:off x="4104287" y="2243298"/>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3" name="矩形 32">
            <a:extLst>
              <a:ext uri="{FF2B5EF4-FFF2-40B4-BE49-F238E27FC236}">
                <a16:creationId xmlns:a16="http://schemas.microsoft.com/office/drawing/2014/main" id="{171E0FA8-1C68-4222-A5C8-BD0C030A196B}"/>
              </a:ext>
            </a:extLst>
          </p:cNvPr>
          <p:cNvSpPr/>
          <p:nvPr/>
        </p:nvSpPr>
        <p:spPr>
          <a:xfrm>
            <a:off x="3630339" y="263483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P</a:t>
            </a: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3</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4" name="矩形 33">
            <a:extLst>
              <a:ext uri="{FF2B5EF4-FFF2-40B4-BE49-F238E27FC236}">
                <a16:creationId xmlns:a16="http://schemas.microsoft.com/office/drawing/2014/main" id="{B332611E-2206-439C-9987-DD396155B8BE}"/>
              </a:ext>
            </a:extLst>
          </p:cNvPr>
          <p:cNvSpPr/>
          <p:nvPr/>
        </p:nvSpPr>
        <p:spPr>
          <a:xfrm>
            <a:off x="4104287" y="2626034"/>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35" name="文本框 34">
            <a:extLst>
              <a:ext uri="{FF2B5EF4-FFF2-40B4-BE49-F238E27FC236}">
                <a16:creationId xmlns:a16="http://schemas.microsoft.com/office/drawing/2014/main" id="{6BA815B4-A8FC-4749-B23B-AA2CF9ADB3AF}"/>
              </a:ext>
            </a:extLst>
          </p:cNvPr>
          <p:cNvSpPr txBox="1"/>
          <p:nvPr/>
        </p:nvSpPr>
        <p:spPr>
          <a:xfrm>
            <a:off x="3551869" y="185030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6" name="文本框 35">
            <a:extLst>
              <a:ext uri="{FF2B5EF4-FFF2-40B4-BE49-F238E27FC236}">
                <a16:creationId xmlns:a16="http://schemas.microsoft.com/office/drawing/2014/main" id="{D62D6BD7-B61C-46ED-B7BC-740CB1FED8B0}"/>
              </a:ext>
            </a:extLst>
          </p:cNvPr>
          <p:cNvSpPr txBox="1"/>
          <p:nvPr/>
        </p:nvSpPr>
        <p:spPr>
          <a:xfrm>
            <a:off x="3501741" y="3156358"/>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7" name="矩形 36">
            <a:extLst>
              <a:ext uri="{FF2B5EF4-FFF2-40B4-BE49-F238E27FC236}">
                <a16:creationId xmlns:a16="http://schemas.microsoft.com/office/drawing/2014/main" id="{5AA25C2D-F7A2-4D8C-B6B5-59F34985E64E}"/>
              </a:ext>
            </a:extLst>
          </p:cNvPr>
          <p:cNvSpPr/>
          <p:nvPr/>
        </p:nvSpPr>
        <p:spPr>
          <a:xfrm>
            <a:off x="3389938" y="1760923"/>
            <a:ext cx="1242334" cy="28436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8" name="文本框 37">
            <a:extLst>
              <a:ext uri="{FF2B5EF4-FFF2-40B4-BE49-F238E27FC236}">
                <a16:creationId xmlns:a16="http://schemas.microsoft.com/office/drawing/2014/main" id="{86CDAFED-9456-4945-AF39-F00BC76D280B}"/>
              </a:ext>
            </a:extLst>
          </p:cNvPr>
          <p:cNvSpPr txBox="1"/>
          <p:nvPr/>
        </p:nvSpPr>
        <p:spPr>
          <a:xfrm>
            <a:off x="3613233" y="431161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9" name="矩形 38">
            <a:extLst>
              <a:ext uri="{FF2B5EF4-FFF2-40B4-BE49-F238E27FC236}">
                <a16:creationId xmlns:a16="http://schemas.microsoft.com/office/drawing/2014/main" id="{7EB94744-2B92-4086-A33F-9304E620A2B2}"/>
              </a:ext>
            </a:extLst>
          </p:cNvPr>
          <p:cNvSpPr/>
          <p:nvPr/>
        </p:nvSpPr>
        <p:spPr>
          <a:xfrm>
            <a:off x="2194864" y="355042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0" name="矩形 39">
            <a:extLst>
              <a:ext uri="{FF2B5EF4-FFF2-40B4-BE49-F238E27FC236}">
                <a16:creationId xmlns:a16="http://schemas.microsoft.com/office/drawing/2014/main" id="{56FBAA91-DB5E-428E-AB50-3C5D12581746}"/>
              </a:ext>
            </a:extLst>
          </p:cNvPr>
          <p:cNvSpPr/>
          <p:nvPr/>
        </p:nvSpPr>
        <p:spPr>
          <a:xfrm>
            <a:off x="2668812" y="3535504"/>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1" name="矩形 40">
            <a:extLst>
              <a:ext uri="{FF2B5EF4-FFF2-40B4-BE49-F238E27FC236}">
                <a16:creationId xmlns:a16="http://schemas.microsoft.com/office/drawing/2014/main" id="{6D212EA4-3A7D-4007-B66D-2DAFC1D193D7}"/>
              </a:ext>
            </a:extLst>
          </p:cNvPr>
          <p:cNvSpPr/>
          <p:nvPr/>
        </p:nvSpPr>
        <p:spPr>
          <a:xfrm>
            <a:off x="2194864" y="392703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2" name="矩形 41">
            <a:extLst>
              <a:ext uri="{FF2B5EF4-FFF2-40B4-BE49-F238E27FC236}">
                <a16:creationId xmlns:a16="http://schemas.microsoft.com/office/drawing/2014/main" id="{2479D918-5012-49ED-889E-F5DF8B4C3FD2}"/>
              </a:ext>
            </a:extLst>
          </p:cNvPr>
          <p:cNvSpPr/>
          <p:nvPr/>
        </p:nvSpPr>
        <p:spPr>
          <a:xfrm>
            <a:off x="2668812" y="391824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046690CB-56D4-4D69-9A60-2C44C44C021B}"/>
              </a:ext>
            </a:extLst>
          </p:cNvPr>
          <p:cNvSpPr/>
          <p:nvPr/>
        </p:nvSpPr>
        <p:spPr>
          <a:xfrm>
            <a:off x="3607436" y="354944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P5</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34830E2A-9163-4EA5-B782-0DEA09D9D65C}"/>
              </a:ext>
            </a:extLst>
          </p:cNvPr>
          <p:cNvSpPr/>
          <p:nvPr/>
        </p:nvSpPr>
        <p:spPr>
          <a:xfrm>
            <a:off x="4081384" y="3534517"/>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AA68E473-C32A-44DE-A26B-C1575BC8A062}"/>
              </a:ext>
            </a:extLst>
          </p:cNvPr>
          <p:cNvSpPr/>
          <p:nvPr/>
        </p:nvSpPr>
        <p:spPr>
          <a:xfrm>
            <a:off x="3607436" y="392605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endPar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6" name="矩形 45">
            <a:extLst>
              <a:ext uri="{FF2B5EF4-FFF2-40B4-BE49-F238E27FC236}">
                <a16:creationId xmlns:a16="http://schemas.microsoft.com/office/drawing/2014/main" id="{C528E994-08CA-47E9-90BE-5B50A042A680}"/>
              </a:ext>
            </a:extLst>
          </p:cNvPr>
          <p:cNvSpPr/>
          <p:nvPr/>
        </p:nvSpPr>
        <p:spPr>
          <a:xfrm>
            <a:off x="4081384" y="3917253"/>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endPar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7" name="文本框 46">
            <a:extLst>
              <a:ext uri="{FF2B5EF4-FFF2-40B4-BE49-F238E27FC236}">
                <a16:creationId xmlns:a16="http://schemas.microsoft.com/office/drawing/2014/main" id="{8FF317F6-7FF0-49F0-AFDA-C2754A4F4E87}"/>
              </a:ext>
            </a:extLst>
          </p:cNvPr>
          <p:cNvSpPr txBox="1"/>
          <p:nvPr/>
        </p:nvSpPr>
        <p:spPr>
          <a:xfrm>
            <a:off x="900423" y="5033083"/>
            <a:ext cx="1511678" cy="897362"/>
          </a:xfrm>
          <a:prstGeom prst="rect">
            <a:avLst/>
          </a:prstGeom>
          <a:noFill/>
        </p:spPr>
        <p:txBody>
          <a:bodyPr wrap="square" rtlCol="0" anchor="ctr">
            <a:spAutoFit/>
          </a:bodyPr>
          <a:lstStyle/>
          <a:p>
            <a:pPr algn="ctr">
              <a:lnSpc>
                <a:spcPct val="150000"/>
              </a:lnSpc>
            </a:pPr>
            <a:r>
              <a:rPr kumimoji="1" lang="zh-CN" altLang="en-US" sz="1200" b="1" dirty="0">
                <a:solidFill>
                  <a:srgbClr val="3A3636"/>
                </a:solidFill>
                <a:latin typeface="Arial" panose="020B0604020202020204" pitchFamily="34" charset="0"/>
                <a:ea typeface="微软雅黑" panose="020B0503020204020204" pitchFamily="34" charset="-122"/>
                <a:cs typeface="Arial" panose="020B0604020202020204" pitchFamily="34" charset="0"/>
              </a:rPr>
              <a:t>这两个从副本将协商出新的</a:t>
            </a:r>
            <a:r>
              <a:rPr kumimoji="1" lang="en-US" altLang="zh-CN" sz="1200" b="1" dirty="0">
                <a:solidFill>
                  <a:srgbClr val="3A3636"/>
                </a:solidFill>
                <a:latin typeface="Arial" panose="020B0604020202020204" pitchFamily="34" charset="0"/>
                <a:ea typeface="微软雅黑" panose="020B0503020204020204" pitchFamily="34" charset="-122"/>
                <a:cs typeface="Arial" panose="020B0604020202020204" pitchFamily="34" charset="0"/>
              </a:rPr>
              <a:t>P7</a:t>
            </a:r>
            <a:r>
              <a:rPr kumimoji="1" lang="zh-CN" altLang="en-US" sz="1200" b="1" dirty="0">
                <a:solidFill>
                  <a:srgbClr val="3A3636"/>
                </a:solidFill>
                <a:latin typeface="Arial" panose="020B0604020202020204" pitchFamily="34" charset="0"/>
                <a:ea typeface="微软雅黑" panose="020B0503020204020204" pitchFamily="34" charset="-122"/>
                <a:cs typeface="Arial" panose="020B0604020202020204" pitchFamily="34" charset="0"/>
              </a:rPr>
              <a:t>主副本，并承接业务</a:t>
            </a:r>
          </a:p>
        </p:txBody>
      </p:sp>
      <p:cxnSp>
        <p:nvCxnSpPr>
          <p:cNvPr id="48" name="肘形连接符 112">
            <a:extLst>
              <a:ext uri="{FF2B5EF4-FFF2-40B4-BE49-F238E27FC236}">
                <a16:creationId xmlns:a16="http://schemas.microsoft.com/office/drawing/2014/main" id="{F7D80786-633B-4F15-9754-CB24CAA358D1}"/>
              </a:ext>
            </a:extLst>
          </p:cNvPr>
          <p:cNvCxnSpPr>
            <a:cxnSpLocks/>
            <a:stCxn id="13" idx="2"/>
            <a:endCxn id="47" idx="0"/>
          </p:cNvCxnSpPr>
          <p:nvPr/>
        </p:nvCxnSpPr>
        <p:spPr>
          <a:xfrm rot="16200000" flipH="1">
            <a:off x="940316" y="4317137"/>
            <a:ext cx="820560" cy="611332"/>
          </a:xfrm>
          <a:prstGeom prst="bentConnector3">
            <a:avLst>
              <a:gd name="adj1" fmla="val 69959"/>
            </a:avLst>
          </a:prstGeom>
          <a:noFill/>
          <a:ln w="6350" cap="flat" cmpd="sng" algn="ctr">
            <a:solidFill>
              <a:srgbClr val="0B6DFE"/>
            </a:solidFill>
            <a:prstDash val="solid"/>
            <a:miter lim="800000"/>
            <a:tailEnd type="triangle"/>
          </a:ln>
          <a:effectLst/>
        </p:spPr>
      </p:cxnSp>
      <p:cxnSp>
        <p:nvCxnSpPr>
          <p:cNvPr id="49" name="肘形连接符 118">
            <a:extLst>
              <a:ext uri="{FF2B5EF4-FFF2-40B4-BE49-F238E27FC236}">
                <a16:creationId xmlns:a16="http://schemas.microsoft.com/office/drawing/2014/main" id="{CE0A2BBF-F49C-4471-AF9B-AD20E2B11967}"/>
              </a:ext>
            </a:extLst>
          </p:cNvPr>
          <p:cNvCxnSpPr>
            <a:cxnSpLocks/>
            <a:stCxn id="41" idx="2"/>
            <a:endCxn id="47" idx="0"/>
          </p:cNvCxnSpPr>
          <p:nvPr/>
        </p:nvCxnSpPr>
        <p:spPr>
          <a:xfrm rot="5400000">
            <a:off x="1615871" y="4253902"/>
            <a:ext cx="819573" cy="738789"/>
          </a:xfrm>
          <a:prstGeom prst="bentConnector3">
            <a:avLst>
              <a:gd name="adj1" fmla="val 68318"/>
            </a:avLst>
          </a:prstGeom>
          <a:noFill/>
          <a:ln w="6350" cap="flat" cmpd="sng" algn="ctr">
            <a:solidFill>
              <a:srgbClr val="0B6DFE"/>
            </a:solidFill>
            <a:prstDash val="solid"/>
            <a:miter lim="800000"/>
            <a:tailEnd type="triangle"/>
          </a:ln>
          <a:effectLst/>
        </p:spPr>
      </p:cxnSp>
      <p:pic>
        <p:nvPicPr>
          <p:cNvPr id="50" name="图形 49" descr="关闭">
            <a:extLst>
              <a:ext uri="{FF2B5EF4-FFF2-40B4-BE49-F238E27FC236}">
                <a16:creationId xmlns:a16="http://schemas.microsoft.com/office/drawing/2014/main" id="{C3893AC0-B6F0-4D30-9663-89F23D2C01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3077" y="3052483"/>
            <a:ext cx="663508" cy="663508"/>
          </a:xfrm>
          <a:prstGeom prst="rect">
            <a:avLst/>
          </a:prstGeom>
        </p:spPr>
      </p:pic>
      <p:sp>
        <p:nvSpPr>
          <p:cNvPr id="51" name="文本框 50">
            <a:extLst>
              <a:ext uri="{FF2B5EF4-FFF2-40B4-BE49-F238E27FC236}">
                <a16:creationId xmlns:a16="http://schemas.microsoft.com/office/drawing/2014/main" id="{62E6CE2C-8EB5-4560-B677-9424C83055ED}"/>
              </a:ext>
            </a:extLst>
          </p:cNvPr>
          <p:cNvSpPr txBox="1"/>
          <p:nvPr/>
        </p:nvSpPr>
        <p:spPr>
          <a:xfrm>
            <a:off x="5020288" y="1756843"/>
            <a:ext cx="5813976" cy="343364"/>
          </a:xfrm>
          <a:prstGeom prst="rect">
            <a:avLst/>
          </a:prstGeom>
          <a:solidFill>
            <a:srgbClr val="5898FE">
              <a:lumMod val="40000"/>
              <a:lumOff val="60000"/>
            </a:srgbClr>
          </a:solidFill>
        </p:spPr>
        <p:txBody>
          <a:bodyPr wrap="square" tIns="0" bIns="251999" rtlCol="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举例：</a:t>
            </a:r>
            <a:r>
              <a:rPr kumimoji="1" lang="en-US" altLang="zh-CN"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Leader</a:t>
            </a:r>
            <a:r>
              <a:rPr kumimoji="1" lang="zh-CN" altLang="en-US"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主副本故障</a:t>
            </a:r>
          </a:p>
        </p:txBody>
      </p:sp>
      <p:sp>
        <p:nvSpPr>
          <p:cNvPr id="52" name="文本框 51">
            <a:extLst>
              <a:ext uri="{FF2B5EF4-FFF2-40B4-BE49-F238E27FC236}">
                <a16:creationId xmlns:a16="http://schemas.microsoft.com/office/drawing/2014/main" id="{8BEB0341-F5E3-4155-844F-AC0B8333D6A1}"/>
              </a:ext>
            </a:extLst>
          </p:cNvPr>
          <p:cNvSpPr txBox="1"/>
          <p:nvPr/>
        </p:nvSpPr>
        <p:spPr>
          <a:xfrm>
            <a:off x="5020286" y="4876104"/>
            <a:ext cx="6740343" cy="1347040"/>
          </a:xfrm>
          <a:prstGeom prst="rect">
            <a:avLst/>
          </a:prstGeom>
          <a:noFill/>
          <a:ln>
            <a:solidFill>
              <a:srgbClr val="3A3636"/>
            </a:solidFill>
          </a:ln>
        </p:spPr>
        <p:txBody>
          <a:bodyPr wrap="square" rtlCol="0" anchor="ctr">
            <a:noAutofit/>
          </a:bodyPr>
          <a:lstStyle>
            <a:defPPr>
              <a:defRPr lang="zh-CN"/>
            </a:defPPr>
            <a:lvl1pPr marL="285750" indent="-285750" algn="just">
              <a:lnSpc>
                <a:spcPct val="150000"/>
              </a:lnSpc>
              <a:buFont typeface="Arial" panose="020B0604020202020204" pitchFamily="34" charset="0"/>
              <a:buChar char="•"/>
              <a:defRPr kumimoji="1" sz="1200">
                <a:latin typeface="Alibaba PuHuiTi R" pitchFamily="18" charset="-122"/>
                <a:ea typeface="Alibaba PuHuiTi R" pitchFamily="18" charset="-122"/>
                <a:cs typeface="Alibaba PuHuiTi R" pitchFamily="18" charset="-122"/>
              </a:defRPr>
            </a:lvl1pPr>
          </a:lstStyle>
          <a:p>
            <a:pPr marL="285750" marR="0" lvl="0" indent="-285750" algn="just"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假设</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Zone3-OB</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Server2</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故障，从副本（</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P5, P6, P8)</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 本来就不承接业务，剩下</a:t>
            </a:r>
            <a:r>
              <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2</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个副本依然满足多数派，依然可以正常提供业务，对业务无影响</a:t>
            </a:r>
            <a:endPar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285750" marR="0" lvl="0" indent="-285750" algn="just"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待从副本所在服务器故障恢复后，追平数据后继续加入</a:t>
            </a:r>
            <a:r>
              <a:rPr kumimoji="1" lang="en-US" altLang="zh-CN" sz="1600" b="0" i="0" u="none" strike="noStrike" kern="0" cap="none" spc="0" normalizeH="0" baseline="0" noProof="0" dirty="0" err="1">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Paxos</a:t>
            </a:r>
            <a:r>
              <a:rPr kumimoji="1" lang="zh-CN" altLang="en-US"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组后依然是从副本</a:t>
            </a:r>
            <a:endParaRPr kumimoji="1" lang="en-US" altLang="zh-CN" sz="1600" b="0"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C88ECDBF-7137-4865-B848-0837FEF9BF0C}"/>
              </a:ext>
            </a:extLst>
          </p:cNvPr>
          <p:cNvSpPr txBox="1"/>
          <p:nvPr/>
        </p:nvSpPr>
        <p:spPr>
          <a:xfrm>
            <a:off x="5034680" y="4466430"/>
            <a:ext cx="6725948" cy="343364"/>
          </a:xfrm>
          <a:prstGeom prst="rect">
            <a:avLst/>
          </a:prstGeom>
          <a:solidFill>
            <a:srgbClr val="5898FE">
              <a:lumMod val="40000"/>
              <a:lumOff val="60000"/>
            </a:srgbClr>
          </a:solidFill>
        </p:spPr>
        <p:txBody>
          <a:bodyPr wrap="square" tIns="0" bIns="251999" rtlCol="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举例：</a:t>
            </a:r>
            <a:r>
              <a:rPr kumimoji="1" lang="en-US" altLang="zh-CN"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Follower</a:t>
            </a:r>
            <a:r>
              <a:rPr kumimoji="1" lang="zh-CN" altLang="en-US"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从副本故障</a:t>
            </a:r>
          </a:p>
        </p:txBody>
      </p:sp>
      <p:sp>
        <p:nvSpPr>
          <p:cNvPr id="54" name="文本框 53">
            <a:extLst>
              <a:ext uri="{FF2B5EF4-FFF2-40B4-BE49-F238E27FC236}">
                <a16:creationId xmlns:a16="http://schemas.microsoft.com/office/drawing/2014/main" id="{6116C480-95AB-4AFA-9780-A36E3C3FB4B1}"/>
              </a:ext>
            </a:extLst>
          </p:cNvPr>
          <p:cNvSpPr txBox="1"/>
          <p:nvPr/>
        </p:nvSpPr>
        <p:spPr>
          <a:xfrm>
            <a:off x="5020287" y="1756843"/>
            <a:ext cx="6740341" cy="343364"/>
          </a:xfrm>
          <a:prstGeom prst="rect">
            <a:avLst/>
          </a:prstGeom>
          <a:solidFill>
            <a:srgbClr val="5898FE">
              <a:lumMod val="40000"/>
              <a:lumOff val="60000"/>
            </a:srgbClr>
          </a:solidFill>
        </p:spPr>
        <p:txBody>
          <a:bodyPr wrap="square" tIns="0" bIns="251999" rtlCol="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举例：</a:t>
            </a:r>
            <a:r>
              <a:rPr kumimoji="1" lang="en-US" altLang="zh-CN"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Leader</a:t>
            </a:r>
            <a:r>
              <a:rPr kumimoji="1" lang="zh-CN" altLang="en-US" sz="1600" b="1" i="0" u="none" strike="noStrike" kern="0" cap="none" spc="0" normalizeH="0" baseline="0" noProof="0" dirty="0">
                <a:ln>
                  <a:noFill/>
                </a:ln>
                <a:solidFill>
                  <a:srgbClr val="3A3636"/>
                </a:solidFill>
                <a:effectLst/>
                <a:uLnTx/>
                <a:uFillTx/>
                <a:latin typeface="Arial" panose="020B0604020202020204" pitchFamily="34" charset="0"/>
                <a:ea typeface="微软雅黑" panose="020B0503020204020204" pitchFamily="34" charset="-122"/>
                <a:cs typeface="Arial" panose="020B0604020202020204" pitchFamily="34" charset="0"/>
              </a:rPr>
              <a:t>副本故障</a:t>
            </a:r>
          </a:p>
        </p:txBody>
      </p:sp>
      <p:cxnSp>
        <p:nvCxnSpPr>
          <p:cNvPr id="55" name="直线连接符 18">
            <a:extLst>
              <a:ext uri="{FF2B5EF4-FFF2-40B4-BE49-F238E27FC236}">
                <a16:creationId xmlns:a16="http://schemas.microsoft.com/office/drawing/2014/main" id="{5DDDA458-23F4-443A-9DDC-BAF4EEDEAAF2}"/>
              </a:ext>
            </a:extLst>
          </p:cNvPr>
          <p:cNvCxnSpPr/>
          <p:nvPr/>
        </p:nvCxnSpPr>
        <p:spPr>
          <a:xfrm>
            <a:off x="3526213" y="3495642"/>
            <a:ext cx="0" cy="369888"/>
          </a:xfrm>
          <a:prstGeom prst="line">
            <a:avLst/>
          </a:prstGeom>
          <a:noFill/>
          <a:ln w="6350" cap="flat" cmpd="sng" algn="ctr">
            <a:solidFill>
              <a:srgbClr val="0B6DFE"/>
            </a:solidFill>
            <a:prstDash val="dash"/>
            <a:miter lim="800000"/>
          </a:ln>
          <a:effectLst/>
        </p:spPr>
      </p:cxnSp>
      <p:cxnSp>
        <p:nvCxnSpPr>
          <p:cNvPr id="56" name="直线连接符 111">
            <a:extLst>
              <a:ext uri="{FF2B5EF4-FFF2-40B4-BE49-F238E27FC236}">
                <a16:creationId xmlns:a16="http://schemas.microsoft.com/office/drawing/2014/main" id="{6EB6A853-848D-4A93-9534-06FD16EAF18F}"/>
              </a:ext>
            </a:extLst>
          </p:cNvPr>
          <p:cNvCxnSpPr>
            <a:cxnSpLocks/>
          </p:cNvCxnSpPr>
          <p:nvPr/>
        </p:nvCxnSpPr>
        <p:spPr>
          <a:xfrm>
            <a:off x="4518980" y="3492809"/>
            <a:ext cx="14240" cy="814728"/>
          </a:xfrm>
          <a:prstGeom prst="line">
            <a:avLst/>
          </a:prstGeom>
          <a:noFill/>
          <a:ln w="6350" cap="flat" cmpd="sng" algn="ctr">
            <a:solidFill>
              <a:srgbClr val="0B6DFE"/>
            </a:solidFill>
            <a:prstDash val="dash"/>
            <a:miter lim="800000"/>
          </a:ln>
          <a:effectLst/>
        </p:spPr>
      </p:cxnSp>
      <p:cxnSp>
        <p:nvCxnSpPr>
          <p:cNvPr id="57" name="直线连接符 113">
            <a:extLst>
              <a:ext uri="{FF2B5EF4-FFF2-40B4-BE49-F238E27FC236}">
                <a16:creationId xmlns:a16="http://schemas.microsoft.com/office/drawing/2014/main" id="{E6F246B5-6D03-4FC7-9D8F-54039662A7CD}"/>
              </a:ext>
            </a:extLst>
          </p:cNvPr>
          <p:cNvCxnSpPr>
            <a:cxnSpLocks/>
          </p:cNvCxnSpPr>
          <p:nvPr/>
        </p:nvCxnSpPr>
        <p:spPr>
          <a:xfrm>
            <a:off x="3521138" y="3492460"/>
            <a:ext cx="983522" cy="1573"/>
          </a:xfrm>
          <a:prstGeom prst="line">
            <a:avLst/>
          </a:prstGeom>
          <a:noFill/>
          <a:ln w="6350" cap="flat" cmpd="sng" algn="ctr">
            <a:solidFill>
              <a:srgbClr val="0B6DFE"/>
            </a:solidFill>
            <a:prstDash val="dash"/>
            <a:miter lim="800000"/>
          </a:ln>
          <a:effectLst/>
        </p:spPr>
      </p:cxnSp>
      <p:cxnSp>
        <p:nvCxnSpPr>
          <p:cNvPr id="58" name="直线连接符 114">
            <a:extLst>
              <a:ext uri="{FF2B5EF4-FFF2-40B4-BE49-F238E27FC236}">
                <a16:creationId xmlns:a16="http://schemas.microsoft.com/office/drawing/2014/main" id="{CD024E7A-7183-4AEE-B84B-ACFD7784955D}"/>
              </a:ext>
            </a:extLst>
          </p:cNvPr>
          <p:cNvCxnSpPr>
            <a:cxnSpLocks/>
          </p:cNvCxnSpPr>
          <p:nvPr/>
        </p:nvCxnSpPr>
        <p:spPr>
          <a:xfrm>
            <a:off x="3550345" y="3862697"/>
            <a:ext cx="503813" cy="0"/>
          </a:xfrm>
          <a:prstGeom prst="line">
            <a:avLst/>
          </a:prstGeom>
          <a:noFill/>
          <a:ln w="6350" cap="flat" cmpd="sng" algn="ctr">
            <a:solidFill>
              <a:srgbClr val="0B6DFE"/>
            </a:solidFill>
            <a:prstDash val="dash"/>
            <a:miter lim="800000"/>
          </a:ln>
          <a:effectLst/>
        </p:spPr>
      </p:cxnSp>
      <p:cxnSp>
        <p:nvCxnSpPr>
          <p:cNvPr id="59" name="直线连接符 116">
            <a:extLst>
              <a:ext uri="{FF2B5EF4-FFF2-40B4-BE49-F238E27FC236}">
                <a16:creationId xmlns:a16="http://schemas.microsoft.com/office/drawing/2014/main" id="{0276BC73-6546-4D87-8CC6-F8DC28A3814F}"/>
              </a:ext>
            </a:extLst>
          </p:cNvPr>
          <p:cNvCxnSpPr>
            <a:cxnSpLocks/>
          </p:cNvCxnSpPr>
          <p:nvPr/>
        </p:nvCxnSpPr>
        <p:spPr>
          <a:xfrm flipV="1">
            <a:off x="4055116" y="3857242"/>
            <a:ext cx="1" cy="429530"/>
          </a:xfrm>
          <a:prstGeom prst="line">
            <a:avLst/>
          </a:prstGeom>
          <a:noFill/>
          <a:ln w="6350" cap="flat" cmpd="sng" algn="ctr">
            <a:solidFill>
              <a:srgbClr val="0B6DFE"/>
            </a:solidFill>
            <a:prstDash val="dash"/>
            <a:miter lim="800000"/>
          </a:ln>
          <a:effectLst/>
        </p:spPr>
      </p:cxnSp>
      <p:cxnSp>
        <p:nvCxnSpPr>
          <p:cNvPr id="60" name="直线连接符 117">
            <a:extLst>
              <a:ext uri="{FF2B5EF4-FFF2-40B4-BE49-F238E27FC236}">
                <a16:creationId xmlns:a16="http://schemas.microsoft.com/office/drawing/2014/main" id="{86E948F0-72D8-4CD3-A256-4C38FF85B648}"/>
              </a:ext>
            </a:extLst>
          </p:cNvPr>
          <p:cNvCxnSpPr>
            <a:cxnSpLocks/>
          </p:cNvCxnSpPr>
          <p:nvPr/>
        </p:nvCxnSpPr>
        <p:spPr>
          <a:xfrm flipV="1">
            <a:off x="4051714" y="4302098"/>
            <a:ext cx="505518" cy="1"/>
          </a:xfrm>
          <a:prstGeom prst="line">
            <a:avLst/>
          </a:prstGeom>
          <a:noFill/>
          <a:ln w="6350" cap="flat" cmpd="sng" algn="ctr">
            <a:solidFill>
              <a:srgbClr val="0B6DFE"/>
            </a:solidFill>
            <a:prstDash val="dash"/>
            <a:miter lim="800000"/>
          </a:ln>
          <a:effectLst/>
        </p:spPr>
      </p:cxnSp>
      <p:sp>
        <p:nvSpPr>
          <p:cNvPr id="61" name="下箭头 119">
            <a:extLst>
              <a:ext uri="{FF2B5EF4-FFF2-40B4-BE49-F238E27FC236}">
                <a16:creationId xmlns:a16="http://schemas.microsoft.com/office/drawing/2014/main" id="{0300F004-F81D-44FD-A4BF-2D0E409BE473}"/>
              </a:ext>
            </a:extLst>
          </p:cNvPr>
          <p:cNvSpPr/>
          <p:nvPr/>
        </p:nvSpPr>
        <p:spPr>
          <a:xfrm>
            <a:off x="4261282" y="4300832"/>
            <a:ext cx="146462" cy="785119"/>
          </a:xfrm>
          <a:prstGeom prst="downArrow">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2" name="文本框 61">
            <a:extLst>
              <a:ext uri="{FF2B5EF4-FFF2-40B4-BE49-F238E27FC236}">
                <a16:creationId xmlns:a16="http://schemas.microsoft.com/office/drawing/2014/main" id="{D7D151E2-639E-41F1-8613-5D355CF997A5}"/>
              </a:ext>
            </a:extLst>
          </p:cNvPr>
          <p:cNvSpPr txBox="1"/>
          <p:nvPr/>
        </p:nvSpPr>
        <p:spPr>
          <a:xfrm>
            <a:off x="2773425" y="5033083"/>
            <a:ext cx="2084618" cy="897362"/>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rial" panose="020B0604020202020204" pitchFamily="34" charset="0"/>
                <a:ea typeface="微软雅黑" panose="020B0503020204020204" pitchFamily="34" charset="-122"/>
                <a:cs typeface="Arial" panose="020B0604020202020204" pitchFamily="34" charset="0"/>
              </a:rPr>
              <a:t>P5/P6/P8</a:t>
            </a:r>
            <a:r>
              <a:rPr kumimoji="1" lang="zh-CN" altLang="en-US" sz="1200" b="1" dirty="0">
                <a:solidFill>
                  <a:srgbClr val="3A3636"/>
                </a:solidFill>
                <a:latin typeface="Arial" panose="020B0604020202020204" pitchFamily="34" charset="0"/>
                <a:ea typeface="微软雅黑" panose="020B0503020204020204" pitchFamily="34" charset="-122"/>
                <a:cs typeface="Arial" panose="020B0604020202020204" pitchFamily="34" charset="0"/>
              </a:rPr>
              <a:t>均是从副本，剩下两个副本依然构成多数派，不影响业务；</a:t>
            </a:r>
          </a:p>
        </p:txBody>
      </p:sp>
    </p:spTree>
    <p:extLst>
      <p:ext uri="{BB962C8B-B14F-4D97-AF65-F5344CB8AC3E}">
        <p14:creationId xmlns:p14="http://schemas.microsoft.com/office/powerpoint/2010/main" val="25604022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7E087-37CD-46F5-B479-76EF5D6EE1F3}"/>
              </a:ext>
            </a:extLst>
          </p:cNvPr>
          <p:cNvSpPr>
            <a:spLocks noGrp="1"/>
          </p:cNvSpPr>
          <p:nvPr>
            <p:ph type="title"/>
          </p:nvPr>
        </p:nvSpPr>
        <p:spPr/>
        <p:txBody>
          <a:bodyPr/>
          <a:lstStyle/>
          <a:p>
            <a:pPr algn="ctr"/>
            <a:r>
              <a:rPr lang="en-US" altLang="zh-CN" dirty="0"/>
              <a:t>OB</a:t>
            </a:r>
            <a:r>
              <a:rPr lang="zh-CN" altLang="en-US" dirty="0"/>
              <a:t>的高可用性</a:t>
            </a:r>
          </a:p>
        </p:txBody>
      </p:sp>
      <p:sp>
        <p:nvSpPr>
          <p:cNvPr id="3" name="内容占位符 2">
            <a:extLst>
              <a:ext uri="{FF2B5EF4-FFF2-40B4-BE49-F238E27FC236}">
                <a16:creationId xmlns:a16="http://schemas.microsoft.com/office/drawing/2014/main" id="{3E6BA3BD-F89B-4AE5-8225-7C6456B3B328}"/>
              </a:ext>
            </a:extLst>
          </p:cNvPr>
          <p:cNvSpPr>
            <a:spLocks noGrp="1"/>
          </p:cNvSpPr>
          <p:nvPr>
            <p:ph idx="1"/>
          </p:nvPr>
        </p:nvSpPr>
        <p:spPr/>
        <p:txBody>
          <a:bodyPr/>
          <a:lstStyle/>
          <a:p>
            <a:r>
              <a:rPr lang="zh-CN" altLang="en-US" sz="2800" b="1" dirty="0"/>
              <a:t>传统数据库与</a:t>
            </a:r>
            <a:r>
              <a:rPr lang="en-US" altLang="zh-CN" sz="2800" b="1" dirty="0"/>
              <a:t>OB</a:t>
            </a:r>
            <a:r>
              <a:rPr lang="zh-CN" altLang="en-US" sz="2800" b="1" dirty="0"/>
              <a:t>高可用方案对比</a:t>
            </a:r>
          </a:p>
        </p:txBody>
      </p:sp>
      <p:graphicFrame>
        <p:nvGraphicFramePr>
          <p:cNvPr id="4" name="表格 17">
            <a:extLst>
              <a:ext uri="{FF2B5EF4-FFF2-40B4-BE49-F238E27FC236}">
                <a16:creationId xmlns:a16="http://schemas.microsoft.com/office/drawing/2014/main" id="{55B4D1AA-7473-4A84-A504-23B56DBFF930}"/>
              </a:ext>
            </a:extLst>
          </p:cNvPr>
          <p:cNvGraphicFramePr>
            <a:graphicFrameLocks noGrp="1"/>
          </p:cNvGraphicFramePr>
          <p:nvPr>
            <p:extLst>
              <p:ext uri="{D42A27DB-BD31-4B8C-83A1-F6EECF244321}">
                <p14:modId xmlns:p14="http://schemas.microsoft.com/office/powerpoint/2010/main" val="1091327143"/>
              </p:ext>
            </p:extLst>
          </p:nvPr>
        </p:nvGraphicFramePr>
        <p:xfrm>
          <a:off x="748428" y="1757713"/>
          <a:ext cx="11012201" cy="4598465"/>
        </p:xfrm>
        <a:graphic>
          <a:graphicData uri="http://schemas.openxmlformats.org/drawingml/2006/table">
            <a:tbl>
              <a:tblPr firstRow="1" bandRow="1"/>
              <a:tblGrid>
                <a:gridCol w="1416025">
                  <a:extLst>
                    <a:ext uri="{9D8B030D-6E8A-4147-A177-3AD203B41FA5}">
                      <a16:colId xmlns:a16="http://schemas.microsoft.com/office/drawing/2014/main" val="2535695592"/>
                    </a:ext>
                  </a:extLst>
                </a:gridCol>
                <a:gridCol w="3548540">
                  <a:extLst>
                    <a:ext uri="{9D8B030D-6E8A-4147-A177-3AD203B41FA5}">
                      <a16:colId xmlns:a16="http://schemas.microsoft.com/office/drawing/2014/main" val="2430755916"/>
                    </a:ext>
                  </a:extLst>
                </a:gridCol>
                <a:gridCol w="3294585">
                  <a:extLst>
                    <a:ext uri="{9D8B030D-6E8A-4147-A177-3AD203B41FA5}">
                      <a16:colId xmlns:a16="http://schemas.microsoft.com/office/drawing/2014/main" val="1217664880"/>
                    </a:ext>
                  </a:extLst>
                </a:gridCol>
                <a:gridCol w="2753051">
                  <a:extLst>
                    <a:ext uri="{9D8B030D-6E8A-4147-A177-3AD203B41FA5}">
                      <a16:colId xmlns:a16="http://schemas.microsoft.com/office/drawing/2014/main" val="1937929881"/>
                    </a:ext>
                  </a:extLst>
                </a:gridCol>
              </a:tblGrid>
              <a:tr h="500761">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技术实现</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备故障情况</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主故障情况</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extLst>
                  <a:ext uri="{0D108BD9-81ED-4DB2-BD59-A6C34878D82A}">
                    <a16:rowId xmlns:a16="http://schemas.microsoft.com/office/drawing/2014/main" val="4133672631"/>
                  </a:ext>
                </a:extLst>
              </a:tr>
              <a:tr h="2170663">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传统数据库</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i="0" dirty="0">
                          <a:latin typeface="Arial" panose="020B0604020202020204" pitchFamily="34" charset="0"/>
                          <a:ea typeface="微软雅黑" panose="020B0503020204020204" pitchFamily="34" charset="-122"/>
                          <a:cs typeface="Arial" panose="020B0604020202020204" pitchFamily="34" charset="0"/>
                        </a:rPr>
                        <a:t>主库</a:t>
                      </a:r>
                      <a:r>
                        <a:rPr kumimoji="1" lang="en-US" altLang="zh-CN" sz="1400" b="0" i="0" dirty="0">
                          <a:latin typeface="Arial" panose="020B0604020202020204" pitchFamily="34" charset="0"/>
                          <a:ea typeface="微软雅黑" panose="020B0503020204020204" pitchFamily="34" charset="-122"/>
                          <a:cs typeface="Arial" panose="020B0604020202020204" pitchFamily="34" charset="0"/>
                        </a:rPr>
                        <a:t>+</a:t>
                      </a:r>
                      <a:r>
                        <a:rPr kumimoji="1" lang="zh-CN" altLang="en-US" sz="1400" b="0" i="0" dirty="0">
                          <a:latin typeface="Arial" panose="020B0604020202020204" pitchFamily="34" charset="0"/>
                          <a:ea typeface="微软雅黑" panose="020B0503020204020204" pitchFamily="34" charset="-122"/>
                          <a:cs typeface="Arial" panose="020B0604020202020204" pitchFamily="34" charset="0"/>
                        </a:rPr>
                        <a:t>备库，主备之间用</a:t>
                      </a:r>
                      <a:r>
                        <a:rPr kumimoji="1" lang="en-US" altLang="zh-CN" sz="1400" b="0" i="0" dirty="0">
                          <a:latin typeface="Arial" panose="020B0604020202020204" pitchFamily="34" charset="0"/>
                          <a:ea typeface="微软雅黑" panose="020B0503020204020204" pitchFamily="34" charset="-122"/>
                          <a:cs typeface="Arial" panose="020B0604020202020204" pitchFamily="34" charset="0"/>
                        </a:rPr>
                        <a:t>redo-log</a:t>
                      </a:r>
                      <a:r>
                        <a:rPr kumimoji="1" lang="zh-CN" altLang="en-US" sz="1400" b="0" i="0" dirty="0">
                          <a:latin typeface="Arial" panose="020B0604020202020204" pitchFamily="34" charset="0"/>
                          <a:ea typeface="微软雅黑" panose="020B0503020204020204" pitchFamily="34" charset="-122"/>
                          <a:cs typeface="Arial" panose="020B0604020202020204" pitchFamily="34" charset="0"/>
                        </a:rPr>
                        <a:t>同步。通常采用“最大性能模式”，不能保证</a:t>
                      </a:r>
                      <a:r>
                        <a:rPr kumimoji="1" lang="en-US" altLang="zh-CN" sz="1400" b="0" i="0" dirty="0">
                          <a:latin typeface="Arial" panose="020B0604020202020204" pitchFamily="34" charset="0"/>
                          <a:ea typeface="微软雅黑" panose="020B0503020204020204" pitchFamily="34" charset="-122"/>
                          <a:cs typeface="Arial" panose="020B0604020202020204" pitchFamily="34" charset="0"/>
                        </a:rPr>
                        <a:t>RPO=0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latin typeface="Arial" panose="020B0604020202020204" pitchFamily="34" charset="0"/>
                          <a:ea typeface="微软雅黑" panose="020B0503020204020204" pitchFamily="34" charset="-122"/>
                          <a:cs typeface="Arial" panose="020B0604020202020204" pitchFamily="34" charset="0"/>
                        </a:rPr>
                        <a:t>正常情况下为“最大保护模式”，一旦备出现故障或者网络出现故障，主的</a:t>
                      </a:r>
                      <a:r>
                        <a:rPr kumimoji="1" lang="en" altLang="zh-CN" sz="1400" dirty="0">
                          <a:latin typeface="Arial" panose="020B0604020202020204" pitchFamily="34" charset="0"/>
                          <a:ea typeface="微软雅黑" panose="020B0503020204020204" pitchFamily="34" charset="-122"/>
                          <a:cs typeface="Arial" panose="020B0604020202020204" pitchFamily="34" charset="0"/>
                        </a:rPr>
                        <a:t>Redo-Log</a:t>
                      </a:r>
                      <a:r>
                        <a:rPr kumimoji="1" lang="zh-CN" altLang="en-US" sz="1400" dirty="0">
                          <a:latin typeface="Arial" panose="020B0604020202020204" pitchFamily="34" charset="0"/>
                          <a:ea typeface="微软雅黑" panose="020B0503020204020204" pitchFamily="34" charset="-122"/>
                          <a:cs typeface="Arial" panose="020B0604020202020204" pitchFamily="34" charset="0"/>
                        </a:rPr>
                        <a:t>无法同步到备，导致应用无法正常执行，用户无法接受；一般此时会切换到“最大性能模式”，即</a:t>
                      </a:r>
                      <a:r>
                        <a:rPr kumimoji="1" lang="en" altLang="zh-CN" sz="1400" dirty="0">
                          <a:latin typeface="Arial" panose="020B0604020202020204" pitchFamily="34" charset="0"/>
                          <a:ea typeface="微软雅黑" panose="020B0503020204020204" pitchFamily="34" charset="-122"/>
                          <a:cs typeface="Arial" panose="020B0604020202020204" pitchFamily="34" charset="0"/>
                        </a:rPr>
                        <a:t>Redo-Log</a:t>
                      </a:r>
                      <a:r>
                        <a:rPr kumimoji="1" lang="zh-CN" altLang="en-US" sz="1400" dirty="0">
                          <a:latin typeface="Arial" panose="020B0604020202020204" pitchFamily="34" charset="0"/>
                          <a:ea typeface="微软雅黑" panose="020B0503020204020204" pitchFamily="34" charset="-122"/>
                          <a:cs typeface="Arial" panose="020B0604020202020204" pitchFamily="34" charset="0"/>
                        </a:rPr>
                        <a:t>采用异步同步模式，但此时</a:t>
                      </a:r>
                      <a:r>
                        <a:rPr kumimoji="1"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RPO&gt;0</a:t>
                      </a:r>
                      <a:endParaRPr kumimoji="1" lang="en-US" altLang="zh-CN" sz="140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一旦主出现故障故障，备机不能自动切换为主（避免出现两个主的脑裂情况），需要人工将备机变为主机，至少要半小时以上，</a:t>
                      </a:r>
                      <a:r>
                        <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RTO&gt;30</a:t>
                      </a:r>
                      <a:r>
                        <a:rPr lang="zh-CN" altLang="en-US"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分钟</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extLst>
                  <a:ext uri="{0D108BD9-81ED-4DB2-BD59-A6C34878D82A}">
                    <a16:rowId xmlns:a16="http://schemas.microsoft.com/office/drawing/2014/main" val="1281121204"/>
                  </a:ext>
                </a:extLst>
              </a:tr>
              <a:tr h="1927041">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b="0" i="0" dirty="0" err="1">
                          <a:latin typeface="Arial" panose="020B0604020202020204" pitchFamily="34" charset="0"/>
                          <a:ea typeface="微软雅黑" panose="020B0503020204020204" pitchFamily="34" charset="-122"/>
                          <a:cs typeface="Arial" panose="020B0604020202020204" pitchFamily="34" charset="0"/>
                        </a:rPr>
                        <a:t>OceanBase</a:t>
                      </a:r>
                      <a:endParaRPr lang="zh-CN" altLang="en-US" sz="1400" b="0" i="0" dirty="0">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indent="0">
                        <a:buNone/>
                      </a:pPr>
                      <a:r>
                        <a:rPr lang="zh-CN" altLang="en-US" sz="1400" b="0" i="0" dirty="0">
                          <a:latin typeface="Arial" panose="020B0604020202020204" pitchFamily="34" charset="0"/>
                          <a:ea typeface="微软雅黑" panose="020B0503020204020204" pitchFamily="34" charset="-122"/>
                          <a:cs typeface="Arial" panose="020B0604020202020204" pitchFamily="34" charset="0"/>
                        </a:rPr>
                        <a:t>基于</a:t>
                      </a:r>
                      <a:r>
                        <a:rPr lang="en-US" altLang="zh-CN" sz="1400" b="0" i="0" dirty="0" err="1">
                          <a:latin typeface="Arial" panose="020B0604020202020204" pitchFamily="34" charset="0"/>
                          <a:ea typeface="微软雅黑" panose="020B0503020204020204" pitchFamily="34" charset="-122"/>
                          <a:cs typeface="Arial" panose="020B0604020202020204" pitchFamily="34" charset="0"/>
                        </a:rPr>
                        <a:t>Paxos</a:t>
                      </a:r>
                      <a:r>
                        <a:rPr lang="zh-CN" altLang="en-US" sz="1400" b="0" i="0" dirty="0">
                          <a:latin typeface="Arial" panose="020B0604020202020204" pitchFamily="34" charset="0"/>
                          <a:ea typeface="微软雅黑" panose="020B0503020204020204" pitchFamily="34" charset="-122"/>
                          <a:cs typeface="Arial" panose="020B0604020202020204" pitchFamily="34" charset="0"/>
                        </a:rPr>
                        <a:t>协议的典型三副本部署：数据强一致性、持续可用、主备自动切换、不停服务、不丢数据。</a:t>
                      </a:r>
                      <a:endParaRPr lang="en-US" altLang="zh-CN" sz="1400" b="0" i="0" dirty="0">
                        <a:latin typeface="Arial" panose="020B0604020202020204" pitchFamily="34" charset="0"/>
                        <a:ea typeface="微软雅黑" panose="020B0503020204020204" pitchFamily="34" charset="-122"/>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少数派备副本所在的机器故障后，虽然主副本无法收到这些备副本的响应，但可以收到其他备副本的响应，依然满足多数派强一致，不影响业务，</a:t>
                      </a:r>
                      <a:r>
                        <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RPO=0</a:t>
                      </a:r>
                      <a:r>
                        <a:rPr lang="zh-CN" altLang="en-US"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a:t>
                      </a:r>
                      <a:endParaRPr lang="zh-CN" altLang="en-US" sz="1400" b="1" i="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zh-CN" altLang="en-US" sz="1400" dirty="0">
                          <a:latin typeface="Arial" panose="020B0604020202020204" pitchFamily="34" charset="0"/>
                          <a:ea typeface="微软雅黑" panose="020B0503020204020204" pitchFamily="34" charset="-122"/>
                          <a:cs typeface="Arial" panose="020B0604020202020204" pitchFamily="34" charset="0"/>
                        </a:rPr>
                        <a:t>主副本所在机器故障后，剩余的</a:t>
                      </a:r>
                      <a:r>
                        <a:rPr lang="en-US" altLang="zh-CN" sz="1400" dirty="0">
                          <a:latin typeface="Arial" panose="020B0604020202020204" pitchFamily="34" charset="0"/>
                          <a:ea typeface="微软雅黑" panose="020B0503020204020204" pitchFamily="34" charset="-122"/>
                          <a:cs typeface="Arial" panose="020B0604020202020204" pitchFamily="34" charset="0"/>
                        </a:rPr>
                        <a:t>2</a:t>
                      </a:r>
                      <a:r>
                        <a:rPr lang="zh-CN" altLang="en-US" sz="1400" dirty="0">
                          <a:latin typeface="Arial" panose="020B0604020202020204" pitchFamily="34" charset="0"/>
                          <a:ea typeface="微软雅黑" panose="020B0503020204020204" pitchFamily="34" charset="-122"/>
                          <a:cs typeface="Arial" panose="020B0604020202020204" pitchFamily="34" charset="0"/>
                        </a:rPr>
                        <a:t>个副本可以自动选举出新的主，新的主自动接管业务，无需人工干预，</a:t>
                      </a:r>
                      <a:r>
                        <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RTO&lt;30</a:t>
                      </a:r>
                      <a:r>
                        <a:rPr lang="zh-CN" altLang="en-US"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秒</a:t>
                      </a:r>
                      <a:endParaRPr lang="zh-CN" altLang="en-US" sz="1400" b="1" i="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20000"/>
                      </a:srgbClr>
                    </a:solidFill>
                  </a:tcPr>
                </a:tc>
                <a:extLst>
                  <a:ext uri="{0D108BD9-81ED-4DB2-BD59-A6C34878D82A}">
                    <a16:rowId xmlns:a16="http://schemas.microsoft.com/office/drawing/2014/main" val="562552350"/>
                  </a:ext>
                </a:extLst>
              </a:tr>
            </a:tbl>
          </a:graphicData>
        </a:graphic>
      </p:graphicFrame>
      <p:grpSp>
        <p:nvGrpSpPr>
          <p:cNvPr id="5" name="组合 4">
            <a:extLst>
              <a:ext uri="{FF2B5EF4-FFF2-40B4-BE49-F238E27FC236}">
                <a16:creationId xmlns:a16="http://schemas.microsoft.com/office/drawing/2014/main" id="{03DE345B-CDDB-4CA9-8225-852600AE892C}"/>
              </a:ext>
            </a:extLst>
          </p:cNvPr>
          <p:cNvGrpSpPr/>
          <p:nvPr/>
        </p:nvGrpSpPr>
        <p:grpSpPr>
          <a:xfrm>
            <a:off x="2382903" y="2969406"/>
            <a:ext cx="2913799" cy="1342855"/>
            <a:chOff x="2965755" y="2940513"/>
            <a:chExt cx="2913799" cy="1342855"/>
          </a:xfrm>
        </p:grpSpPr>
        <p:sp>
          <p:nvSpPr>
            <p:cNvPr id="6" name="终止符 4">
              <a:extLst>
                <a:ext uri="{FF2B5EF4-FFF2-40B4-BE49-F238E27FC236}">
                  <a16:creationId xmlns:a16="http://schemas.microsoft.com/office/drawing/2014/main" id="{72E7AC2F-4567-496D-A4BE-DF8F102B5414}"/>
                </a:ext>
              </a:extLst>
            </p:cNvPr>
            <p:cNvSpPr/>
            <p:nvPr/>
          </p:nvSpPr>
          <p:spPr>
            <a:xfrm>
              <a:off x="3068330" y="3042588"/>
              <a:ext cx="911051" cy="281803"/>
            </a:xfrm>
            <a:prstGeom prst="flowChartTerminator">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DB</a:t>
              </a:r>
              <a:r>
                <a:rPr kumimoji="1" lang="zh-CN" altLang="en-US"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a:t>
              </a: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主）</a:t>
              </a:r>
            </a:p>
          </p:txBody>
        </p:sp>
        <p:sp>
          <p:nvSpPr>
            <p:cNvPr id="7" name="圆柱体 6">
              <a:extLst>
                <a:ext uri="{FF2B5EF4-FFF2-40B4-BE49-F238E27FC236}">
                  <a16:creationId xmlns:a16="http://schemas.microsoft.com/office/drawing/2014/main" id="{FFCED9BB-7ABC-48DA-876B-1148CBC7E338}"/>
                </a:ext>
              </a:extLst>
            </p:cNvPr>
            <p:cNvSpPr/>
            <p:nvPr/>
          </p:nvSpPr>
          <p:spPr>
            <a:xfrm>
              <a:off x="3046142" y="3768870"/>
              <a:ext cx="933239" cy="420010"/>
            </a:xfrm>
            <a:prstGeom prst="can">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数据（主）</a:t>
              </a:r>
            </a:p>
          </p:txBody>
        </p:sp>
        <p:sp>
          <p:nvSpPr>
            <p:cNvPr id="8" name="上下箭头 7">
              <a:extLst>
                <a:ext uri="{FF2B5EF4-FFF2-40B4-BE49-F238E27FC236}">
                  <a16:creationId xmlns:a16="http://schemas.microsoft.com/office/drawing/2014/main" id="{7DCA2A7E-FEEE-4E3E-879F-8132C3D98A45}"/>
                </a:ext>
              </a:extLst>
            </p:cNvPr>
            <p:cNvSpPr/>
            <p:nvPr/>
          </p:nvSpPr>
          <p:spPr>
            <a:xfrm>
              <a:off x="3384858" y="3363755"/>
              <a:ext cx="277994" cy="377890"/>
            </a:xfrm>
            <a:prstGeom prst="upDownArrow">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9" name="终止符 8">
              <a:extLst>
                <a:ext uri="{FF2B5EF4-FFF2-40B4-BE49-F238E27FC236}">
                  <a16:creationId xmlns:a16="http://schemas.microsoft.com/office/drawing/2014/main" id="{10A51225-BE88-4640-9A74-AFD9FA75C725}"/>
                </a:ext>
              </a:extLst>
            </p:cNvPr>
            <p:cNvSpPr/>
            <p:nvPr/>
          </p:nvSpPr>
          <p:spPr>
            <a:xfrm>
              <a:off x="4837866" y="3048843"/>
              <a:ext cx="986838" cy="263697"/>
            </a:xfrm>
            <a:prstGeom prst="flowChartTerminator">
              <a:avLst/>
            </a:prstGeom>
            <a:solidFill>
              <a:srgbClr val="363D6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DB</a:t>
              </a:r>
              <a:r>
                <a:rPr kumimoji="1" lang="zh-CN" altLang="en-US" sz="1200" b="1" i="0" u="none" strike="noStrike" kern="0" cap="none" spc="0" normalizeH="0" baseline="0" noProof="0">
                  <a:ln>
                    <a:noFill/>
                  </a:ln>
                  <a:solidFill>
                    <a:srgbClr val="3A3636"/>
                  </a:solidFill>
                  <a:effectLst/>
                  <a:uLnTx/>
                  <a:uFillTx/>
                  <a:latin typeface="Arial"/>
                  <a:ea typeface="黑体" panose="02010609060101010101" pitchFamily="49" charset="-122"/>
                  <a:cs typeface="+mn-cs"/>
                </a:rPr>
                <a:t>（</a:t>
              </a: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备）</a:t>
              </a:r>
            </a:p>
          </p:txBody>
        </p:sp>
        <p:sp>
          <p:nvSpPr>
            <p:cNvPr id="10" name="圆柱体 9">
              <a:extLst>
                <a:ext uri="{FF2B5EF4-FFF2-40B4-BE49-F238E27FC236}">
                  <a16:creationId xmlns:a16="http://schemas.microsoft.com/office/drawing/2014/main" id="{D10D864B-058B-44CA-8FE1-65A4FF86DAD9}"/>
                </a:ext>
              </a:extLst>
            </p:cNvPr>
            <p:cNvSpPr/>
            <p:nvPr/>
          </p:nvSpPr>
          <p:spPr>
            <a:xfrm>
              <a:off x="4837866" y="3757019"/>
              <a:ext cx="986838" cy="420011"/>
            </a:xfrm>
            <a:prstGeom prst="can">
              <a:avLst/>
            </a:prstGeom>
            <a:solidFill>
              <a:srgbClr val="363D62">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数据（备）</a:t>
              </a:r>
            </a:p>
          </p:txBody>
        </p:sp>
        <p:sp>
          <p:nvSpPr>
            <p:cNvPr id="11" name="上下箭头 10">
              <a:extLst>
                <a:ext uri="{FF2B5EF4-FFF2-40B4-BE49-F238E27FC236}">
                  <a16:creationId xmlns:a16="http://schemas.microsoft.com/office/drawing/2014/main" id="{B693BDAD-A0AB-414B-B74D-C5A26E433DEA}"/>
                </a:ext>
              </a:extLst>
            </p:cNvPr>
            <p:cNvSpPr/>
            <p:nvPr/>
          </p:nvSpPr>
          <p:spPr>
            <a:xfrm>
              <a:off x="5199647" y="3312540"/>
              <a:ext cx="286380" cy="468975"/>
            </a:xfrm>
            <a:prstGeom prst="upDownArrow">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2" name="矩形 11">
              <a:extLst>
                <a:ext uri="{FF2B5EF4-FFF2-40B4-BE49-F238E27FC236}">
                  <a16:creationId xmlns:a16="http://schemas.microsoft.com/office/drawing/2014/main" id="{5B521935-AE48-43E3-A160-AB0866F162C1}"/>
                </a:ext>
              </a:extLst>
            </p:cNvPr>
            <p:cNvSpPr/>
            <p:nvPr/>
          </p:nvSpPr>
          <p:spPr>
            <a:xfrm>
              <a:off x="2965755" y="2940513"/>
              <a:ext cx="1096539" cy="134285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3C4C72BF-BAC4-411B-9867-9741D69BEBEB}"/>
                </a:ext>
              </a:extLst>
            </p:cNvPr>
            <p:cNvSpPr/>
            <p:nvPr/>
          </p:nvSpPr>
          <p:spPr>
            <a:xfrm>
              <a:off x="4783015" y="2940513"/>
              <a:ext cx="1096539" cy="134285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4" name="左右箭头 13">
              <a:extLst>
                <a:ext uri="{FF2B5EF4-FFF2-40B4-BE49-F238E27FC236}">
                  <a16:creationId xmlns:a16="http://schemas.microsoft.com/office/drawing/2014/main" id="{479A888C-4B0A-4AD2-A86B-DAAF9A2C7C53}"/>
                </a:ext>
              </a:extLst>
            </p:cNvPr>
            <p:cNvSpPr/>
            <p:nvPr/>
          </p:nvSpPr>
          <p:spPr>
            <a:xfrm>
              <a:off x="4171544" y="3371441"/>
              <a:ext cx="522515" cy="274526"/>
            </a:xfrm>
            <a:prstGeom prst="leftRightArrow">
              <a:avLst/>
            </a:prstGeom>
            <a:solidFill>
              <a:srgbClr val="0B6D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956888FE-7ECB-4E39-9773-D3959420509B}"/>
                </a:ext>
              </a:extLst>
            </p:cNvPr>
            <p:cNvSpPr txBox="1"/>
            <p:nvPr/>
          </p:nvSpPr>
          <p:spPr>
            <a:xfrm>
              <a:off x="4102500" y="3611940"/>
              <a:ext cx="684546" cy="343427"/>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网络</a:t>
              </a:r>
            </a:p>
          </p:txBody>
        </p:sp>
      </p:grpSp>
      <p:pic>
        <p:nvPicPr>
          <p:cNvPr id="16" name="图片 15">
            <a:extLst>
              <a:ext uri="{FF2B5EF4-FFF2-40B4-BE49-F238E27FC236}">
                <a16:creationId xmlns:a16="http://schemas.microsoft.com/office/drawing/2014/main" id="{7E927A6C-CDBD-46CF-95EE-2C1D10847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18186" y="5125473"/>
            <a:ext cx="1463526" cy="1164691"/>
          </a:xfrm>
          <a:prstGeom prst="rect">
            <a:avLst/>
          </a:prstGeom>
        </p:spPr>
      </p:pic>
    </p:spTree>
    <p:extLst>
      <p:ext uri="{BB962C8B-B14F-4D97-AF65-F5344CB8AC3E}">
        <p14:creationId xmlns:p14="http://schemas.microsoft.com/office/powerpoint/2010/main" val="16831368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A12E4-97D1-48F5-95A6-4364BA79195A}"/>
              </a:ext>
            </a:extLst>
          </p:cNvPr>
          <p:cNvSpPr>
            <a:spLocks noGrp="1"/>
          </p:cNvSpPr>
          <p:nvPr>
            <p:ph type="title"/>
          </p:nvPr>
        </p:nvSpPr>
        <p:spPr/>
        <p:txBody>
          <a:bodyPr/>
          <a:lstStyle/>
          <a:p>
            <a:pPr algn="ctr"/>
            <a:r>
              <a:rPr lang="en-US" altLang="zh-CN" dirty="0" err="1"/>
              <a:t>OceanBase</a:t>
            </a:r>
            <a:r>
              <a:rPr lang="zh-CN" altLang="en-US" dirty="0"/>
              <a:t>容灾：同城三机房部署</a:t>
            </a:r>
          </a:p>
        </p:txBody>
      </p:sp>
      <p:sp>
        <p:nvSpPr>
          <p:cNvPr id="4" name="文本占位符 1">
            <a:extLst>
              <a:ext uri="{FF2B5EF4-FFF2-40B4-BE49-F238E27FC236}">
                <a16:creationId xmlns:a16="http://schemas.microsoft.com/office/drawing/2014/main" id="{7538169F-9B17-4774-B08A-FCD7A3B6DF34}"/>
              </a:ext>
            </a:extLst>
          </p:cNvPr>
          <p:cNvSpPr txBox="1">
            <a:spLocks/>
          </p:cNvSpPr>
          <p:nvPr/>
        </p:nvSpPr>
        <p:spPr>
          <a:xfrm>
            <a:off x="979680" y="5253333"/>
            <a:ext cx="10502900" cy="878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a:latin typeface="微软雅黑"/>
                <a:ea typeface="微软雅黑"/>
                <a:cs typeface="微软雅黑"/>
              </a:rPr>
              <a:t>同城多个核心机房延迟一般在</a:t>
            </a:r>
            <a:r>
              <a:rPr kumimoji="1" lang="en-US" altLang="zh-CN" sz="2000">
                <a:latin typeface="微软雅黑"/>
                <a:ea typeface="微软雅黑"/>
                <a:cs typeface="微软雅黑"/>
              </a:rPr>
              <a:t>0.5</a:t>
            </a:r>
            <a:r>
              <a:rPr kumimoji="1" lang="zh-CN" altLang="en-US" sz="2000">
                <a:latin typeface="微软雅黑"/>
                <a:ea typeface="微软雅黑"/>
                <a:cs typeface="微软雅黑"/>
              </a:rPr>
              <a:t> </a:t>
            </a:r>
            <a:r>
              <a:rPr kumimoji="1" lang="en-US" altLang="zh-CN" sz="2000">
                <a:latin typeface="微软雅黑"/>
                <a:ea typeface="微软雅黑"/>
                <a:cs typeface="微软雅黑"/>
              </a:rPr>
              <a:t>~</a:t>
            </a:r>
            <a:r>
              <a:rPr kumimoji="1" lang="zh-CN" altLang="en-US" sz="2000">
                <a:latin typeface="微软雅黑"/>
                <a:ea typeface="微软雅黑"/>
                <a:cs typeface="微软雅黑"/>
              </a:rPr>
              <a:t> </a:t>
            </a:r>
            <a:r>
              <a:rPr kumimoji="1" lang="en-US" altLang="zh-CN" sz="2000">
                <a:latin typeface="微软雅黑"/>
                <a:ea typeface="微软雅黑"/>
                <a:cs typeface="微软雅黑"/>
              </a:rPr>
              <a:t>2ms</a:t>
            </a:r>
            <a:r>
              <a:rPr kumimoji="1" lang="zh-CN" altLang="en-US" sz="2000">
                <a:latin typeface="微软雅黑"/>
                <a:ea typeface="微软雅黑"/>
                <a:cs typeface="微软雅黑"/>
              </a:rPr>
              <a:t>之间</a:t>
            </a:r>
            <a:endParaRPr kumimoji="1" lang="en-US" altLang="zh-CN" sz="2000">
              <a:latin typeface="微软雅黑"/>
              <a:ea typeface="微软雅黑"/>
              <a:cs typeface="微软雅黑"/>
            </a:endParaRPr>
          </a:p>
          <a:p>
            <a:r>
              <a:rPr kumimoji="1" lang="zh-CN" altLang="en-US" sz="2000">
                <a:latin typeface="微软雅黑"/>
                <a:ea typeface="微软雅黑"/>
                <a:cs typeface="微软雅黑"/>
              </a:rPr>
              <a:t>机房级灾难时，保证</a:t>
            </a:r>
            <a:r>
              <a:rPr kumimoji="1" lang="en-US" altLang="zh-CN" sz="2000" b="1">
                <a:solidFill>
                  <a:srgbClr val="00B0F0"/>
                </a:solidFill>
                <a:latin typeface="微软雅黑"/>
                <a:ea typeface="微软雅黑"/>
                <a:cs typeface="微软雅黑"/>
              </a:rPr>
              <a:t>RPO=0</a:t>
            </a:r>
            <a:endParaRPr kumimoji="1" lang="en-US" altLang="zh-CN" sz="2000" b="1" dirty="0">
              <a:solidFill>
                <a:srgbClr val="00B0F0"/>
              </a:solidFill>
              <a:latin typeface="微软雅黑"/>
              <a:ea typeface="微软雅黑"/>
              <a:cs typeface="微软雅黑"/>
            </a:endParaRPr>
          </a:p>
        </p:txBody>
      </p:sp>
      <p:pic>
        <p:nvPicPr>
          <p:cNvPr id="5" name="图片 4">
            <a:extLst>
              <a:ext uri="{FF2B5EF4-FFF2-40B4-BE49-F238E27FC236}">
                <a16:creationId xmlns:a16="http://schemas.microsoft.com/office/drawing/2014/main" id="{4A1DD202-DDBC-4FFF-978C-F4401E99D2F0}"/>
              </a:ext>
            </a:extLst>
          </p:cNvPr>
          <p:cNvPicPr>
            <a:picLocks noChangeAspect="1"/>
          </p:cNvPicPr>
          <p:nvPr/>
        </p:nvPicPr>
        <p:blipFill>
          <a:blip r:embed="rId3"/>
          <a:stretch>
            <a:fillRect/>
          </a:stretch>
        </p:blipFill>
        <p:spPr>
          <a:xfrm>
            <a:off x="1366576" y="1323369"/>
            <a:ext cx="8963130" cy="3675329"/>
          </a:xfrm>
          <a:prstGeom prst="rect">
            <a:avLst/>
          </a:prstGeom>
        </p:spPr>
      </p:pic>
    </p:spTree>
    <p:extLst>
      <p:ext uri="{BB962C8B-B14F-4D97-AF65-F5344CB8AC3E}">
        <p14:creationId xmlns:p14="http://schemas.microsoft.com/office/powerpoint/2010/main" val="36577380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4F2D0-F2CB-4FDC-802F-8577EF0AA632}"/>
              </a:ext>
            </a:extLst>
          </p:cNvPr>
          <p:cNvSpPr>
            <a:spLocks noGrp="1"/>
          </p:cNvSpPr>
          <p:nvPr>
            <p:ph type="title"/>
          </p:nvPr>
        </p:nvSpPr>
        <p:spPr/>
        <p:txBody>
          <a:bodyPr/>
          <a:lstStyle/>
          <a:p>
            <a:pPr algn="ctr"/>
            <a:r>
              <a:rPr lang="zh-CN" altLang="en-US" dirty="0"/>
              <a:t>案例分享</a:t>
            </a:r>
          </a:p>
        </p:txBody>
      </p:sp>
      <p:sp>
        <p:nvSpPr>
          <p:cNvPr id="3" name="内容占位符 2">
            <a:extLst>
              <a:ext uri="{FF2B5EF4-FFF2-40B4-BE49-F238E27FC236}">
                <a16:creationId xmlns:a16="http://schemas.microsoft.com/office/drawing/2014/main" id="{9EDE3235-3D79-4C48-A534-088B79A85EC8}"/>
              </a:ext>
            </a:extLst>
          </p:cNvPr>
          <p:cNvSpPr>
            <a:spLocks noGrp="1"/>
          </p:cNvSpPr>
          <p:nvPr>
            <p:ph idx="1"/>
          </p:nvPr>
        </p:nvSpPr>
        <p:spPr/>
        <p:txBody>
          <a:bodyPr/>
          <a:lstStyle/>
          <a:p>
            <a:r>
              <a:rPr lang="zh-CN" altLang="en-US" sz="2800" b="1" dirty="0"/>
              <a:t>网商银行（三地五中心五副本，</a:t>
            </a:r>
            <a:r>
              <a:rPr lang="en-US" altLang="zh-CN" sz="2800" b="1" dirty="0"/>
              <a:t>RPO=0</a:t>
            </a:r>
            <a:r>
              <a:rPr lang="zh-CN" altLang="en-US" sz="2800" b="1" dirty="0"/>
              <a:t>）</a:t>
            </a:r>
          </a:p>
        </p:txBody>
      </p:sp>
      <p:pic>
        <p:nvPicPr>
          <p:cNvPr id="1026" name="Picture 2" descr="https://static001.infoq.cn/resource/image/db/b8/dbb811937acce90922b4b1cdf11bd7b8.png">
            <a:extLst>
              <a:ext uri="{FF2B5EF4-FFF2-40B4-BE49-F238E27FC236}">
                <a16:creationId xmlns:a16="http://schemas.microsoft.com/office/drawing/2014/main" id="{48B155C2-CF5C-404E-A525-E1CC21DD70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 t="11814" r="33943"/>
          <a:stretch/>
        </p:blipFill>
        <p:spPr bwMode="auto">
          <a:xfrm>
            <a:off x="1389321" y="1685336"/>
            <a:ext cx="6741042" cy="507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4420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875F8-3C93-4AB0-9AEB-C342547000CD}"/>
              </a:ext>
            </a:extLst>
          </p:cNvPr>
          <p:cNvSpPr>
            <a:spLocks noGrp="1"/>
          </p:cNvSpPr>
          <p:nvPr>
            <p:ph type="title"/>
          </p:nvPr>
        </p:nvSpPr>
        <p:spPr/>
        <p:txBody>
          <a:bodyPr/>
          <a:lstStyle/>
          <a:p>
            <a:pPr algn="ctr"/>
            <a:r>
              <a:rPr lang="zh-CN" altLang="en-US" dirty="0"/>
              <a:t>同城两机房“主</a:t>
            </a:r>
            <a:r>
              <a:rPr lang="en-US" altLang="zh-CN" dirty="0"/>
              <a:t>-</a:t>
            </a:r>
            <a:r>
              <a:rPr lang="zh-CN" altLang="en-US" dirty="0"/>
              <a:t>备”方案</a:t>
            </a:r>
          </a:p>
        </p:txBody>
      </p:sp>
      <p:pic>
        <p:nvPicPr>
          <p:cNvPr id="4" name="图片 3">
            <a:extLst>
              <a:ext uri="{FF2B5EF4-FFF2-40B4-BE49-F238E27FC236}">
                <a16:creationId xmlns:a16="http://schemas.microsoft.com/office/drawing/2014/main" id="{743B8C88-B498-4896-858C-50DE4110D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524" y="1347293"/>
            <a:ext cx="7140289" cy="4794787"/>
          </a:xfrm>
          <a:prstGeom prst="rect">
            <a:avLst/>
          </a:prstGeom>
        </p:spPr>
      </p:pic>
    </p:spTree>
    <p:extLst>
      <p:ext uri="{BB962C8B-B14F-4D97-AF65-F5344CB8AC3E}">
        <p14:creationId xmlns:p14="http://schemas.microsoft.com/office/powerpoint/2010/main" val="36528996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B69D1-9E15-4F54-8243-D53949228136}"/>
              </a:ext>
            </a:extLst>
          </p:cNvPr>
          <p:cNvSpPr>
            <a:spLocks noGrp="1"/>
          </p:cNvSpPr>
          <p:nvPr>
            <p:ph type="title"/>
          </p:nvPr>
        </p:nvSpPr>
        <p:spPr/>
        <p:txBody>
          <a:bodyPr/>
          <a:lstStyle/>
          <a:p>
            <a:pPr algn="ctr"/>
            <a:r>
              <a:rPr lang="zh-CN" altLang="en-US" dirty="0"/>
              <a:t>两地三中心“主</a:t>
            </a:r>
            <a:r>
              <a:rPr lang="en-US" altLang="zh-CN" dirty="0"/>
              <a:t>-</a:t>
            </a:r>
            <a:r>
              <a:rPr lang="zh-CN" altLang="en-US" dirty="0"/>
              <a:t>备”方案</a:t>
            </a:r>
          </a:p>
        </p:txBody>
      </p:sp>
      <p:pic>
        <p:nvPicPr>
          <p:cNvPr id="4" name="图片 3">
            <a:extLst>
              <a:ext uri="{FF2B5EF4-FFF2-40B4-BE49-F238E27FC236}">
                <a16:creationId xmlns:a16="http://schemas.microsoft.com/office/drawing/2014/main" id="{668ED384-A858-40A0-ACA3-D8A4E2100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51" y="1135626"/>
            <a:ext cx="8758261" cy="5144567"/>
          </a:xfrm>
          <a:prstGeom prst="rect">
            <a:avLst/>
          </a:prstGeom>
        </p:spPr>
      </p:pic>
    </p:spTree>
    <p:extLst>
      <p:ext uri="{BB962C8B-B14F-4D97-AF65-F5344CB8AC3E}">
        <p14:creationId xmlns:p14="http://schemas.microsoft.com/office/powerpoint/2010/main" val="40793884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C4145-3397-4EEC-8BAE-21D101780C7C}"/>
              </a:ext>
            </a:extLst>
          </p:cNvPr>
          <p:cNvSpPr>
            <a:spLocks noGrp="1"/>
          </p:cNvSpPr>
          <p:nvPr>
            <p:ph type="title"/>
          </p:nvPr>
        </p:nvSpPr>
        <p:spPr/>
        <p:txBody>
          <a:bodyPr/>
          <a:lstStyle/>
          <a:p>
            <a:pPr algn="ctr"/>
            <a:r>
              <a:rPr lang="en-US" altLang="zh-CN" dirty="0" err="1"/>
              <a:t>Paxos</a:t>
            </a:r>
            <a:r>
              <a:rPr lang="zh-CN" altLang="en-US" dirty="0"/>
              <a:t>协议</a:t>
            </a:r>
          </a:p>
        </p:txBody>
      </p:sp>
      <p:sp>
        <p:nvSpPr>
          <p:cNvPr id="3" name="内容占位符 2">
            <a:extLst>
              <a:ext uri="{FF2B5EF4-FFF2-40B4-BE49-F238E27FC236}">
                <a16:creationId xmlns:a16="http://schemas.microsoft.com/office/drawing/2014/main" id="{B24AF9F4-9B8C-461F-ABCC-B07E620AD9D2}"/>
              </a:ext>
            </a:extLst>
          </p:cNvPr>
          <p:cNvSpPr>
            <a:spLocks noGrp="1"/>
          </p:cNvSpPr>
          <p:nvPr>
            <p:ph idx="1"/>
          </p:nvPr>
        </p:nvSpPr>
        <p:spPr/>
        <p:txBody>
          <a:bodyPr/>
          <a:lstStyle/>
          <a:p>
            <a:r>
              <a:rPr lang="en-US" altLang="zh-CN" sz="2800" b="1" dirty="0" err="1"/>
              <a:t>Paxos</a:t>
            </a:r>
            <a:r>
              <a:rPr lang="zh-CN" altLang="en-US" sz="2800" b="1" dirty="0"/>
              <a:t>协议的工业性实现保障数据可靠性及服务可用性</a:t>
            </a:r>
          </a:p>
        </p:txBody>
      </p:sp>
      <p:sp>
        <p:nvSpPr>
          <p:cNvPr id="4" name="矩形 3">
            <a:extLst>
              <a:ext uri="{FF2B5EF4-FFF2-40B4-BE49-F238E27FC236}">
                <a16:creationId xmlns:a16="http://schemas.microsoft.com/office/drawing/2014/main" id="{D6DAB452-A644-40FD-94DB-3978E29D9B88}"/>
              </a:ext>
            </a:extLst>
          </p:cNvPr>
          <p:cNvSpPr/>
          <p:nvPr/>
        </p:nvSpPr>
        <p:spPr>
          <a:xfrm>
            <a:off x="748882" y="1813273"/>
            <a:ext cx="3363037" cy="4312887"/>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5" name="文本占位符 13">
            <a:extLst>
              <a:ext uri="{FF2B5EF4-FFF2-40B4-BE49-F238E27FC236}">
                <a16:creationId xmlns:a16="http://schemas.microsoft.com/office/drawing/2014/main" id="{1FCB20FA-CD70-4361-BACA-F8A698F7652C}"/>
              </a:ext>
            </a:extLst>
          </p:cNvPr>
          <p:cNvSpPr txBox="1">
            <a:spLocks/>
          </p:cNvSpPr>
          <p:nvPr/>
        </p:nvSpPr>
        <p:spPr>
          <a:xfrm>
            <a:off x="753819" y="1813274"/>
            <a:ext cx="3353163" cy="1140716"/>
          </a:xfrm>
          <a:prstGeom prst="rect">
            <a:avLst/>
          </a:prstGeom>
          <a:solidFill>
            <a:srgbClr val="0AC0FF"/>
          </a:solidFill>
        </p:spPr>
        <p:txBody>
          <a:bodyPr wrap="square" lIns="360000" tIns="180000" rIns="360000" bIns="180000" anchor="ctr">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FFFFFF"/>
                </a:solidFill>
                <a:effectLst/>
                <a:uLnTx/>
                <a:uFillTx/>
                <a:ea typeface="Alibaba PuHuiTi B" pitchFamily="18" charset="-122"/>
                <a:cs typeface="+mn-cs"/>
              </a:rPr>
              <a:t>严格的</a:t>
            </a:r>
            <a:r>
              <a:rPr kumimoji="0" lang="sq-AL" altLang="zh-CN" sz="1600" b="0" i="0" u="none" strike="noStrike" kern="1200" cap="none" spc="0" normalizeH="0" baseline="0" noProof="0" dirty="0">
                <a:ln>
                  <a:noFill/>
                </a:ln>
                <a:solidFill>
                  <a:srgbClr val="FFFFFF"/>
                </a:solidFill>
                <a:effectLst/>
                <a:uLnTx/>
                <a:uFillTx/>
                <a:ea typeface="Alibaba PuHuiTi B" pitchFamily="18" charset="-122"/>
                <a:cs typeface="+mn-cs"/>
              </a:rPr>
              <a:t>Paxos</a:t>
            </a:r>
            <a:r>
              <a:rPr kumimoji="0" lang="zh-CN" altLang="en-US" sz="1600" b="0" i="0" u="none" strike="noStrike" kern="1200" cap="none" spc="0" normalizeH="0" baseline="0" noProof="0" dirty="0">
                <a:ln>
                  <a:noFill/>
                </a:ln>
                <a:solidFill>
                  <a:srgbClr val="FFFFFF"/>
                </a:solidFill>
                <a:effectLst/>
                <a:uLnTx/>
                <a:uFillTx/>
                <a:ea typeface="Alibaba PuHuiTi B" pitchFamily="18" charset="-122"/>
                <a:cs typeface="+mn-cs"/>
              </a:rPr>
              <a:t>协议</a:t>
            </a:r>
            <a:endParaRPr kumimoji="1" lang="zh-CN" altLang="en-US" sz="1600" b="0" i="0" u="none" strike="noStrike" kern="1200" cap="none" spc="0" normalizeH="0" baseline="0" noProof="0" dirty="0">
              <a:ln>
                <a:noFill/>
              </a:ln>
              <a:solidFill>
                <a:srgbClr val="FFFFFF"/>
              </a:solidFill>
              <a:effectLst/>
              <a:uLnTx/>
              <a:uFillTx/>
              <a:ea typeface="Alibaba PuHuiTi B" pitchFamily="18" charset="-122"/>
              <a:cs typeface="+mn-cs"/>
            </a:endParaRPr>
          </a:p>
        </p:txBody>
      </p:sp>
      <p:sp>
        <p:nvSpPr>
          <p:cNvPr id="6" name="文本占位符 17">
            <a:extLst>
              <a:ext uri="{FF2B5EF4-FFF2-40B4-BE49-F238E27FC236}">
                <a16:creationId xmlns:a16="http://schemas.microsoft.com/office/drawing/2014/main" id="{6F3008FF-3150-4EC5-905B-94CAAFEDBA8B}"/>
              </a:ext>
            </a:extLst>
          </p:cNvPr>
          <p:cNvSpPr txBox="1">
            <a:spLocks/>
          </p:cNvSpPr>
          <p:nvPr/>
        </p:nvSpPr>
        <p:spPr>
          <a:xfrm>
            <a:off x="1061884" y="3181012"/>
            <a:ext cx="2735873" cy="2945149"/>
          </a:xfrm>
          <a:prstGeom prst="rect">
            <a:avLst/>
          </a:prstGeom>
        </p:spPr>
        <p:txBody>
          <a:bodyPr anchor="t">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2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tabLst>
                <a:tab pos="79375" algn="l"/>
              </a:tabLst>
              <a:defRPr/>
            </a:pPr>
            <a:endParaRPr kumimoji="0" lang="zh-CN" altLang="en-US" sz="1200" b="0" i="0" u="none" strike="noStrike" kern="1200" cap="none" spc="0" normalizeH="0" baseline="0" noProof="0" dirty="0">
              <a:ln>
                <a:noFill/>
              </a:ln>
              <a:solidFill>
                <a:srgbClr val="E7E6E6">
                  <a:lumMod val="50000"/>
                </a:srgbClr>
              </a:solidFill>
              <a:effectLst/>
              <a:uLnTx/>
              <a:uFillTx/>
              <a:ea typeface="Alibaba PuHuiTi B" pitchFamily="18" charset="-122"/>
              <a:cs typeface="+mn-cs"/>
            </a:endParaRPr>
          </a:p>
        </p:txBody>
      </p:sp>
      <p:sp>
        <p:nvSpPr>
          <p:cNvPr id="7" name="矩形 6">
            <a:extLst>
              <a:ext uri="{FF2B5EF4-FFF2-40B4-BE49-F238E27FC236}">
                <a16:creationId xmlns:a16="http://schemas.microsoft.com/office/drawing/2014/main" id="{83F5C280-878E-479A-8974-AB505653DFF1}"/>
              </a:ext>
            </a:extLst>
          </p:cNvPr>
          <p:cNvSpPr/>
          <p:nvPr/>
        </p:nvSpPr>
        <p:spPr>
          <a:xfrm>
            <a:off x="8168063" y="1813275"/>
            <a:ext cx="3363037" cy="4312887"/>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8" name="文本占位符 13">
            <a:extLst>
              <a:ext uri="{FF2B5EF4-FFF2-40B4-BE49-F238E27FC236}">
                <a16:creationId xmlns:a16="http://schemas.microsoft.com/office/drawing/2014/main" id="{134726B2-C6B8-4ADF-8D35-C6AD25C48EFD}"/>
              </a:ext>
            </a:extLst>
          </p:cNvPr>
          <p:cNvSpPr txBox="1">
            <a:spLocks/>
          </p:cNvSpPr>
          <p:nvPr/>
        </p:nvSpPr>
        <p:spPr>
          <a:xfrm>
            <a:off x="8173000" y="1813276"/>
            <a:ext cx="3353163" cy="1140716"/>
          </a:xfrm>
          <a:prstGeom prst="rect">
            <a:avLst/>
          </a:prstGeom>
          <a:solidFill>
            <a:srgbClr val="363D62"/>
          </a:solidFill>
        </p:spPr>
        <p:txBody>
          <a:bodyPr wrap="square" lIns="360000" tIns="180000" rIns="360000" bIns="180000" anchor="ctr">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FFFFFF"/>
                </a:solidFill>
                <a:effectLst/>
                <a:uLnTx/>
                <a:uFillTx/>
                <a:ea typeface="Alibaba PuHuiTi B" pitchFamily="18" charset="-122"/>
                <a:cs typeface="+mn-cs"/>
              </a:rPr>
              <a:t>技术价值</a:t>
            </a:r>
          </a:p>
        </p:txBody>
      </p:sp>
      <p:sp>
        <p:nvSpPr>
          <p:cNvPr id="9" name="文本占位符 17">
            <a:extLst>
              <a:ext uri="{FF2B5EF4-FFF2-40B4-BE49-F238E27FC236}">
                <a16:creationId xmlns:a16="http://schemas.microsoft.com/office/drawing/2014/main" id="{92682008-B19C-4150-AD45-D076FFB330AB}"/>
              </a:ext>
            </a:extLst>
          </p:cNvPr>
          <p:cNvSpPr txBox="1">
            <a:spLocks/>
          </p:cNvSpPr>
          <p:nvPr/>
        </p:nvSpPr>
        <p:spPr>
          <a:xfrm>
            <a:off x="8482226" y="3181015"/>
            <a:ext cx="2735873" cy="2945149"/>
          </a:xfrm>
          <a:prstGeom prst="rect">
            <a:avLst/>
          </a:prstGeom>
        </p:spPr>
        <p:txBody>
          <a:bodyPr anchor="t">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2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任意少数派故障保证</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RPO</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 </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 </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0</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；高负载压测亦不降级</a:t>
            </a:r>
            <a:endPar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leader</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故障服务自动恢复，</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RTO</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 </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&lt;</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 </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30</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秒</a:t>
            </a:r>
            <a:endPar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RTO</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RPO</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显著优于传统主备数据库</a:t>
            </a:r>
            <a:endPar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可达到国际灾难恢复能力</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6</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级</a:t>
            </a:r>
            <a:endPar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3028FC3-8C86-467F-A0FA-C6E6FE2EDF6B}"/>
              </a:ext>
            </a:extLst>
          </p:cNvPr>
          <p:cNvSpPr/>
          <p:nvPr/>
        </p:nvSpPr>
        <p:spPr>
          <a:xfrm>
            <a:off x="4458085" y="1813274"/>
            <a:ext cx="3363037" cy="4312887"/>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11" name="文本占位符 13">
            <a:extLst>
              <a:ext uri="{FF2B5EF4-FFF2-40B4-BE49-F238E27FC236}">
                <a16:creationId xmlns:a16="http://schemas.microsoft.com/office/drawing/2014/main" id="{761E3EC1-6823-4D60-8A8A-152000F6DAB5}"/>
              </a:ext>
            </a:extLst>
          </p:cNvPr>
          <p:cNvSpPr txBox="1">
            <a:spLocks/>
          </p:cNvSpPr>
          <p:nvPr/>
        </p:nvSpPr>
        <p:spPr>
          <a:xfrm>
            <a:off x="4468733" y="1813275"/>
            <a:ext cx="3353163" cy="1140716"/>
          </a:xfrm>
          <a:prstGeom prst="rect">
            <a:avLst/>
          </a:prstGeom>
          <a:solidFill>
            <a:srgbClr val="0B6DFE"/>
          </a:solidFill>
        </p:spPr>
        <p:txBody>
          <a:bodyPr wrap="square" lIns="360000" tIns="180000" rIns="360000" bIns="180000" anchor="ctr">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FFFFFF"/>
                </a:solidFill>
                <a:effectLst/>
                <a:uLnTx/>
                <a:uFillTx/>
                <a:ea typeface="Alibaba PuHuiTi B" pitchFamily="18" charset="-122"/>
                <a:cs typeface="+mn-cs"/>
              </a:rPr>
              <a:t>特性优势</a:t>
            </a:r>
          </a:p>
        </p:txBody>
      </p:sp>
      <p:sp>
        <p:nvSpPr>
          <p:cNvPr id="12" name="文本占位符 17">
            <a:extLst>
              <a:ext uri="{FF2B5EF4-FFF2-40B4-BE49-F238E27FC236}">
                <a16:creationId xmlns:a16="http://schemas.microsoft.com/office/drawing/2014/main" id="{C1F02634-997A-47D3-95FA-8CDA26B7D1C6}"/>
              </a:ext>
            </a:extLst>
          </p:cNvPr>
          <p:cNvSpPr txBox="1">
            <a:spLocks/>
          </p:cNvSpPr>
          <p:nvPr/>
        </p:nvSpPr>
        <p:spPr>
          <a:xfrm>
            <a:off x="4796824" y="3181014"/>
            <a:ext cx="2735873" cy="2945149"/>
          </a:xfrm>
          <a:prstGeom prst="rect">
            <a:avLst/>
          </a:prstGeom>
        </p:spPr>
        <p:txBody>
          <a:bodyPr anchor="t">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2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1"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多数派</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数据强一致性，可容忍任意少数派故障</a:t>
            </a: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leader</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故障时服务自动切换，无需人工干预</a:t>
            </a: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可灵活应对单机故障、机房级灾难、城市级灾难，实现全方位容灾</a:t>
            </a: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endPar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endParaRPr kumimoji="1"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02EBA375-2230-4202-9A83-CE3E609F8600}"/>
              </a:ext>
            </a:extLst>
          </p:cNvPr>
          <p:cNvGrpSpPr/>
          <p:nvPr/>
        </p:nvGrpSpPr>
        <p:grpSpPr>
          <a:xfrm>
            <a:off x="1567250" y="3249507"/>
            <a:ext cx="1725139" cy="1389656"/>
            <a:chOff x="6338247" y="2386192"/>
            <a:chExt cx="2430270" cy="1944310"/>
          </a:xfrm>
        </p:grpSpPr>
        <p:pic>
          <p:nvPicPr>
            <p:cNvPr id="14" name="Picture 2">
              <a:extLst>
                <a:ext uri="{FF2B5EF4-FFF2-40B4-BE49-F238E27FC236}">
                  <a16:creationId xmlns:a16="http://schemas.microsoft.com/office/drawing/2014/main" id="{C88CDD27-3203-4F9E-9D1B-63562979F448}"/>
                </a:ext>
              </a:extLst>
            </p:cNvPr>
            <p:cNvPicPr>
              <a:picLocks noChangeAspect="1" noChangeArrowheads="1"/>
            </p:cNvPicPr>
            <p:nvPr/>
          </p:nvPicPr>
          <p:blipFill>
            <a:blip r:embed="rId3" cstate="print"/>
            <a:srcRect/>
            <a:stretch>
              <a:fillRect/>
            </a:stretch>
          </p:blipFill>
          <p:spPr bwMode="auto">
            <a:xfrm>
              <a:off x="7094394" y="2753450"/>
              <a:ext cx="408063" cy="367257"/>
            </a:xfrm>
            <a:prstGeom prst="rect">
              <a:avLst/>
            </a:prstGeom>
            <a:noFill/>
            <a:ln w="9525">
              <a:noFill/>
              <a:miter lim="800000"/>
              <a:headEnd/>
              <a:tailEnd/>
            </a:ln>
          </p:spPr>
        </p:pic>
        <p:pic>
          <p:nvPicPr>
            <p:cNvPr id="15" name="Picture 2">
              <a:extLst>
                <a:ext uri="{FF2B5EF4-FFF2-40B4-BE49-F238E27FC236}">
                  <a16:creationId xmlns:a16="http://schemas.microsoft.com/office/drawing/2014/main" id="{32FB8B0E-5B18-410A-A0F9-CCC0CFB9AC4E}"/>
                </a:ext>
              </a:extLst>
            </p:cNvPr>
            <p:cNvPicPr>
              <a:picLocks noChangeAspect="1" noChangeArrowheads="1"/>
            </p:cNvPicPr>
            <p:nvPr/>
          </p:nvPicPr>
          <p:blipFill>
            <a:blip r:embed="rId3" cstate="print"/>
            <a:srcRect/>
            <a:stretch>
              <a:fillRect/>
            </a:stretch>
          </p:blipFill>
          <p:spPr bwMode="auto">
            <a:xfrm>
              <a:off x="7439107" y="2768107"/>
              <a:ext cx="408063" cy="367257"/>
            </a:xfrm>
            <a:prstGeom prst="rect">
              <a:avLst/>
            </a:prstGeom>
            <a:noFill/>
            <a:ln w="9525">
              <a:noFill/>
              <a:miter lim="800000"/>
              <a:headEnd/>
              <a:tailEnd/>
            </a:ln>
          </p:spPr>
        </p:pic>
        <p:pic>
          <p:nvPicPr>
            <p:cNvPr id="16" name="Picture 2">
              <a:extLst>
                <a:ext uri="{FF2B5EF4-FFF2-40B4-BE49-F238E27FC236}">
                  <a16:creationId xmlns:a16="http://schemas.microsoft.com/office/drawing/2014/main" id="{D5884108-A32F-4C7B-A443-CBC502A60BF9}"/>
                </a:ext>
              </a:extLst>
            </p:cNvPr>
            <p:cNvPicPr>
              <a:picLocks noChangeAspect="1" noChangeArrowheads="1"/>
            </p:cNvPicPr>
            <p:nvPr/>
          </p:nvPicPr>
          <p:blipFill>
            <a:blip r:embed="rId3" cstate="print"/>
            <a:srcRect/>
            <a:stretch>
              <a:fillRect/>
            </a:stretch>
          </p:blipFill>
          <p:spPr bwMode="auto">
            <a:xfrm>
              <a:off x="7253662" y="2386193"/>
              <a:ext cx="408064" cy="367257"/>
            </a:xfrm>
            <a:prstGeom prst="rect">
              <a:avLst/>
            </a:prstGeom>
            <a:noFill/>
            <a:ln w="9525">
              <a:noFill/>
              <a:miter lim="800000"/>
              <a:headEnd/>
              <a:tailEnd/>
            </a:ln>
          </p:spPr>
        </p:pic>
        <p:sp>
          <p:nvSpPr>
            <p:cNvPr id="17" name="椭圆 16">
              <a:extLst>
                <a:ext uri="{FF2B5EF4-FFF2-40B4-BE49-F238E27FC236}">
                  <a16:creationId xmlns:a16="http://schemas.microsoft.com/office/drawing/2014/main" id="{24B32DFE-F0D7-4F89-B98F-FB30CB1B968C}"/>
                </a:ext>
              </a:extLst>
            </p:cNvPr>
            <p:cNvSpPr/>
            <p:nvPr/>
          </p:nvSpPr>
          <p:spPr>
            <a:xfrm>
              <a:off x="6338247" y="3333248"/>
              <a:ext cx="1076939" cy="997254"/>
            </a:xfrm>
            <a:prstGeom prst="ellipse">
              <a:avLst/>
            </a:prstGeom>
            <a:noFill/>
            <a:ln w="12700" cap="flat" cmpd="sng" algn="ctr">
              <a:solidFill>
                <a:srgbClr val="FFFFFF"/>
              </a:solidFill>
              <a:prstDash val="solid"/>
              <a:miter lim="800000"/>
            </a:ln>
            <a:effectLst/>
          </p:spPr>
          <p:txBody>
            <a:bodyPr lIns="17145" tIns="8573" rIns="17145" bIns="857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pic>
          <p:nvPicPr>
            <p:cNvPr id="18" name="Picture 2">
              <a:extLst>
                <a:ext uri="{FF2B5EF4-FFF2-40B4-BE49-F238E27FC236}">
                  <a16:creationId xmlns:a16="http://schemas.microsoft.com/office/drawing/2014/main" id="{F77A2311-95C6-4612-AE4E-96FDB8389758}"/>
                </a:ext>
              </a:extLst>
            </p:cNvPr>
            <p:cNvPicPr>
              <a:picLocks noChangeAspect="1" noChangeArrowheads="1"/>
            </p:cNvPicPr>
            <p:nvPr/>
          </p:nvPicPr>
          <p:blipFill>
            <a:blip r:embed="rId3" cstate="print"/>
            <a:srcRect/>
            <a:stretch>
              <a:fillRect/>
            </a:stretch>
          </p:blipFill>
          <p:spPr bwMode="auto">
            <a:xfrm>
              <a:off x="6470244" y="3779564"/>
              <a:ext cx="408063" cy="367257"/>
            </a:xfrm>
            <a:prstGeom prst="rect">
              <a:avLst/>
            </a:prstGeom>
            <a:noFill/>
            <a:ln w="9525">
              <a:noFill/>
              <a:miter lim="800000"/>
              <a:headEnd/>
              <a:tailEnd/>
            </a:ln>
          </p:spPr>
        </p:pic>
        <p:pic>
          <p:nvPicPr>
            <p:cNvPr id="19" name="Picture 2">
              <a:extLst>
                <a:ext uri="{FF2B5EF4-FFF2-40B4-BE49-F238E27FC236}">
                  <a16:creationId xmlns:a16="http://schemas.microsoft.com/office/drawing/2014/main" id="{AB3940E2-B254-4AB4-AC71-3618D74F1338}"/>
                </a:ext>
              </a:extLst>
            </p:cNvPr>
            <p:cNvPicPr>
              <a:picLocks noChangeAspect="1" noChangeArrowheads="1"/>
            </p:cNvPicPr>
            <p:nvPr/>
          </p:nvPicPr>
          <p:blipFill>
            <a:blip r:embed="rId3" cstate="print"/>
            <a:srcRect/>
            <a:stretch>
              <a:fillRect/>
            </a:stretch>
          </p:blipFill>
          <p:spPr bwMode="auto">
            <a:xfrm>
              <a:off x="6848286" y="3794221"/>
              <a:ext cx="408063" cy="367257"/>
            </a:xfrm>
            <a:prstGeom prst="rect">
              <a:avLst/>
            </a:prstGeom>
            <a:noFill/>
            <a:ln w="9525">
              <a:noFill/>
              <a:miter lim="800000"/>
              <a:headEnd/>
              <a:tailEnd/>
            </a:ln>
          </p:spPr>
        </p:pic>
        <p:pic>
          <p:nvPicPr>
            <p:cNvPr id="20" name="Picture 2">
              <a:extLst>
                <a:ext uri="{FF2B5EF4-FFF2-40B4-BE49-F238E27FC236}">
                  <a16:creationId xmlns:a16="http://schemas.microsoft.com/office/drawing/2014/main" id="{6CFF109A-4E3F-42E4-8AC9-B38B3B5045A4}"/>
                </a:ext>
              </a:extLst>
            </p:cNvPr>
            <p:cNvPicPr>
              <a:picLocks noChangeAspect="1" noChangeArrowheads="1"/>
            </p:cNvPicPr>
            <p:nvPr/>
          </p:nvPicPr>
          <p:blipFill>
            <a:blip r:embed="rId3" cstate="print"/>
            <a:srcRect/>
            <a:stretch>
              <a:fillRect/>
            </a:stretch>
          </p:blipFill>
          <p:spPr bwMode="auto">
            <a:xfrm>
              <a:off x="6686267" y="3412307"/>
              <a:ext cx="408064" cy="367257"/>
            </a:xfrm>
            <a:prstGeom prst="rect">
              <a:avLst/>
            </a:prstGeom>
            <a:noFill/>
            <a:ln w="9525">
              <a:noFill/>
              <a:miter lim="800000"/>
              <a:headEnd/>
              <a:tailEnd/>
            </a:ln>
          </p:spPr>
        </p:pic>
        <p:sp>
          <p:nvSpPr>
            <p:cNvPr id="21" name="椭圆 20">
              <a:extLst>
                <a:ext uri="{FF2B5EF4-FFF2-40B4-BE49-F238E27FC236}">
                  <a16:creationId xmlns:a16="http://schemas.microsoft.com/office/drawing/2014/main" id="{2D5F5957-5C50-4A86-B3F1-3D18350467E4}"/>
                </a:ext>
              </a:extLst>
            </p:cNvPr>
            <p:cNvSpPr/>
            <p:nvPr/>
          </p:nvSpPr>
          <p:spPr>
            <a:xfrm>
              <a:off x="7691578" y="3333248"/>
              <a:ext cx="1076939" cy="997254"/>
            </a:xfrm>
            <a:prstGeom prst="ellipse">
              <a:avLst/>
            </a:prstGeom>
            <a:noFill/>
            <a:ln w="12700" cap="flat" cmpd="sng" algn="ctr">
              <a:solidFill>
                <a:srgbClr val="FFFFFF"/>
              </a:solidFill>
              <a:prstDash val="solid"/>
              <a:miter lim="800000"/>
            </a:ln>
            <a:effectLst/>
          </p:spPr>
          <p:txBody>
            <a:bodyPr lIns="17145" tIns="8573" rIns="17145" bIns="857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pic>
          <p:nvPicPr>
            <p:cNvPr id="22" name="Picture 2">
              <a:extLst>
                <a:ext uri="{FF2B5EF4-FFF2-40B4-BE49-F238E27FC236}">
                  <a16:creationId xmlns:a16="http://schemas.microsoft.com/office/drawing/2014/main" id="{74E36FA4-017D-471B-9974-E1DC922D2424}"/>
                </a:ext>
              </a:extLst>
            </p:cNvPr>
            <p:cNvPicPr>
              <a:picLocks noChangeAspect="1" noChangeArrowheads="1"/>
            </p:cNvPicPr>
            <p:nvPr/>
          </p:nvPicPr>
          <p:blipFill>
            <a:blip r:embed="rId3" cstate="print"/>
            <a:srcRect/>
            <a:stretch>
              <a:fillRect/>
            </a:stretch>
          </p:blipFill>
          <p:spPr bwMode="auto">
            <a:xfrm>
              <a:off x="7820394" y="3779564"/>
              <a:ext cx="408063" cy="367257"/>
            </a:xfrm>
            <a:prstGeom prst="rect">
              <a:avLst/>
            </a:prstGeom>
            <a:noFill/>
            <a:ln w="9525">
              <a:noFill/>
              <a:miter lim="800000"/>
              <a:headEnd/>
              <a:tailEnd/>
            </a:ln>
          </p:spPr>
        </p:pic>
        <p:pic>
          <p:nvPicPr>
            <p:cNvPr id="23" name="Picture 2">
              <a:extLst>
                <a:ext uri="{FF2B5EF4-FFF2-40B4-BE49-F238E27FC236}">
                  <a16:creationId xmlns:a16="http://schemas.microsoft.com/office/drawing/2014/main" id="{5B86D187-F682-422D-9482-453619853E26}"/>
                </a:ext>
              </a:extLst>
            </p:cNvPr>
            <p:cNvPicPr>
              <a:picLocks noChangeAspect="1" noChangeArrowheads="1"/>
            </p:cNvPicPr>
            <p:nvPr/>
          </p:nvPicPr>
          <p:blipFill>
            <a:blip r:embed="rId3" cstate="print"/>
            <a:srcRect/>
            <a:stretch>
              <a:fillRect/>
            </a:stretch>
          </p:blipFill>
          <p:spPr bwMode="auto">
            <a:xfrm>
              <a:off x="8198435" y="3794221"/>
              <a:ext cx="408063" cy="367257"/>
            </a:xfrm>
            <a:prstGeom prst="rect">
              <a:avLst/>
            </a:prstGeom>
            <a:noFill/>
            <a:ln w="9525">
              <a:noFill/>
              <a:miter lim="800000"/>
              <a:headEnd/>
              <a:tailEnd/>
            </a:ln>
          </p:spPr>
        </p:pic>
        <p:pic>
          <p:nvPicPr>
            <p:cNvPr id="24" name="Picture 2">
              <a:extLst>
                <a:ext uri="{FF2B5EF4-FFF2-40B4-BE49-F238E27FC236}">
                  <a16:creationId xmlns:a16="http://schemas.microsoft.com/office/drawing/2014/main" id="{86B2601B-63C1-41B0-AC71-79427DF694FC}"/>
                </a:ext>
              </a:extLst>
            </p:cNvPr>
            <p:cNvPicPr>
              <a:picLocks noChangeAspect="1" noChangeArrowheads="1"/>
            </p:cNvPicPr>
            <p:nvPr/>
          </p:nvPicPr>
          <p:blipFill>
            <a:blip r:embed="rId3" cstate="print"/>
            <a:srcRect/>
            <a:stretch>
              <a:fillRect/>
            </a:stretch>
          </p:blipFill>
          <p:spPr bwMode="auto">
            <a:xfrm>
              <a:off x="8036417" y="3412307"/>
              <a:ext cx="408064" cy="367257"/>
            </a:xfrm>
            <a:prstGeom prst="rect">
              <a:avLst/>
            </a:prstGeom>
            <a:noFill/>
            <a:ln w="9525">
              <a:noFill/>
              <a:miter lim="800000"/>
              <a:headEnd/>
              <a:tailEnd/>
            </a:ln>
          </p:spPr>
        </p:pic>
        <p:sp>
          <p:nvSpPr>
            <p:cNvPr id="25" name="左右箭头 27">
              <a:extLst>
                <a:ext uri="{FF2B5EF4-FFF2-40B4-BE49-F238E27FC236}">
                  <a16:creationId xmlns:a16="http://schemas.microsoft.com/office/drawing/2014/main" id="{7B40910C-6895-4893-B23A-1C079A89721D}"/>
                </a:ext>
              </a:extLst>
            </p:cNvPr>
            <p:cNvSpPr/>
            <p:nvPr/>
          </p:nvSpPr>
          <p:spPr>
            <a:xfrm>
              <a:off x="7364361" y="3745763"/>
              <a:ext cx="366638" cy="235558"/>
            </a:xfrm>
            <a:prstGeom prst="leftRightArrow">
              <a:avLst/>
            </a:prstGeom>
            <a:solidFill>
              <a:srgbClr val="FFFFFF">
                <a:lumMod val="85000"/>
              </a:srgbClr>
            </a:solidFill>
            <a:ln w="12700" cap="flat" cmpd="sng" algn="ctr">
              <a:solidFill>
                <a:srgbClr val="C00000"/>
              </a:solidFill>
              <a:prstDash val="solid"/>
              <a:miter lim="800000"/>
            </a:ln>
            <a:effectLst/>
          </p:spPr>
          <p:txBody>
            <a:bodyPr lIns="17145" tIns="8573" rIns="17145" bIns="8573" rtlCol="0" anchor="ctr"/>
            <a:lstStyle/>
            <a:p>
              <a:pPr marL="0" marR="0" lvl="0" indent="0" algn="ctr" defTabSz="914400" eaLnBrk="1" fontAlgn="auto" latinLnBrk="0" hangingPunct="1">
                <a:lnSpc>
                  <a:spcPct val="100000"/>
                </a:lnSpc>
                <a:spcBef>
                  <a:spcPts val="0"/>
                </a:spcBef>
                <a:spcAft>
                  <a:spcPts val="0"/>
                </a:spcAft>
                <a:buClrTx/>
                <a:buSzTx/>
                <a:buFont typeface="Wingdings" pitchFamily="2" charset="2"/>
                <a:buChar char="ü"/>
                <a:tabLst/>
                <a:defRPr/>
              </a:pPr>
              <a:endPar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26" name="左右箭头 28">
              <a:extLst>
                <a:ext uri="{FF2B5EF4-FFF2-40B4-BE49-F238E27FC236}">
                  <a16:creationId xmlns:a16="http://schemas.microsoft.com/office/drawing/2014/main" id="{F10345E6-30A0-4837-B02B-BCB45ED582C5}"/>
                </a:ext>
              </a:extLst>
            </p:cNvPr>
            <p:cNvSpPr/>
            <p:nvPr/>
          </p:nvSpPr>
          <p:spPr>
            <a:xfrm rot="8100000">
              <a:off x="6726771" y="3100077"/>
              <a:ext cx="396324" cy="235558"/>
            </a:xfrm>
            <a:prstGeom prst="leftRightArrow">
              <a:avLst/>
            </a:prstGeom>
            <a:solidFill>
              <a:srgbClr val="FFFFFF">
                <a:lumMod val="85000"/>
              </a:srgbClr>
            </a:solidFill>
            <a:ln w="12700" cap="flat" cmpd="sng" algn="ctr">
              <a:solidFill>
                <a:srgbClr val="C00000"/>
              </a:solidFill>
              <a:prstDash val="solid"/>
              <a:miter lim="800000"/>
            </a:ln>
            <a:effectLst/>
          </p:spPr>
          <p:txBody>
            <a:bodyPr lIns="17145" tIns="8573" rIns="17145" bIns="8573" rtlCol="0" anchor="ctr"/>
            <a:lstStyle/>
            <a:p>
              <a:pPr marL="0" marR="0" lvl="0" indent="0" algn="ctr" defTabSz="914400" eaLnBrk="1" fontAlgn="auto" latinLnBrk="0" hangingPunct="1">
                <a:lnSpc>
                  <a:spcPct val="100000"/>
                </a:lnSpc>
                <a:spcBef>
                  <a:spcPts val="0"/>
                </a:spcBef>
                <a:spcAft>
                  <a:spcPts val="0"/>
                </a:spcAft>
                <a:buClrTx/>
                <a:buSzTx/>
                <a:buFont typeface="Wingdings" pitchFamily="2" charset="2"/>
                <a:buChar char="ü"/>
                <a:tabLst/>
                <a:defRPr/>
              </a:pPr>
              <a:endPar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27" name="左右箭头 29">
              <a:extLst>
                <a:ext uri="{FF2B5EF4-FFF2-40B4-BE49-F238E27FC236}">
                  <a16:creationId xmlns:a16="http://schemas.microsoft.com/office/drawing/2014/main" id="{67FE1629-C20A-42B9-ACF4-949C1CAD04AE}"/>
                </a:ext>
              </a:extLst>
            </p:cNvPr>
            <p:cNvSpPr/>
            <p:nvPr/>
          </p:nvSpPr>
          <p:spPr>
            <a:xfrm rot="2700000">
              <a:off x="7874669" y="3097692"/>
              <a:ext cx="403070" cy="235558"/>
            </a:xfrm>
            <a:prstGeom prst="leftRightArrow">
              <a:avLst/>
            </a:prstGeom>
            <a:solidFill>
              <a:srgbClr val="FFFFFF">
                <a:lumMod val="85000"/>
              </a:srgbClr>
            </a:solidFill>
            <a:ln w="12700" cap="flat" cmpd="sng" algn="ctr">
              <a:solidFill>
                <a:srgbClr val="C00000"/>
              </a:solidFill>
              <a:prstDash val="solid"/>
              <a:miter lim="800000"/>
            </a:ln>
            <a:effectLst/>
          </p:spPr>
          <p:txBody>
            <a:bodyPr lIns="17145" tIns="8573" rIns="17145" bIns="8573" rtlCol="0" anchor="ctr"/>
            <a:lstStyle/>
            <a:p>
              <a:pPr marL="0" marR="0" lvl="0" indent="0" algn="ctr" defTabSz="914400" eaLnBrk="1" fontAlgn="auto" latinLnBrk="0" hangingPunct="1">
                <a:lnSpc>
                  <a:spcPct val="100000"/>
                </a:lnSpc>
                <a:spcBef>
                  <a:spcPts val="0"/>
                </a:spcBef>
                <a:spcAft>
                  <a:spcPts val="0"/>
                </a:spcAft>
                <a:buClrTx/>
                <a:buSzTx/>
                <a:buFont typeface="Wingdings" pitchFamily="2" charset="2"/>
                <a:buChar char="ü"/>
                <a:tabLst/>
                <a:defRPr/>
              </a:pPr>
              <a:endParaRPr kumimoji="0" lang="zh-CN" altLang="en-US" sz="900" b="0" i="0" u="none" strike="noStrike" kern="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sp>
          <p:nvSpPr>
            <p:cNvPr id="28" name="椭圆 27">
              <a:extLst>
                <a:ext uri="{FF2B5EF4-FFF2-40B4-BE49-F238E27FC236}">
                  <a16:creationId xmlns:a16="http://schemas.microsoft.com/office/drawing/2014/main" id="{62832B90-5921-4CF9-8219-D6FF9DD85C16}"/>
                </a:ext>
              </a:extLst>
            </p:cNvPr>
            <p:cNvSpPr/>
            <p:nvPr/>
          </p:nvSpPr>
          <p:spPr>
            <a:xfrm>
              <a:off x="6986789" y="2386192"/>
              <a:ext cx="918101" cy="862109"/>
            </a:xfrm>
            <a:prstGeom prst="ellipse">
              <a:avLst/>
            </a:prstGeom>
            <a:noFill/>
            <a:ln w="12700" cap="flat" cmpd="sng" algn="ctr">
              <a:solidFill>
                <a:srgbClr val="0B6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9" name="椭圆 28">
              <a:extLst>
                <a:ext uri="{FF2B5EF4-FFF2-40B4-BE49-F238E27FC236}">
                  <a16:creationId xmlns:a16="http://schemas.microsoft.com/office/drawing/2014/main" id="{C89AD349-0690-494C-8D11-8720CEB3405D}"/>
                </a:ext>
              </a:extLst>
            </p:cNvPr>
            <p:cNvSpPr/>
            <p:nvPr/>
          </p:nvSpPr>
          <p:spPr>
            <a:xfrm>
              <a:off x="6389235" y="3399509"/>
              <a:ext cx="918101" cy="862109"/>
            </a:xfrm>
            <a:prstGeom prst="ellipse">
              <a:avLst/>
            </a:prstGeom>
            <a:noFill/>
            <a:ln w="12700" cap="flat" cmpd="sng" algn="ctr">
              <a:solidFill>
                <a:srgbClr val="0B6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30" name="椭圆 29">
              <a:extLst>
                <a:ext uri="{FF2B5EF4-FFF2-40B4-BE49-F238E27FC236}">
                  <a16:creationId xmlns:a16="http://schemas.microsoft.com/office/drawing/2014/main" id="{D0BF559F-07C2-4DE2-B6F1-268940ECA2CC}"/>
                </a:ext>
              </a:extLst>
            </p:cNvPr>
            <p:cNvSpPr/>
            <p:nvPr/>
          </p:nvSpPr>
          <p:spPr>
            <a:xfrm>
              <a:off x="7769406" y="3426853"/>
              <a:ext cx="918101" cy="862109"/>
            </a:xfrm>
            <a:prstGeom prst="ellipse">
              <a:avLst/>
            </a:prstGeom>
            <a:noFill/>
            <a:ln w="12700" cap="flat" cmpd="sng" algn="ctr">
              <a:solidFill>
                <a:srgbClr val="0B6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grpSp>
      <p:sp>
        <p:nvSpPr>
          <p:cNvPr id="31" name="文本占位符 17">
            <a:extLst>
              <a:ext uri="{FF2B5EF4-FFF2-40B4-BE49-F238E27FC236}">
                <a16:creationId xmlns:a16="http://schemas.microsoft.com/office/drawing/2014/main" id="{C3BB6D98-7C46-4DF5-A622-7323D07A133C}"/>
              </a:ext>
            </a:extLst>
          </p:cNvPr>
          <p:cNvSpPr txBox="1">
            <a:spLocks/>
          </p:cNvSpPr>
          <p:nvPr/>
        </p:nvSpPr>
        <p:spPr>
          <a:xfrm>
            <a:off x="1061884" y="4800468"/>
            <a:ext cx="2735873" cy="1325692"/>
          </a:xfrm>
          <a:prstGeom prst="rect">
            <a:avLst/>
          </a:prstGeom>
        </p:spPr>
        <p:txBody>
          <a:bodyPr anchor="t">
            <a:normAutofit/>
          </a:bodyPr>
          <a:lstStyle>
            <a:lvl1pPr marL="139700" marR="0" indent="-13970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sz="12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多副本（</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ZONE</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）一致性协议，一主</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(leader)</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多从</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(follower)</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“多数派”（</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&gt;1/2</a:t>
            </a:r>
            <a:r>
              <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rPr>
              <a:t>）强一致。</a:t>
            </a:r>
          </a:p>
          <a:p>
            <a:pPr marL="139700" marR="0" lvl="0" indent="-1397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tab pos="79375" algn="l"/>
              </a:tabLst>
              <a:defRPr/>
            </a:pPr>
            <a:endParaRPr kumimoji="1"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64258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9A3A3-67B8-49FA-9F45-5CA1F8C53EA1}"/>
              </a:ext>
            </a:extLst>
          </p:cNvPr>
          <p:cNvSpPr>
            <a:spLocks noGrp="1"/>
          </p:cNvSpPr>
          <p:nvPr>
            <p:ph type="title"/>
          </p:nvPr>
        </p:nvSpPr>
        <p:spPr/>
        <p:txBody>
          <a:bodyPr/>
          <a:lstStyle/>
          <a:p>
            <a:pPr algn="ctr"/>
            <a:r>
              <a:rPr lang="en-US" altLang="zh-CN" dirty="0" err="1"/>
              <a:t>Paxos</a:t>
            </a:r>
            <a:r>
              <a:rPr lang="zh-CN" altLang="en-US" dirty="0"/>
              <a:t>共识算法</a:t>
            </a:r>
          </a:p>
        </p:txBody>
      </p:sp>
      <p:sp>
        <p:nvSpPr>
          <p:cNvPr id="3" name="内容占位符 2">
            <a:extLst>
              <a:ext uri="{FF2B5EF4-FFF2-40B4-BE49-F238E27FC236}">
                <a16:creationId xmlns:a16="http://schemas.microsoft.com/office/drawing/2014/main" id="{A7FD6BDC-CDAD-4A8C-9972-063989E34F7A}"/>
              </a:ext>
            </a:extLst>
          </p:cNvPr>
          <p:cNvSpPr>
            <a:spLocks noGrp="1"/>
          </p:cNvSpPr>
          <p:nvPr>
            <p:ph idx="1"/>
          </p:nvPr>
        </p:nvSpPr>
        <p:spPr>
          <a:xfrm>
            <a:off x="335360" y="1052737"/>
            <a:ext cx="11137237" cy="5073427"/>
          </a:xfrm>
        </p:spPr>
        <p:txBody>
          <a:bodyPr/>
          <a:lstStyle/>
          <a:p>
            <a:pPr>
              <a:spcBef>
                <a:spcPts val="1600"/>
              </a:spcBef>
            </a:pPr>
            <a:r>
              <a:rPr lang="en-US" altLang="zh-CN" sz="2400" b="1" dirty="0" err="1"/>
              <a:t>Paxos</a:t>
            </a:r>
            <a:r>
              <a:rPr lang="zh-CN" altLang="en-US" sz="2400" b="1" dirty="0"/>
              <a:t>是一种基于</a:t>
            </a:r>
            <a:r>
              <a:rPr lang="zh-CN" altLang="en-US" sz="2400" b="1" dirty="0">
                <a:solidFill>
                  <a:srgbClr val="C00000"/>
                </a:solidFill>
              </a:rPr>
              <a:t>异步消息</a:t>
            </a:r>
            <a:r>
              <a:rPr lang="zh-CN" altLang="en-US" sz="2400" b="1" dirty="0"/>
              <a:t>的一致性算法</a:t>
            </a:r>
            <a:r>
              <a:rPr lang="en-US" altLang="zh-CN" sz="2400" b="1" dirty="0"/>
              <a:t>(</a:t>
            </a:r>
            <a:r>
              <a:rPr lang="zh-CN" altLang="en-US" sz="2400" b="1" dirty="0"/>
              <a:t>共识算法</a:t>
            </a:r>
            <a:r>
              <a:rPr lang="en-US" altLang="zh-CN" sz="2400" b="1" dirty="0"/>
              <a:t>)</a:t>
            </a:r>
            <a:r>
              <a:rPr lang="zh-CN" altLang="en-US" sz="2400" dirty="0"/>
              <a:t>，主要解决：</a:t>
            </a:r>
          </a:p>
          <a:p>
            <a:pPr lvl="1">
              <a:spcBef>
                <a:spcPts val="1600"/>
              </a:spcBef>
            </a:pPr>
            <a:r>
              <a:rPr lang="zh-CN" altLang="en-US" sz="2000" dirty="0"/>
              <a:t>如何发起投票，特别是当多个节点希望发起投票时，如何决定投票主题？</a:t>
            </a:r>
          </a:p>
          <a:p>
            <a:pPr lvl="1">
              <a:spcBef>
                <a:spcPts val="1600"/>
              </a:spcBef>
            </a:pPr>
            <a:r>
              <a:rPr lang="zh-CN" altLang="en-US" sz="2000" dirty="0"/>
              <a:t>具有投票权的节点如何投票？出现网络故障、延迟或部分节点失效时，投票过程和结果是否还有效？</a:t>
            </a:r>
          </a:p>
          <a:p>
            <a:pPr lvl="1">
              <a:spcBef>
                <a:spcPts val="1600"/>
              </a:spcBef>
            </a:pPr>
            <a:r>
              <a:rPr lang="zh-CN" altLang="en-US" sz="2000" dirty="0"/>
              <a:t>如何让“吃瓜群众”</a:t>
            </a:r>
            <a:r>
              <a:rPr lang="en-US" altLang="zh-CN" sz="2000" dirty="0"/>
              <a:t>(learner)</a:t>
            </a:r>
            <a:r>
              <a:rPr lang="zh-CN" altLang="en-US" sz="2000" dirty="0"/>
              <a:t>获知投票结果</a:t>
            </a:r>
          </a:p>
          <a:p>
            <a:pPr>
              <a:spcBef>
                <a:spcPts val="1600"/>
              </a:spcBef>
            </a:pPr>
            <a:r>
              <a:rPr lang="en-US" altLang="zh-CN" sz="2400" dirty="0" err="1"/>
              <a:t>Paxos</a:t>
            </a:r>
            <a:r>
              <a:rPr lang="zh-CN" altLang="en-US" sz="2400" dirty="0"/>
              <a:t>被认为是同类算法中最有效的，有多种改进算法，如</a:t>
            </a:r>
            <a:r>
              <a:rPr lang="en-US" altLang="zh-CN" sz="2400" dirty="0"/>
              <a:t>Fast </a:t>
            </a:r>
            <a:r>
              <a:rPr lang="en-US" altLang="zh-CN" sz="2400" dirty="0" err="1"/>
              <a:t>Paxos</a:t>
            </a:r>
            <a:endParaRPr lang="zh-CN" altLang="en-US" sz="2400" dirty="0"/>
          </a:p>
          <a:p>
            <a:pPr>
              <a:spcBef>
                <a:spcPts val="1600"/>
              </a:spcBef>
            </a:pPr>
            <a:r>
              <a:rPr lang="zh-CN" altLang="en-US" sz="2400" dirty="0"/>
              <a:t>现有分布式一致性软件，如：</a:t>
            </a:r>
            <a:r>
              <a:rPr lang="en-US" altLang="zh-CN" sz="2400" dirty="0"/>
              <a:t>Apache Zookeeper</a:t>
            </a:r>
            <a:r>
              <a:rPr lang="zh-CN" altLang="en-US" sz="2400" dirty="0"/>
              <a:t>、</a:t>
            </a:r>
            <a:r>
              <a:rPr lang="en-US" altLang="zh-CN" sz="2400" dirty="0"/>
              <a:t>Google Chubby</a:t>
            </a:r>
            <a:r>
              <a:rPr lang="zh-CN" altLang="en-US" sz="2400" dirty="0"/>
              <a:t>，以及</a:t>
            </a:r>
            <a:r>
              <a:rPr lang="en-US" altLang="zh-CN" sz="2400" dirty="0"/>
              <a:t>MongoDB</a:t>
            </a:r>
            <a:r>
              <a:rPr lang="zh-CN" altLang="en-US" sz="2400" dirty="0"/>
              <a:t>等</a:t>
            </a:r>
            <a:r>
              <a:rPr lang="en-US" altLang="zh-CN" sz="2400" dirty="0"/>
              <a:t>NoSQL</a:t>
            </a:r>
            <a:r>
              <a:rPr lang="zh-CN" altLang="en-US" sz="2400" dirty="0"/>
              <a:t>数据库中的主节点选举模块，大多使用或借鉴了</a:t>
            </a:r>
            <a:r>
              <a:rPr lang="en-US" altLang="zh-CN" sz="2400" dirty="0" err="1"/>
              <a:t>Paxos</a:t>
            </a:r>
            <a:endParaRPr lang="zh-CN" altLang="en-US" sz="2400" dirty="0"/>
          </a:p>
          <a:p>
            <a:pPr>
              <a:spcBef>
                <a:spcPts val="1600"/>
              </a:spcBef>
            </a:pPr>
            <a:endParaRPr lang="zh-CN" altLang="en-US" sz="2400" dirty="0"/>
          </a:p>
        </p:txBody>
      </p:sp>
    </p:spTree>
    <p:extLst>
      <p:ext uri="{BB962C8B-B14F-4D97-AF65-F5344CB8AC3E}">
        <p14:creationId xmlns:p14="http://schemas.microsoft.com/office/powerpoint/2010/main" val="11832772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CC8B-D9C5-42CC-B2E9-8FEBBFDE6A08}"/>
              </a:ext>
            </a:extLst>
          </p:cNvPr>
          <p:cNvSpPr>
            <a:spLocks noGrp="1"/>
          </p:cNvSpPr>
          <p:nvPr>
            <p:ph type="title"/>
          </p:nvPr>
        </p:nvSpPr>
        <p:spPr/>
        <p:txBody>
          <a:bodyPr/>
          <a:lstStyle/>
          <a:p>
            <a:pPr algn="ctr"/>
            <a:r>
              <a:rPr lang="en-US" altLang="zh-CN" dirty="0" err="1"/>
              <a:t>Paxos</a:t>
            </a:r>
            <a:r>
              <a:rPr lang="zh-CN" altLang="en-US" dirty="0"/>
              <a:t>共识算法</a:t>
            </a:r>
          </a:p>
        </p:txBody>
      </p:sp>
      <p:sp>
        <p:nvSpPr>
          <p:cNvPr id="3" name="内容占位符 2">
            <a:extLst>
              <a:ext uri="{FF2B5EF4-FFF2-40B4-BE49-F238E27FC236}">
                <a16:creationId xmlns:a16="http://schemas.microsoft.com/office/drawing/2014/main" id="{47E33CBB-8B87-4C46-B394-80D4E37011B5}"/>
              </a:ext>
            </a:extLst>
          </p:cNvPr>
          <p:cNvSpPr>
            <a:spLocks noGrp="1"/>
          </p:cNvSpPr>
          <p:nvPr>
            <p:ph idx="1"/>
          </p:nvPr>
        </p:nvSpPr>
        <p:spPr>
          <a:xfrm>
            <a:off x="239350" y="892287"/>
            <a:ext cx="11512383" cy="5073427"/>
          </a:xfrm>
        </p:spPr>
        <p:txBody>
          <a:bodyPr/>
          <a:lstStyle/>
          <a:p>
            <a:r>
              <a:rPr lang="zh-CN" altLang="en-US" sz="2400" b="1" dirty="0"/>
              <a:t>基本角色</a:t>
            </a:r>
          </a:p>
          <a:p>
            <a:pPr lvl="1"/>
            <a:r>
              <a:rPr lang="zh-CN" altLang="en-US" sz="2000" b="1" dirty="0"/>
              <a:t>若干</a:t>
            </a:r>
            <a:r>
              <a:rPr lang="en-US" altLang="zh-CN" sz="2000" b="1" dirty="0"/>
              <a:t>proposer (</a:t>
            </a:r>
            <a:r>
              <a:rPr lang="zh-CN" altLang="en-US" sz="2000" b="1" dirty="0"/>
              <a:t>提议者</a:t>
            </a:r>
            <a:r>
              <a:rPr lang="en-US" altLang="zh-CN" sz="2000" b="1" dirty="0"/>
              <a:t>)</a:t>
            </a:r>
            <a:r>
              <a:rPr lang="zh-CN" altLang="en-US" sz="2000" dirty="0"/>
              <a:t>：</a:t>
            </a:r>
            <a:r>
              <a:rPr lang="en-US" altLang="zh-CN" sz="2000" dirty="0"/>
              <a:t>proposer</a:t>
            </a:r>
            <a:r>
              <a:rPr lang="zh-CN" altLang="en-US" sz="2000" dirty="0"/>
              <a:t>负责提出投票提议</a:t>
            </a:r>
            <a:r>
              <a:rPr lang="en-US" altLang="zh-CN" sz="2000" dirty="0"/>
              <a:t>(proposal)</a:t>
            </a:r>
            <a:r>
              <a:rPr lang="zh-CN" altLang="en-US" sz="2000" dirty="0"/>
              <a:t>，以及给出建议的决议</a:t>
            </a:r>
            <a:r>
              <a:rPr lang="en-US" altLang="zh-CN" sz="2000" dirty="0"/>
              <a:t>(</a:t>
            </a:r>
            <a:r>
              <a:rPr lang="zh-CN" altLang="en-US" sz="2000" dirty="0"/>
              <a:t>或称为值，</a:t>
            </a:r>
            <a:r>
              <a:rPr lang="en-US" altLang="zh-CN" sz="2000" dirty="0"/>
              <a:t>value)</a:t>
            </a:r>
            <a:endParaRPr lang="zh-CN" altLang="en-US" sz="2000" dirty="0"/>
          </a:p>
          <a:p>
            <a:pPr lvl="1"/>
            <a:r>
              <a:rPr lang="zh-CN" altLang="en-US" sz="2000" b="1" dirty="0"/>
              <a:t>若干</a:t>
            </a:r>
            <a:r>
              <a:rPr lang="en-US" altLang="zh-CN" sz="2000" b="1" dirty="0"/>
              <a:t>acceptor(</a:t>
            </a:r>
            <a:r>
              <a:rPr lang="zh-CN" altLang="en-US" sz="2000" b="1" dirty="0"/>
              <a:t>投票者</a:t>
            </a:r>
            <a:r>
              <a:rPr lang="en-US" altLang="zh-CN" sz="2000" b="1" dirty="0"/>
              <a:t>)</a:t>
            </a:r>
            <a:r>
              <a:rPr lang="zh-CN" altLang="en-US" sz="2000" dirty="0"/>
              <a:t>：一般三个以上的奇数个，</a:t>
            </a:r>
            <a:r>
              <a:rPr lang="en-US" altLang="zh-CN" sz="2000" dirty="0"/>
              <a:t>acceptor</a:t>
            </a:r>
            <a:r>
              <a:rPr lang="zh-CN" altLang="en-US" sz="2000" dirty="0"/>
              <a:t>收到提议后进行投票，以少数服从多数的原则决定是否接受提议，以及是否批准该值</a:t>
            </a:r>
          </a:p>
          <a:p>
            <a:r>
              <a:rPr lang="zh-CN" altLang="en-US" sz="2400" b="1" dirty="0"/>
              <a:t>其他可能角色</a:t>
            </a:r>
          </a:p>
          <a:p>
            <a:pPr lvl="1"/>
            <a:r>
              <a:rPr lang="en-US" altLang="zh-CN" sz="2000" b="1" dirty="0"/>
              <a:t>client(</a:t>
            </a:r>
            <a:r>
              <a:rPr lang="zh-CN" altLang="en-US" sz="2000" b="1" dirty="0"/>
              <a:t>客户端</a:t>
            </a:r>
            <a:r>
              <a:rPr lang="en-US" altLang="zh-CN" sz="2000" b="1" dirty="0"/>
              <a:t>)</a:t>
            </a:r>
            <a:r>
              <a:rPr lang="zh-CN" altLang="en-US" sz="2000" dirty="0"/>
              <a:t>：提议的产生者，</a:t>
            </a:r>
            <a:r>
              <a:rPr lang="en-US" altLang="zh-CN" sz="2000" dirty="0"/>
              <a:t>client</a:t>
            </a:r>
            <a:r>
              <a:rPr lang="zh-CN" altLang="en-US" sz="2000" dirty="0"/>
              <a:t>将提议提交给任意</a:t>
            </a:r>
            <a:r>
              <a:rPr lang="en-US" altLang="zh-CN" sz="2000" dirty="0"/>
              <a:t>proposer</a:t>
            </a:r>
            <a:r>
              <a:rPr lang="zh-CN" altLang="en-US" sz="2000" dirty="0"/>
              <a:t>，由其提交投票</a:t>
            </a:r>
          </a:p>
          <a:p>
            <a:pPr lvl="1"/>
            <a:r>
              <a:rPr lang="en-US" altLang="zh-CN" sz="2000" b="1" dirty="0"/>
              <a:t>learner (</a:t>
            </a:r>
            <a:r>
              <a:rPr lang="zh-CN" altLang="en-US" sz="2000" b="1" dirty="0"/>
              <a:t>学习者，也称</a:t>
            </a:r>
            <a:r>
              <a:rPr lang="en-US" altLang="zh-CN" sz="2000" b="1" dirty="0"/>
              <a:t>observer)</a:t>
            </a:r>
            <a:r>
              <a:rPr lang="zh-CN" altLang="en-US" sz="2000" dirty="0"/>
              <a:t>：</a:t>
            </a:r>
            <a:r>
              <a:rPr lang="en-US" altLang="zh-CN" sz="2000" dirty="0"/>
              <a:t>learner</a:t>
            </a:r>
            <a:r>
              <a:rPr lang="zh-CN" altLang="en-US" sz="2000" dirty="0"/>
              <a:t>只能观察投票结果，并更新自己的认识</a:t>
            </a:r>
            <a:r>
              <a:rPr lang="en-US" altLang="zh-CN" sz="2000" dirty="0"/>
              <a:t>(</a:t>
            </a:r>
            <a:r>
              <a:rPr lang="zh-CN" altLang="en-US" sz="2000" dirty="0"/>
              <a:t>值</a:t>
            </a:r>
            <a:r>
              <a:rPr lang="en-US" altLang="zh-CN" sz="2000" dirty="0"/>
              <a:t>)</a:t>
            </a:r>
            <a:r>
              <a:rPr lang="zh-CN" altLang="en-US" sz="2000" dirty="0"/>
              <a:t>，无投票权</a:t>
            </a:r>
          </a:p>
          <a:p>
            <a:pPr lvl="1"/>
            <a:r>
              <a:rPr lang="en-US" altLang="zh-CN" sz="2000" b="1" dirty="0"/>
              <a:t>coordinator</a:t>
            </a:r>
            <a:r>
              <a:rPr lang="zh-CN" altLang="en-US" sz="2000" b="1" dirty="0"/>
              <a:t>和</a:t>
            </a:r>
            <a:r>
              <a:rPr lang="en-US" altLang="zh-CN" sz="2000" b="1" dirty="0"/>
              <a:t>leader</a:t>
            </a:r>
            <a:r>
              <a:rPr lang="zh-CN" altLang="en-US" sz="2000" dirty="0"/>
              <a:t>：在改进后的</a:t>
            </a:r>
            <a:r>
              <a:rPr lang="en-US" altLang="zh-CN" sz="2000" dirty="0" err="1"/>
              <a:t>Paxos</a:t>
            </a:r>
            <a:r>
              <a:rPr lang="zh-CN" altLang="en-US" sz="2000" dirty="0"/>
              <a:t>机制中负责协调</a:t>
            </a:r>
          </a:p>
          <a:p>
            <a:r>
              <a:rPr lang="zh-CN" altLang="en-US" sz="2400" dirty="0"/>
              <a:t>实际系统中，通常只有客户端和服务器。客户端一般扮演</a:t>
            </a:r>
            <a:r>
              <a:rPr lang="en-US" altLang="zh-CN" sz="2400" dirty="0"/>
              <a:t>client</a:t>
            </a:r>
            <a:r>
              <a:rPr lang="zh-CN" altLang="en-US" sz="2400" dirty="0"/>
              <a:t>、</a:t>
            </a:r>
            <a:r>
              <a:rPr lang="en-US" altLang="zh-CN" sz="2400" dirty="0"/>
              <a:t>proposer</a:t>
            </a:r>
            <a:r>
              <a:rPr lang="zh-CN" altLang="en-US" sz="2400" dirty="0"/>
              <a:t>和</a:t>
            </a:r>
            <a:r>
              <a:rPr lang="en-US" altLang="zh-CN" sz="2400" dirty="0"/>
              <a:t>learner</a:t>
            </a:r>
            <a:r>
              <a:rPr lang="zh-CN" altLang="en-US" sz="2400" dirty="0"/>
              <a:t>的角色，服务端扮演</a:t>
            </a:r>
            <a:r>
              <a:rPr lang="en-US" altLang="zh-CN" sz="2400" dirty="0"/>
              <a:t>acceptor</a:t>
            </a:r>
            <a:r>
              <a:rPr lang="zh-CN" altLang="en-US" sz="2400" dirty="0"/>
              <a:t>、</a:t>
            </a:r>
            <a:r>
              <a:rPr lang="en-US" altLang="zh-CN" sz="2400" dirty="0"/>
              <a:t>coordinator</a:t>
            </a:r>
            <a:r>
              <a:rPr lang="zh-CN" altLang="en-US" sz="2400" dirty="0"/>
              <a:t>和</a:t>
            </a:r>
            <a:r>
              <a:rPr lang="en-US" altLang="zh-CN" sz="2400" dirty="0"/>
              <a:t>leader</a:t>
            </a:r>
            <a:r>
              <a:rPr lang="zh-CN" altLang="en-US" sz="2400" dirty="0"/>
              <a:t>的角色。一个节点也可能承担多个角色</a:t>
            </a:r>
          </a:p>
          <a:p>
            <a:endParaRPr lang="zh-CN" altLang="en-US" sz="2400" dirty="0"/>
          </a:p>
        </p:txBody>
      </p:sp>
    </p:spTree>
    <p:extLst>
      <p:ext uri="{BB962C8B-B14F-4D97-AF65-F5344CB8AC3E}">
        <p14:creationId xmlns:p14="http://schemas.microsoft.com/office/powerpoint/2010/main" val="428978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361EE-7A45-4A72-A976-1F61AF3C87A3}"/>
              </a:ext>
            </a:extLst>
          </p:cNvPr>
          <p:cNvSpPr>
            <a:spLocks noGrp="1"/>
          </p:cNvSpPr>
          <p:nvPr>
            <p:ph type="title"/>
          </p:nvPr>
        </p:nvSpPr>
        <p:spPr/>
        <p:txBody>
          <a:bodyPr/>
          <a:lstStyle/>
          <a:p>
            <a:pPr algn="ctr"/>
            <a:r>
              <a:rPr lang="en-US" altLang="zh-CN" dirty="0" err="1"/>
              <a:t>Paxos</a:t>
            </a:r>
            <a:r>
              <a:rPr lang="zh-CN" altLang="en-US" dirty="0"/>
              <a:t>共识算法</a:t>
            </a:r>
          </a:p>
        </p:txBody>
      </p:sp>
      <p:sp>
        <p:nvSpPr>
          <p:cNvPr id="3" name="内容占位符 2">
            <a:extLst>
              <a:ext uri="{FF2B5EF4-FFF2-40B4-BE49-F238E27FC236}">
                <a16:creationId xmlns:a16="http://schemas.microsoft.com/office/drawing/2014/main" id="{D1256E32-5415-4B61-A79A-D73D63B0D9D9}"/>
              </a:ext>
            </a:extLst>
          </p:cNvPr>
          <p:cNvSpPr>
            <a:spLocks noGrp="1"/>
          </p:cNvSpPr>
          <p:nvPr>
            <p:ph idx="1"/>
          </p:nvPr>
        </p:nvSpPr>
        <p:spPr>
          <a:xfrm>
            <a:off x="143339" y="984142"/>
            <a:ext cx="11905323" cy="4981572"/>
          </a:xfrm>
        </p:spPr>
        <p:txBody>
          <a:bodyPr/>
          <a:lstStyle/>
          <a:p>
            <a:r>
              <a:rPr lang="zh-CN" altLang="en-US" sz="2400" b="1" dirty="0"/>
              <a:t>第一阶段：发起提议阶段</a:t>
            </a:r>
          </a:p>
          <a:p>
            <a:pPr lvl="1"/>
            <a:r>
              <a:rPr lang="en-US" altLang="zh-CN" sz="2000" dirty="0"/>
              <a:t>proposer</a:t>
            </a:r>
            <a:r>
              <a:rPr lang="zh-CN" altLang="en-US" sz="2000" dirty="0"/>
              <a:t>向至少半数以上的</a:t>
            </a:r>
            <a:r>
              <a:rPr lang="en-US" altLang="zh-CN" sz="2000" dirty="0"/>
              <a:t>acceptor</a:t>
            </a:r>
            <a:r>
              <a:rPr lang="zh-CN" altLang="en-US" sz="2000" dirty="0"/>
              <a:t>发送</a:t>
            </a:r>
            <a:r>
              <a:rPr lang="en-US" altLang="zh-CN" sz="2000" dirty="0"/>
              <a:t>prepare</a:t>
            </a:r>
            <a:r>
              <a:rPr lang="zh-CN" altLang="en-US" sz="2000" dirty="0"/>
              <a:t>请求，反馈的</a:t>
            </a:r>
            <a:r>
              <a:rPr lang="en-US" altLang="zh-CN" sz="2000" dirty="0"/>
              <a:t>acceptor</a:t>
            </a:r>
            <a:r>
              <a:rPr lang="zh-CN" altLang="en-US" sz="2000" dirty="0"/>
              <a:t>为半数以上原则，少部分节点失效时，投票仍可以进行</a:t>
            </a:r>
          </a:p>
          <a:p>
            <a:pPr lvl="1"/>
            <a:r>
              <a:rPr lang="zh-CN" altLang="en-US" sz="2000" dirty="0"/>
              <a:t>接受提议编号为最新原则，确保当前只为一个提议投票，确保当前提议是最新的</a:t>
            </a:r>
          </a:p>
          <a:p>
            <a:pPr lvl="1"/>
            <a:r>
              <a:rPr lang="zh-CN" altLang="en-US" sz="2000" dirty="0"/>
              <a:t>如果有历史决议，反馈历史决议，否者返回空值</a:t>
            </a:r>
            <a:endParaRPr lang="en-US" altLang="zh-CN" sz="2000" dirty="0"/>
          </a:p>
          <a:p>
            <a:pPr lvl="1"/>
            <a:endParaRPr lang="zh-CN" altLang="en-US" sz="2000" dirty="0"/>
          </a:p>
          <a:p>
            <a:r>
              <a:rPr lang="zh-CN" altLang="en-US" sz="2400" b="1" dirty="0"/>
              <a:t>第二阶段：决议批准阶段</a:t>
            </a:r>
          </a:p>
          <a:p>
            <a:pPr lvl="1"/>
            <a:r>
              <a:rPr lang="en-US" altLang="zh-CN" sz="2000" dirty="0"/>
              <a:t>proposer</a:t>
            </a:r>
            <a:r>
              <a:rPr lang="zh-CN" altLang="en-US" sz="2000" dirty="0"/>
              <a:t>决定决议（值）</a:t>
            </a:r>
          </a:p>
          <a:p>
            <a:pPr lvl="1"/>
            <a:r>
              <a:rPr lang="zh-CN" altLang="en-US" sz="2000" dirty="0"/>
              <a:t>反馈的</a:t>
            </a:r>
            <a:r>
              <a:rPr lang="en-US" altLang="zh-CN" sz="2000" dirty="0"/>
              <a:t>acceptor</a:t>
            </a:r>
            <a:r>
              <a:rPr lang="zh-CN" altLang="en-US" sz="2000" dirty="0"/>
              <a:t>为半数以上原则</a:t>
            </a:r>
          </a:p>
          <a:p>
            <a:pPr lvl="1"/>
            <a:r>
              <a:rPr lang="zh-CN" altLang="en-US" sz="2000" dirty="0"/>
              <a:t>学习者或客户端只能学习到投票通过的决议（或值）</a:t>
            </a:r>
            <a:endParaRPr lang="en-US" altLang="zh-CN" sz="2000" dirty="0"/>
          </a:p>
          <a:p>
            <a:pPr lvl="1"/>
            <a:endParaRPr lang="zh-CN" altLang="en-US" sz="2000" dirty="0"/>
          </a:p>
          <a:p>
            <a:r>
              <a:rPr lang="zh-CN" altLang="en-US" sz="2400" b="1" dirty="0"/>
              <a:t>进一步需要解决</a:t>
            </a:r>
          </a:p>
          <a:p>
            <a:pPr lvl="1"/>
            <a:r>
              <a:rPr lang="zh-CN" altLang="en-US" sz="2000" dirty="0"/>
              <a:t>如何防止提升编号抢占提议权？引入</a:t>
            </a:r>
            <a:r>
              <a:rPr lang="en-US" altLang="zh-CN" sz="2000" dirty="0"/>
              <a:t>leader</a:t>
            </a:r>
            <a:r>
              <a:rPr lang="zh-CN" altLang="en-US" sz="2000" dirty="0"/>
              <a:t>机制，在第一阶段由</a:t>
            </a:r>
            <a:r>
              <a:rPr lang="en-US" altLang="zh-CN" sz="2000" dirty="0"/>
              <a:t>leader</a:t>
            </a:r>
            <a:r>
              <a:rPr lang="zh-CN" altLang="en-US" sz="2000" dirty="0"/>
              <a:t>决定提议</a:t>
            </a:r>
          </a:p>
          <a:p>
            <a:pPr lvl="1"/>
            <a:r>
              <a:rPr lang="zh-CN" altLang="en-US" sz="2000" dirty="0"/>
              <a:t>如何加快投票过程：授予</a:t>
            </a:r>
            <a:r>
              <a:rPr lang="en-US" altLang="zh-CN" sz="2000" dirty="0"/>
              <a:t>leader</a:t>
            </a:r>
            <a:r>
              <a:rPr lang="zh-CN" altLang="en-US" sz="2000" dirty="0"/>
              <a:t>在第二阶段发生冲突时的决策权</a:t>
            </a:r>
          </a:p>
          <a:p>
            <a:endParaRPr lang="zh-CN" altLang="en-US" sz="2400" dirty="0"/>
          </a:p>
        </p:txBody>
      </p:sp>
    </p:spTree>
    <p:extLst>
      <p:ext uri="{BB962C8B-B14F-4D97-AF65-F5344CB8AC3E}">
        <p14:creationId xmlns:p14="http://schemas.microsoft.com/office/powerpoint/2010/main" val="3046526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9DE5F-9500-4731-B06E-951D1B73119F}"/>
              </a:ext>
            </a:extLst>
          </p:cNvPr>
          <p:cNvSpPr>
            <a:spLocks noGrp="1"/>
          </p:cNvSpPr>
          <p:nvPr>
            <p:ph type="title"/>
          </p:nvPr>
        </p:nvSpPr>
        <p:spPr/>
        <p:txBody>
          <a:bodyPr/>
          <a:lstStyle/>
          <a:p>
            <a:pPr algn="ctr"/>
            <a:r>
              <a:rPr lang="en-US" altLang="zh-CN" dirty="0" err="1"/>
              <a:t>OceanBase</a:t>
            </a:r>
            <a:endParaRPr lang="zh-CN" altLang="en-US" dirty="0"/>
          </a:p>
        </p:txBody>
      </p:sp>
      <p:sp>
        <p:nvSpPr>
          <p:cNvPr id="3" name="内容占位符 2">
            <a:extLst>
              <a:ext uri="{FF2B5EF4-FFF2-40B4-BE49-F238E27FC236}">
                <a16:creationId xmlns:a16="http://schemas.microsoft.com/office/drawing/2014/main" id="{1F68CA22-9E54-476C-907A-86F077922C76}"/>
              </a:ext>
            </a:extLst>
          </p:cNvPr>
          <p:cNvSpPr>
            <a:spLocks noGrp="1"/>
          </p:cNvSpPr>
          <p:nvPr>
            <p:ph idx="1"/>
          </p:nvPr>
        </p:nvSpPr>
        <p:spPr/>
        <p:txBody>
          <a:bodyPr/>
          <a:lstStyle/>
          <a:p>
            <a:r>
              <a:rPr lang="en-US" altLang="zh-CN" sz="2800" b="1" dirty="0" err="1"/>
              <a:t>OceanBase</a:t>
            </a:r>
            <a:r>
              <a:rPr lang="en-US" altLang="zh-CN" sz="2800" b="1" dirty="0"/>
              <a:t> -</a:t>
            </a:r>
            <a:r>
              <a:rPr lang="zh-CN" altLang="en-US" sz="2800" b="1" dirty="0"/>
              <a:t>企业级分布式数据库</a:t>
            </a:r>
          </a:p>
        </p:txBody>
      </p:sp>
      <p:sp>
        <p:nvSpPr>
          <p:cNvPr id="4" name="文本占位符 3">
            <a:extLst>
              <a:ext uri="{FF2B5EF4-FFF2-40B4-BE49-F238E27FC236}">
                <a16:creationId xmlns:a16="http://schemas.microsoft.com/office/drawing/2014/main" id="{F5976C3A-2FF7-4F29-8245-B1A1C70FFFF8}"/>
              </a:ext>
            </a:extLst>
          </p:cNvPr>
          <p:cNvSpPr txBox="1">
            <a:spLocks/>
          </p:cNvSpPr>
          <p:nvPr/>
        </p:nvSpPr>
        <p:spPr>
          <a:xfrm>
            <a:off x="865825" y="3881839"/>
            <a:ext cx="10777688" cy="23654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800" dirty="0">
                <a:latin typeface="Alibaba PuHuiTi R" pitchFamily="18" charset="-122"/>
                <a:ea typeface="Alibaba PuHuiTi R" pitchFamily="18" charset="-122"/>
                <a:cs typeface="Alibaba PuHuiTi R" pitchFamily="18" charset="-122"/>
              </a:rPr>
              <a:t>完全自主研发，蚂蚁集团控股独立公司运作</a:t>
            </a:r>
          </a:p>
          <a:p>
            <a:pPr marL="0" indent="0" algn="ctr">
              <a:lnSpc>
                <a:spcPct val="120000"/>
              </a:lnSpc>
              <a:buNone/>
            </a:pPr>
            <a:r>
              <a:rPr lang="zh-CN" altLang="en-US" sz="1800" dirty="0">
                <a:latin typeface="Alibaba PuHuiTi R" pitchFamily="18" charset="-122"/>
                <a:ea typeface="Alibaba PuHuiTi R" pitchFamily="18" charset="-122"/>
                <a:cs typeface="Alibaba PuHuiTi R" pitchFamily="18" charset="-122"/>
              </a:rPr>
              <a:t>拥有</a:t>
            </a:r>
            <a:r>
              <a:rPr lang="en-US" altLang="zh-CN" sz="1800" dirty="0">
                <a:latin typeface="Alibaba PuHuiTi R" pitchFamily="18" charset="-122"/>
                <a:ea typeface="Alibaba PuHuiTi R" pitchFamily="18" charset="-122"/>
                <a:cs typeface="Alibaba PuHuiTi R" pitchFamily="18" charset="-122"/>
              </a:rPr>
              <a:t>100%</a:t>
            </a:r>
            <a:r>
              <a:rPr lang="zh-CN" altLang="en-US" sz="1800" dirty="0">
                <a:latin typeface="Alibaba PuHuiTi R" pitchFamily="18" charset="-122"/>
                <a:ea typeface="Alibaba PuHuiTi R" pitchFamily="18" charset="-122"/>
                <a:cs typeface="Alibaba PuHuiTi R" pitchFamily="18" charset="-122"/>
              </a:rPr>
              <a:t>的知识产权，区别于开源数据库的再发行产品，是</a:t>
            </a:r>
            <a:r>
              <a:rPr lang="zh-CN" altLang="en-US" sz="1800" b="1" dirty="0">
                <a:solidFill>
                  <a:srgbClr val="C00000"/>
                </a:solidFill>
                <a:latin typeface="Alibaba PuHuiTi R" pitchFamily="18" charset="-122"/>
                <a:ea typeface="Alibaba PuHuiTi R" pitchFamily="18" charset="-122"/>
                <a:cs typeface="Alibaba PuHuiTi R" pitchFamily="18" charset="-122"/>
              </a:rPr>
              <a:t>自主可控</a:t>
            </a:r>
            <a:r>
              <a:rPr lang="zh-CN" altLang="en-US" sz="1800" dirty="0">
                <a:latin typeface="Alibaba PuHuiTi R" pitchFamily="18" charset="-122"/>
                <a:ea typeface="Alibaba PuHuiTi R" pitchFamily="18" charset="-122"/>
                <a:cs typeface="Alibaba PuHuiTi R" pitchFamily="18" charset="-122"/>
              </a:rPr>
              <a:t>的</a:t>
            </a:r>
            <a:r>
              <a:rPr lang="zh-CN" altLang="en-US" sz="1800" b="1" dirty="0">
                <a:solidFill>
                  <a:srgbClr val="C00000"/>
                </a:solidFill>
                <a:latin typeface="Alibaba PuHuiTi R" pitchFamily="18" charset="-122"/>
                <a:ea typeface="Alibaba PuHuiTi R" pitchFamily="18" charset="-122"/>
                <a:cs typeface="Alibaba PuHuiTi R" pitchFamily="18" charset="-122"/>
              </a:rPr>
              <a:t>国产数据库产品</a:t>
            </a:r>
          </a:p>
          <a:p>
            <a:pPr marL="0" indent="0" algn="ctr">
              <a:lnSpc>
                <a:spcPct val="120000"/>
              </a:lnSpc>
              <a:buNone/>
            </a:pPr>
            <a:r>
              <a:rPr lang="zh-CN" altLang="en-US" sz="1800" dirty="0">
                <a:latin typeface="Alibaba PuHuiTi R" pitchFamily="18" charset="-122"/>
                <a:ea typeface="Alibaba PuHuiTi R" pitchFamily="18" charset="-122"/>
                <a:cs typeface="Alibaba PuHuiTi R" pitchFamily="18" charset="-122"/>
              </a:rPr>
              <a:t>基于</a:t>
            </a:r>
            <a:r>
              <a:rPr lang="zh-CN" altLang="en-US" sz="1800" b="1" dirty="0">
                <a:solidFill>
                  <a:srgbClr val="C00000"/>
                </a:solidFill>
                <a:latin typeface="Alibaba PuHuiTi R" pitchFamily="18" charset="-122"/>
                <a:ea typeface="Alibaba PuHuiTi R" pitchFamily="18" charset="-122"/>
                <a:cs typeface="Alibaba PuHuiTi R" pitchFamily="18" charset="-122"/>
              </a:rPr>
              <a:t>分布式架构</a:t>
            </a:r>
            <a:r>
              <a:rPr lang="zh-CN" altLang="en-US" sz="1800" dirty="0">
                <a:latin typeface="Alibaba PuHuiTi R" pitchFamily="18" charset="-122"/>
                <a:ea typeface="Alibaba PuHuiTi R" pitchFamily="18" charset="-122"/>
                <a:cs typeface="Alibaba PuHuiTi R" pitchFamily="18" charset="-122"/>
              </a:rPr>
              <a:t>和</a:t>
            </a:r>
            <a:r>
              <a:rPr lang="zh-CN" altLang="en-US" sz="1800" b="1" dirty="0">
                <a:solidFill>
                  <a:srgbClr val="C00000"/>
                </a:solidFill>
                <a:latin typeface="Alibaba PuHuiTi R" pitchFamily="18" charset="-122"/>
                <a:ea typeface="Alibaba PuHuiTi R" pitchFamily="18" charset="-122"/>
                <a:cs typeface="Alibaba PuHuiTi R" pitchFamily="18" charset="-122"/>
              </a:rPr>
              <a:t>通用服务器</a:t>
            </a:r>
            <a:r>
              <a:rPr lang="zh-CN" altLang="en-US" sz="1800" dirty="0">
                <a:latin typeface="Alibaba PuHuiTi R" pitchFamily="18" charset="-122"/>
                <a:ea typeface="Alibaba PuHuiTi R" pitchFamily="18" charset="-122"/>
                <a:cs typeface="Alibaba PuHuiTi R" pitchFamily="18" charset="-122"/>
              </a:rPr>
              <a:t>、实现了</a:t>
            </a:r>
            <a:r>
              <a:rPr lang="zh-CN" altLang="en-US" sz="1800" b="1" dirty="0">
                <a:solidFill>
                  <a:srgbClr val="C00000"/>
                </a:solidFill>
                <a:latin typeface="Alibaba PuHuiTi R" pitchFamily="18" charset="-122"/>
                <a:ea typeface="Alibaba PuHuiTi R" pitchFamily="18" charset="-122"/>
                <a:cs typeface="Alibaba PuHuiTi R" pitchFamily="18" charset="-122"/>
              </a:rPr>
              <a:t>金融级可靠性</a:t>
            </a:r>
            <a:r>
              <a:rPr lang="zh-CN" altLang="en-US" sz="1800" dirty="0">
                <a:latin typeface="Alibaba PuHuiTi R" pitchFamily="18" charset="-122"/>
                <a:ea typeface="Alibaba PuHuiTi R" pitchFamily="18" charset="-122"/>
                <a:cs typeface="Alibaba PuHuiTi R" pitchFamily="18" charset="-122"/>
              </a:rPr>
              <a:t>及</a:t>
            </a:r>
            <a:r>
              <a:rPr lang="zh-CN" altLang="en-US" sz="1800" b="1" dirty="0">
                <a:solidFill>
                  <a:srgbClr val="C00000"/>
                </a:solidFill>
                <a:latin typeface="Alibaba PuHuiTi R" pitchFamily="18" charset="-122"/>
                <a:ea typeface="Alibaba PuHuiTi R" pitchFamily="18" charset="-122"/>
                <a:cs typeface="Alibaba PuHuiTi R" pitchFamily="18" charset="-122"/>
              </a:rPr>
              <a:t>数据一致性</a:t>
            </a:r>
            <a:r>
              <a:rPr lang="zh-CN" altLang="en-US" sz="1800" dirty="0">
                <a:latin typeface="Alibaba PuHuiTi R" pitchFamily="18" charset="-122"/>
                <a:ea typeface="Alibaba PuHuiTi R" pitchFamily="18" charset="-122"/>
                <a:cs typeface="Alibaba PuHuiTi R" pitchFamily="18" charset="-122"/>
              </a:rPr>
              <a:t>，不依赖特定硬件架构</a:t>
            </a:r>
          </a:p>
          <a:p>
            <a:pPr marL="0" indent="0" algn="ctr">
              <a:lnSpc>
                <a:spcPct val="120000"/>
              </a:lnSpc>
              <a:buNone/>
            </a:pPr>
            <a:r>
              <a:rPr lang="zh-CN" altLang="en-US" sz="1800" dirty="0">
                <a:latin typeface="Alibaba PuHuiTi R" pitchFamily="18" charset="-122"/>
                <a:ea typeface="Alibaba PuHuiTi R" pitchFamily="18" charset="-122"/>
                <a:cs typeface="Alibaba PuHuiTi R" pitchFamily="18" charset="-122"/>
              </a:rPr>
              <a:t>具备</a:t>
            </a:r>
            <a:r>
              <a:rPr lang="zh-CN" altLang="en-US" sz="1800" b="1" dirty="0">
                <a:solidFill>
                  <a:srgbClr val="C00000"/>
                </a:solidFill>
                <a:latin typeface="Alibaba PuHuiTi R" pitchFamily="18" charset="-122"/>
                <a:ea typeface="Alibaba PuHuiTi R" pitchFamily="18" charset="-122"/>
                <a:cs typeface="Alibaba PuHuiTi R" pitchFamily="18" charset="-122"/>
              </a:rPr>
              <a:t>高可用</a:t>
            </a:r>
            <a:r>
              <a:rPr lang="zh-CN" altLang="en-US" sz="1800" dirty="0">
                <a:latin typeface="Alibaba PuHuiTi R" pitchFamily="18" charset="-122"/>
                <a:ea typeface="Alibaba PuHuiTi R" pitchFamily="18" charset="-122"/>
                <a:cs typeface="Alibaba PuHuiTi R" pitchFamily="18" charset="-122"/>
              </a:rPr>
              <a:t>、</a:t>
            </a:r>
            <a:r>
              <a:rPr lang="zh-CN" altLang="en-US" sz="1800" b="1" dirty="0">
                <a:solidFill>
                  <a:srgbClr val="C00000"/>
                </a:solidFill>
                <a:latin typeface="Alibaba PuHuiTi R" pitchFamily="18" charset="-122"/>
                <a:ea typeface="Alibaba PuHuiTi R" pitchFamily="18" charset="-122"/>
                <a:cs typeface="Alibaba PuHuiTi R" pitchFamily="18" charset="-122"/>
              </a:rPr>
              <a:t>高可扩展</a:t>
            </a:r>
            <a:r>
              <a:rPr lang="zh-CN" altLang="en-US" sz="1800" dirty="0">
                <a:latin typeface="Alibaba PuHuiTi R" pitchFamily="18" charset="-122"/>
                <a:ea typeface="Alibaba PuHuiTi R" pitchFamily="18" charset="-122"/>
                <a:cs typeface="Alibaba PuHuiTi R" pitchFamily="18" charset="-122"/>
              </a:rPr>
              <a:t>、</a:t>
            </a:r>
            <a:r>
              <a:rPr lang="zh-CN" altLang="en-US" sz="1800" b="1" dirty="0">
                <a:solidFill>
                  <a:srgbClr val="C00000"/>
                </a:solidFill>
                <a:latin typeface="Alibaba PuHuiTi R" pitchFamily="18" charset="-122"/>
                <a:ea typeface="Alibaba PuHuiTi R" pitchFamily="18" charset="-122"/>
                <a:cs typeface="Alibaba PuHuiTi R" pitchFamily="18" charset="-122"/>
              </a:rPr>
              <a:t>低成本</a:t>
            </a:r>
            <a:r>
              <a:rPr lang="zh-CN" altLang="en-US" sz="1800" dirty="0">
                <a:latin typeface="Alibaba PuHuiTi R" pitchFamily="18" charset="-122"/>
                <a:ea typeface="Alibaba PuHuiTi R" pitchFamily="18" charset="-122"/>
                <a:cs typeface="Alibaba PuHuiTi R" pitchFamily="18" charset="-122"/>
              </a:rPr>
              <a:t>、</a:t>
            </a:r>
            <a:r>
              <a:rPr lang="zh-CN" altLang="en-US" sz="1800" b="1" dirty="0">
                <a:solidFill>
                  <a:srgbClr val="C00000"/>
                </a:solidFill>
                <a:latin typeface="Alibaba PuHuiTi R" pitchFamily="18" charset="-122"/>
                <a:ea typeface="Alibaba PuHuiTi R" pitchFamily="18" charset="-122"/>
                <a:cs typeface="Alibaba PuHuiTi R" pitchFamily="18" charset="-122"/>
              </a:rPr>
              <a:t>高性能</a:t>
            </a:r>
            <a:r>
              <a:rPr lang="zh-CN" altLang="en-US" sz="1800" dirty="0">
                <a:latin typeface="Alibaba PuHuiTi R" pitchFamily="18" charset="-122"/>
                <a:ea typeface="Alibaba PuHuiTi R" pitchFamily="18" charset="-122"/>
                <a:cs typeface="Alibaba PuHuiTi R" pitchFamily="18" charset="-122"/>
              </a:rPr>
              <a:t>等核心技术优势</a:t>
            </a:r>
          </a:p>
          <a:p>
            <a:pPr marL="0" indent="0">
              <a:lnSpc>
                <a:spcPct val="120000"/>
              </a:lnSpc>
              <a:buNone/>
            </a:pPr>
            <a:endParaRPr kumimoji="1" lang="zh-CN" altLang="en-US" sz="1200" dirty="0">
              <a:latin typeface="Alibaba PuHuiTi R" pitchFamily="18" charset="-122"/>
              <a:ea typeface="Alibaba PuHuiTi R" pitchFamily="18" charset="-122"/>
              <a:cs typeface="Alibaba PuHuiTi R" pitchFamily="18" charset="-122"/>
            </a:endParaRPr>
          </a:p>
        </p:txBody>
      </p:sp>
      <p:pic>
        <p:nvPicPr>
          <p:cNvPr id="5" name="图片 4">
            <a:extLst>
              <a:ext uri="{FF2B5EF4-FFF2-40B4-BE49-F238E27FC236}">
                <a16:creationId xmlns:a16="http://schemas.microsoft.com/office/drawing/2014/main" id="{139AB6B6-CF4A-4F77-8A10-2C4D1085DDAA}"/>
              </a:ext>
            </a:extLst>
          </p:cNvPr>
          <p:cNvPicPr>
            <a:picLocks noChangeAspect="1"/>
          </p:cNvPicPr>
          <p:nvPr/>
        </p:nvPicPr>
        <p:blipFill>
          <a:blip r:embed="rId3"/>
          <a:stretch>
            <a:fillRect/>
          </a:stretch>
        </p:blipFill>
        <p:spPr>
          <a:xfrm>
            <a:off x="3145199" y="2437189"/>
            <a:ext cx="5897071" cy="1091341"/>
          </a:xfrm>
          <a:prstGeom prst="rect">
            <a:avLst/>
          </a:prstGeom>
        </p:spPr>
      </p:pic>
    </p:spTree>
    <p:extLst>
      <p:ext uri="{BB962C8B-B14F-4D97-AF65-F5344CB8AC3E}">
        <p14:creationId xmlns:p14="http://schemas.microsoft.com/office/powerpoint/2010/main" val="26415747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7A6C1-9978-4E70-9BA9-3C6D44603673}"/>
              </a:ext>
            </a:extLst>
          </p:cNvPr>
          <p:cNvSpPr>
            <a:spLocks noGrp="1"/>
          </p:cNvSpPr>
          <p:nvPr>
            <p:ph type="title"/>
          </p:nvPr>
        </p:nvSpPr>
        <p:spPr/>
        <p:txBody>
          <a:bodyPr/>
          <a:lstStyle/>
          <a:p>
            <a:pPr algn="ctr"/>
            <a:r>
              <a:rPr lang="en-US" altLang="zh-CN" dirty="0" err="1"/>
              <a:t>Paxos</a:t>
            </a:r>
            <a:r>
              <a:rPr lang="zh-CN" altLang="en-US" dirty="0"/>
              <a:t>共识算法</a:t>
            </a:r>
          </a:p>
        </p:txBody>
      </p:sp>
      <p:sp>
        <p:nvSpPr>
          <p:cNvPr id="3" name="内容占位符 2">
            <a:extLst>
              <a:ext uri="{FF2B5EF4-FFF2-40B4-BE49-F238E27FC236}">
                <a16:creationId xmlns:a16="http://schemas.microsoft.com/office/drawing/2014/main" id="{5101AAEC-2ED2-4E94-AA95-F866156467E1}"/>
              </a:ext>
            </a:extLst>
          </p:cNvPr>
          <p:cNvSpPr>
            <a:spLocks noGrp="1"/>
          </p:cNvSpPr>
          <p:nvPr>
            <p:ph idx="1"/>
          </p:nvPr>
        </p:nvSpPr>
        <p:spPr/>
        <p:txBody>
          <a:bodyPr/>
          <a:lstStyle/>
          <a:p>
            <a:r>
              <a:rPr lang="zh-CN" altLang="en-US" sz="2400" b="1" dirty="0"/>
              <a:t>投票流程</a:t>
            </a:r>
          </a:p>
        </p:txBody>
      </p:sp>
      <p:pic>
        <p:nvPicPr>
          <p:cNvPr id="4" name="图片 3">
            <a:extLst>
              <a:ext uri="{FF2B5EF4-FFF2-40B4-BE49-F238E27FC236}">
                <a16:creationId xmlns:a16="http://schemas.microsoft.com/office/drawing/2014/main" id="{84BF8656-0003-4308-B18D-33D2D80C8ED5}"/>
              </a:ext>
            </a:extLst>
          </p:cNvPr>
          <p:cNvPicPr>
            <a:picLocks noChangeAspect="1"/>
          </p:cNvPicPr>
          <p:nvPr/>
        </p:nvPicPr>
        <p:blipFill>
          <a:blip r:embed="rId3"/>
          <a:stretch>
            <a:fillRect/>
          </a:stretch>
        </p:blipFill>
        <p:spPr>
          <a:xfrm>
            <a:off x="3983765" y="1124744"/>
            <a:ext cx="5135048" cy="5472608"/>
          </a:xfrm>
          <a:prstGeom prst="rect">
            <a:avLst/>
          </a:prstGeom>
        </p:spPr>
      </p:pic>
    </p:spTree>
    <p:extLst>
      <p:ext uri="{BB962C8B-B14F-4D97-AF65-F5344CB8AC3E}">
        <p14:creationId xmlns:p14="http://schemas.microsoft.com/office/powerpoint/2010/main" val="3284897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solidFill>
                  <a:srgbClr val="C00000"/>
                </a:solidFill>
              </a:rPr>
              <a:t>核心技术</a:t>
            </a:r>
            <a:endParaRPr lang="en-US" altLang="zh-CN" sz="2800" b="1" dirty="0">
              <a:solidFill>
                <a:srgbClr val="C00000"/>
              </a:solidFill>
            </a:endParaRPr>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b="1" dirty="0">
                <a:solidFill>
                  <a:srgbClr val="C00000"/>
                </a:solidFill>
              </a:rPr>
              <a:t>动态扩容与缩容</a:t>
            </a:r>
            <a:endParaRPr lang="en-US" altLang="zh-CN" sz="2267" b="1" dirty="0">
              <a:solidFill>
                <a:srgbClr val="C00000"/>
              </a:solidFill>
            </a:endParaRPr>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2841595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E124E-444D-4CD7-8276-D22BA1156E89}"/>
              </a:ext>
            </a:extLst>
          </p:cNvPr>
          <p:cNvSpPr>
            <a:spLocks noGrp="1"/>
          </p:cNvSpPr>
          <p:nvPr>
            <p:ph type="title"/>
          </p:nvPr>
        </p:nvSpPr>
        <p:spPr/>
        <p:txBody>
          <a:bodyPr/>
          <a:lstStyle/>
          <a:p>
            <a:pPr algn="ctr"/>
            <a:r>
              <a:rPr lang="zh-CN" altLang="en-US" dirty="0"/>
              <a:t>动态水平扩展</a:t>
            </a:r>
          </a:p>
        </p:txBody>
      </p:sp>
      <p:sp>
        <p:nvSpPr>
          <p:cNvPr id="4" name="矩形 3">
            <a:extLst>
              <a:ext uri="{FF2B5EF4-FFF2-40B4-BE49-F238E27FC236}">
                <a16:creationId xmlns:a16="http://schemas.microsoft.com/office/drawing/2014/main" id="{C88D261F-FB9D-4EC7-9900-8A96E86B916C}"/>
              </a:ext>
            </a:extLst>
          </p:cNvPr>
          <p:cNvSpPr/>
          <p:nvPr/>
        </p:nvSpPr>
        <p:spPr>
          <a:xfrm>
            <a:off x="641199" y="2534777"/>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20DED68C-3654-4586-B22C-32FA079E5820}"/>
              </a:ext>
            </a:extLst>
          </p:cNvPr>
          <p:cNvSpPr/>
          <p:nvPr/>
        </p:nvSpPr>
        <p:spPr>
          <a:xfrm>
            <a:off x="551011" y="2218765"/>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 name="文本框 5">
            <a:extLst>
              <a:ext uri="{FF2B5EF4-FFF2-40B4-BE49-F238E27FC236}">
                <a16:creationId xmlns:a16="http://schemas.microsoft.com/office/drawing/2014/main" id="{6961C75F-E7E8-4BDC-AE90-5F01FA1ED4EB}"/>
              </a:ext>
            </a:extLst>
          </p:cNvPr>
          <p:cNvSpPr txBox="1"/>
          <p:nvPr/>
        </p:nvSpPr>
        <p:spPr>
          <a:xfrm>
            <a:off x="641199" y="2191413"/>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BA6D07EB-6946-4EC3-990D-13CC4816F2A7}"/>
              </a:ext>
            </a:extLst>
          </p:cNvPr>
          <p:cNvSpPr/>
          <p:nvPr/>
        </p:nvSpPr>
        <p:spPr>
          <a:xfrm>
            <a:off x="641199" y="2934148"/>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 name="矩形 7">
            <a:extLst>
              <a:ext uri="{FF2B5EF4-FFF2-40B4-BE49-F238E27FC236}">
                <a16:creationId xmlns:a16="http://schemas.microsoft.com/office/drawing/2014/main" id="{22C2A1E1-B8D9-4D01-94F1-3AA6F08810C1}"/>
              </a:ext>
            </a:extLst>
          </p:cNvPr>
          <p:cNvSpPr/>
          <p:nvPr/>
        </p:nvSpPr>
        <p:spPr>
          <a:xfrm>
            <a:off x="641199" y="3294744"/>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9" name="矩形 8">
            <a:extLst>
              <a:ext uri="{FF2B5EF4-FFF2-40B4-BE49-F238E27FC236}">
                <a16:creationId xmlns:a16="http://schemas.microsoft.com/office/drawing/2014/main" id="{C3DFA48D-635D-4B7A-A98D-4E98094D02D2}"/>
              </a:ext>
            </a:extLst>
          </p:cNvPr>
          <p:cNvSpPr/>
          <p:nvPr/>
        </p:nvSpPr>
        <p:spPr>
          <a:xfrm>
            <a:off x="1758477"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0" name="矩形 9">
            <a:extLst>
              <a:ext uri="{FF2B5EF4-FFF2-40B4-BE49-F238E27FC236}">
                <a16:creationId xmlns:a16="http://schemas.microsoft.com/office/drawing/2014/main" id="{D1BC8398-D3ED-44D7-BF94-25558CF79A9C}"/>
              </a:ext>
            </a:extLst>
          </p:cNvPr>
          <p:cNvSpPr/>
          <p:nvPr/>
        </p:nvSpPr>
        <p:spPr>
          <a:xfrm>
            <a:off x="1668289" y="2215860"/>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1" name="文本框 10">
            <a:extLst>
              <a:ext uri="{FF2B5EF4-FFF2-40B4-BE49-F238E27FC236}">
                <a16:creationId xmlns:a16="http://schemas.microsoft.com/office/drawing/2014/main" id="{9F224CC8-B97F-46DA-8061-D0044232D2DC}"/>
              </a:ext>
            </a:extLst>
          </p:cNvPr>
          <p:cNvSpPr txBox="1"/>
          <p:nvPr/>
        </p:nvSpPr>
        <p:spPr>
          <a:xfrm>
            <a:off x="1758477"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2" name="矩形 11">
            <a:extLst>
              <a:ext uri="{FF2B5EF4-FFF2-40B4-BE49-F238E27FC236}">
                <a16:creationId xmlns:a16="http://schemas.microsoft.com/office/drawing/2014/main" id="{849DE12C-B9CC-4AD1-801A-254BDF5D94F9}"/>
              </a:ext>
            </a:extLst>
          </p:cNvPr>
          <p:cNvSpPr/>
          <p:nvPr/>
        </p:nvSpPr>
        <p:spPr>
          <a:xfrm>
            <a:off x="1758477"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3" name="矩形 12">
            <a:extLst>
              <a:ext uri="{FF2B5EF4-FFF2-40B4-BE49-F238E27FC236}">
                <a16:creationId xmlns:a16="http://schemas.microsoft.com/office/drawing/2014/main" id="{25DD8BCE-5238-4977-8291-4276D7EA07FC}"/>
              </a:ext>
            </a:extLst>
          </p:cNvPr>
          <p:cNvSpPr/>
          <p:nvPr/>
        </p:nvSpPr>
        <p:spPr>
          <a:xfrm>
            <a:off x="1758477"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4" name="矩形 13">
            <a:extLst>
              <a:ext uri="{FF2B5EF4-FFF2-40B4-BE49-F238E27FC236}">
                <a16:creationId xmlns:a16="http://schemas.microsoft.com/office/drawing/2014/main" id="{195B1CB5-15B6-42E2-8B1B-EF2E6A1C078C}"/>
              </a:ext>
            </a:extLst>
          </p:cNvPr>
          <p:cNvSpPr/>
          <p:nvPr/>
        </p:nvSpPr>
        <p:spPr>
          <a:xfrm>
            <a:off x="2884338"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5" name="矩形 14">
            <a:extLst>
              <a:ext uri="{FF2B5EF4-FFF2-40B4-BE49-F238E27FC236}">
                <a16:creationId xmlns:a16="http://schemas.microsoft.com/office/drawing/2014/main" id="{305129B9-5224-4B1C-94A0-800A745DC370}"/>
              </a:ext>
            </a:extLst>
          </p:cNvPr>
          <p:cNvSpPr/>
          <p:nvPr/>
        </p:nvSpPr>
        <p:spPr>
          <a:xfrm>
            <a:off x="2794150" y="2215860"/>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6" name="文本框 15">
            <a:extLst>
              <a:ext uri="{FF2B5EF4-FFF2-40B4-BE49-F238E27FC236}">
                <a16:creationId xmlns:a16="http://schemas.microsoft.com/office/drawing/2014/main" id="{58874FE1-B47A-4809-80DE-3BB208F5437B}"/>
              </a:ext>
            </a:extLst>
          </p:cNvPr>
          <p:cNvSpPr txBox="1"/>
          <p:nvPr/>
        </p:nvSpPr>
        <p:spPr>
          <a:xfrm>
            <a:off x="2884338"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矩形 16">
            <a:extLst>
              <a:ext uri="{FF2B5EF4-FFF2-40B4-BE49-F238E27FC236}">
                <a16:creationId xmlns:a16="http://schemas.microsoft.com/office/drawing/2014/main" id="{F9656DCE-1E8D-4362-ADB8-38DF443D9487}"/>
              </a:ext>
            </a:extLst>
          </p:cNvPr>
          <p:cNvSpPr/>
          <p:nvPr/>
        </p:nvSpPr>
        <p:spPr>
          <a:xfrm>
            <a:off x="2884338"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矩形 17">
            <a:extLst>
              <a:ext uri="{FF2B5EF4-FFF2-40B4-BE49-F238E27FC236}">
                <a16:creationId xmlns:a16="http://schemas.microsoft.com/office/drawing/2014/main" id="{59D52E0B-2354-4536-8D06-85E4900E66C1}"/>
              </a:ext>
            </a:extLst>
          </p:cNvPr>
          <p:cNvSpPr/>
          <p:nvPr/>
        </p:nvSpPr>
        <p:spPr>
          <a:xfrm>
            <a:off x="2884338"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9" name="文本框 18">
            <a:extLst>
              <a:ext uri="{FF2B5EF4-FFF2-40B4-BE49-F238E27FC236}">
                <a16:creationId xmlns:a16="http://schemas.microsoft.com/office/drawing/2014/main" id="{A988E344-14D9-41DD-9FC7-AC4CDC42F7E7}"/>
              </a:ext>
            </a:extLst>
          </p:cNvPr>
          <p:cNvSpPr txBox="1"/>
          <p:nvPr/>
        </p:nvSpPr>
        <p:spPr>
          <a:xfrm>
            <a:off x="1018703" y="1789341"/>
            <a:ext cx="2259106" cy="268941"/>
          </a:xfrm>
          <a:prstGeom prst="rect">
            <a:avLst/>
          </a:prstGeom>
          <a:solidFill>
            <a:srgbClr val="5898FE">
              <a:lumMod val="20000"/>
              <a:lumOff val="8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扩容前</a:t>
            </a:r>
          </a:p>
        </p:txBody>
      </p:sp>
      <p:sp>
        <p:nvSpPr>
          <p:cNvPr id="20" name="矩形 19">
            <a:extLst>
              <a:ext uri="{FF2B5EF4-FFF2-40B4-BE49-F238E27FC236}">
                <a16:creationId xmlns:a16="http://schemas.microsoft.com/office/drawing/2014/main" id="{EF037BD9-24DD-49EF-94E2-6E65BD59D924}"/>
              </a:ext>
            </a:extLst>
          </p:cNvPr>
          <p:cNvSpPr/>
          <p:nvPr/>
        </p:nvSpPr>
        <p:spPr>
          <a:xfrm>
            <a:off x="4634079" y="2534777"/>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371373EA-62B1-4120-B3C7-2A91B1D8CFCE}"/>
              </a:ext>
            </a:extLst>
          </p:cNvPr>
          <p:cNvSpPr/>
          <p:nvPr/>
        </p:nvSpPr>
        <p:spPr>
          <a:xfrm>
            <a:off x="4543891" y="2218765"/>
            <a:ext cx="1027090" cy="2697479"/>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2" name="文本框 21">
            <a:extLst>
              <a:ext uri="{FF2B5EF4-FFF2-40B4-BE49-F238E27FC236}">
                <a16:creationId xmlns:a16="http://schemas.microsoft.com/office/drawing/2014/main" id="{356EE9C8-CBA9-4509-A487-32F32561956F}"/>
              </a:ext>
            </a:extLst>
          </p:cNvPr>
          <p:cNvSpPr txBox="1"/>
          <p:nvPr/>
        </p:nvSpPr>
        <p:spPr>
          <a:xfrm>
            <a:off x="4634079" y="2191413"/>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3" name="矩形 22">
            <a:extLst>
              <a:ext uri="{FF2B5EF4-FFF2-40B4-BE49-F238E27FC236}">
                <a16:creationId xmlns:a16="http://schemas.microsoft.com/office/drawing/2014/main" id="{34F7E881-69F9-4836-A711-1E5D61C79D16}"/>
              </a:ext>
            </a:extLst>
          </p:cNvPr>
          <p:cNvSpPr/>
          <p:nvPr/>
        </p:nvSpPr>
        <p:spPr>
          <a:xfrm>
            <a:off x="4634079" y="2919768"/>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4" name="矩形 23">
            <a:extLst>
              <a:ext uri="{FF2B5EF4-FFF2-40B4-BE49-F238E27FC236}">
                <a16:creationId xmlns:a16="http://schemas.microsoft.com/office/drawing/2014/main" id="{A7AF81FE-11C8-4406-8111-993DFE1FEFC6}"/>
              </a:ext>
            </a:extLst>
          </p:cNvPr>
          <p:cNvSpPr/>
          <p:nvPr/>
        </p:nvSpPr>
        <p:spPr>
          <a:xfrm>
            <a:off x="4634079" y="330475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5" name="矩形 24">
            <a:extLst>
              <a:ext uri="{FF2B5EF4-FFF2-40B4-BE49-F238E27FC236}">
                <a16:creationId xmlns:a16="http://schemas.microsoft.com/office/drawing/2014/main" id="{CDE70244-D44C-420E-B962-3296EAA8A2F9}"/>
              </a:ext>
            </a:extLst>
          </p:cNvPr>
          <p:cNvSpPr/>
          <p:nvPr/>
        </p:nvSpPr>
        <p:spPr>
          <a:xfrm>
            <a:off x="5751357"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6" name="矩形 25">
            <a:extLst>
              <a:ext uri="{FF2B5EF4-FFF2-40B4-BE49-F238E27FC236}">
                <a16:creationId xmlns:a16="http://schemas.microsoft.com/office/drawing/2014/main" id="{714A1CF7-2945-42B8-8D5C-E75A9CB68568}"/>
              </a:ext>
            </a:extLst>
          </p:cNvPr>
          <p:cNvSpPr/>
          <p:nvPr/>
        </p:nvSpPr>
        <p:spPr>
          <a:xfrm>
            <a:off x="5661169" y="2215860"/>
            <a:ext cx="1027090" cy="27003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7" name="文本框 26">
            <a:extLst>
              <a:ext uri="{FF2B5EF4-FFF2-40B4-BE49-F238E27FC236}">
                <a16:creationId xmlns:a16="http://schemas.microsoft.com/office/drawing/2014/main" id="{A754B5D9-0883-498A-BF6B-51BF366882BD}"/>
              </a:ext>
            </a:extLst>
          </p:cNvPr>
          <p:cNvSpPr txBox="1"/>
          <p:nvPr/>
        </p:nvSpPr>
        <p:spPr>
          <a:xfrm>
            <a:off x="5751357"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28" name="矩形 27">
            <a:extLst>
              <a:ext uri="{FF2B5EF4-FFF2-40B4-BE49-F238E27FC236}">
                <a16:creationId xmlns:a16="http://schemas.microsoft.com/office/drawing/2014/main" id="{0650306D-1284-4C1F-9B3A-3CB87A42E70E}"/>
              </a:ext>
            </a:extLst>
          </p:cNvPr>
          <p:cNvSpPr/>
          <p:nvPr/>
        </p:nvSpPr>
        <p:spPr>
          <a:xfrm>
            <a:off x="5751357"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9" name="矩形 28">
            <a:extLst>
              <a:ext uri="{FF2B5EF4-FFF2-40B4-BE49-F238E27FC236}">
                <a16:creationId xmlns:a16="http://schemas.microsoft.com/office/drawing/2014/main" id="{45115304-0E85-4770-9D04-564F1795FDBB}"/>
              </a:ext>
            </a:extLst>
          </p:cNvPr>
          <p:cNvSpPr/>
          <p:nvPr/>
        </p:nvSpPr>
        <p:spPr>
          <a:xfrm>
            <a:off x="5751357"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0" name="矩形 29">
            <a:extLst>
              <a:ext uri="{FF2B5EF4-FFF2-40B4-BE49-F238E27FC236}">
                <a16:creationId xmlns:a16="http://schemas.microsoft.com/office/drawing/2014/main" id="{FDA34D14-036F-4CBD-A48C-EA386FE7C3EE}"/>
              </a:ext>
            </a:extLst>
          </p:cNvPr>
          <p:cNvSpPr/>
          <p:nvPr/>
        </p:nvSpPr>
        <p:spPr>
          <a:xfrm>
            <a:off x="6941838"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1" name="矩形 30">
            <a:extLst>
              <a:ext uri="{FF2B5EF4-FFF2-40B4-BE49-F238E27FC236}">
                <a16:creationId xmlns:a16="http://schemas.microsoft.com/office/drawing/2014/main" id="{ACD19F64-1CD7-4F27-91C6-64A8D6D48506}"/>
              </a:ext>
            </a:extLst>
          </p:cNvPr>
          <p:cNvSpPr/>
          <p:nvPr/>
        </p:nvSpPr>
        <p:spPr>
          <a:xfrm>
            <a:off x="6851650" y="2215860"/>
            <a:ext cx="1027090" cy="270038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2" name="文本框 31">
            <a:extLst>
              <a:ext uri="{FF2B5EF4-FFF2-40B4-BE49-F238E27FC236}">
                <a16:creationId xmlns:a16="http://schemas.microsoft.com/office/drawing/2014/main" id="{4954F174-27AF-4489-B547-5212963D5F1D}"/>
              </a:ext>
            </a:extLst>
          </p:cNvPr>
          <p:cNvSpPr txBox="1"/>
          <p:nvPr/>
        </p:nvSpPr>
        <p:spPr>
          <a:xfrm>
            <a:off x="6941838"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3" name="矩形 32">
            <a:extLst>
              <a:ext uri="{FF2B5EF4-FFF2-40B4-BE49-F238E27FC236}">
                <a16:creationId xmlns:a16="http://schemas.microsoft.com/office/drawing/2014/main" id="{C98223D8-3098-4722-AC50-1A7AEC525D2F}"/>
              </a:ext>
            </a:extLst>
          </p:cNvPr>
          <p:cNvSpPr/>
          <p:nvPr/>
        </p:nvSpPr>
        <p:spPr>
          <a:xfrm>
            <a:off x="6941838"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4" name="矩形 33">
            <a:extLst>
              <a:ext uri="{FF2B5EF4-FFF2-40B4-BE49-F238E27FC236}">
                <a16:creationId xmlns:a16="http://schemas.microsoft.com/office/drawing/2014/main" id="{81068541-9B36-4EC0-90D6-2942F7CF287B}"/>
              </a:ext>
            </a:extLst>
          </p:cNvPr>
          <p:cNvSpPr/>
          <p:nvPr/>
        </p:nvSpPr>
        <p:spPr>
          <a:xfrm>
            <a:off x="6941838"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5" name="矩形 34">
            <a:extLst>
              <a:ext uri="{FF2B5EF4-FFF2-40B4-BE49-F238E27FC236}">
                <a16:creationId xmlns:a16="http://schemas.microsoft.com/office/drawing/2014/main" id="{D349101D-718C-4488-96F8-6C638AFA7A38}"/>
              </a:ext>
            </a:extLst>
          </p:cNvPr>
          <p:cNvSpPr/>
          <p:nvPr/>
        </p:nvSpPr>
        <p:spPr>
          <a:xfrm>
            <a:off x="4633998" y="3689750"/>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endParaRPr>
          </a:p>
        </p:txBody>
      </p:sp>
      <p:sp>
        <p:nvSpPr>
          <p:cNvPr id="36" name="矩形 35">
            <a:extLst>
              <a:ext uri="{FF2B5EF4-FFF2-40B4-BE49-F238E27FC236}">
                <a16:creationId xmlns:a16="http://schemas.microsoft.com/office/drawing/2014/main" id="{8AB31E1F-5E95-4DB6-944B-3C7C2144ACDB}"/>
              </a:ext>
            </a:extLst>
          </p:cNvPr>
          <p:cNvSpPr/>
          <p:nvPr/>
        </p:nvSpPr>
        <p:spPr>
          <a:xfrm>
            <a:off x="4634079" y="4074741"/>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7" name="矩形 36">
            <a:extLst>
              <a:ext uri="{FF2B5EF4-FFF2-40B4-BE49-F238E27FC236}">
                <a16:creationId xmlns:a16="http://schemas.microsoft.com/office/drawing/2014/main" id="{75434C5F-9DC9-4110-B766-9A77AB843B54}"/>
              </a:ext>
            </a:extLst>
          </p:cNvPr>
          <p:cNvSpPr/>
          <p:nvPr/>
        </p:nvSpPr>
        <p:spPr>
          <a:xfrm>
            <a:off x="4633998" y="4459734"/>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8" name="矩形 37">
            <a:extLst>
              <a:ext uri="{FF2B5EF4-FFF2-40B4-BE49-F238E27FC236}">
                <a16:creationId xmlns:a16="http://schemas.microsoft.com/office/drawing/2014/main" id="{5902D8F8-C18F-4F71-97F3-74CD3C5AD3CD}"/>
              </a:ext>
            </a:extLst>
          </p:cNvPr>
          <p:cNvSpPr/>
          <p:nvPr/>
        </p:nvSpPr>
        <p:spPr>
          <a:xfrm>
            <a:off x="5733791" y="3689572"/>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9" name="矩形 38">
            <a:extLst>
              <a:ext uri="{FF2B5EF4-FFF2-40B4-BE49-F238E27FC236}">
                <a16:creationId xmlns:a16="http://schemas.microsoft.com/office/drawing/2014/main" id="{C4DB766D-ECAB-4449-B5B3-ED76D3C393D3}"/>
              </a:ext>
            </a:extLst>
          </p:cNvPr>
          <p:cNvSpPr/>
          <p:nvPr/>
        </p:nvSpPr>
        <p:spPr>
          <a:xfrm>
            <a:off x="5733872" y="4074563"/>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0" name="矩形 39">
            <a:extLst>
              <a:ext uri="{FF2B5EF4-FFF2-40B4-BE49-F238E27FC236}">
                <a16:creationId xmlns:a16="http://schemas.microsoft.com/office/drawing/2014/main" id="{DFFC7219-35AA-466D-BC58-B97CCC1E6761}"/>
              </a:ext>
            </a:extLst>
          </p:cNvPr>
          <p:cNvSpPr/>
          <p:nvPr/>
        </p:nvSpPr>
        <p:spPr>
          <a:xfrm>
            <a:off x="5733791" y="4459556"/>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1" name="矩形 40">
            <a:extLst>
              <a:ext uri="{FF2B5EF4-FFF2-40B4-BE49-F238E27FC236}">
                <a16:creationId xmlns:a16="http://schemas.microsoft.com/office/drawing/2014/main" id="{25F09F61-EFD9-4CA6-BDCA-6B0D9193974B}"/>
              </a:ext>
            </a:extLst>
          </p:cNvPr>
          <p:cNvSpPr/>
          <p:nvPr/>
        </p:nvSpPr>
        <p:spPr>
          <a:xfrm>
            <a:off x="6959154" y="3689572"/>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2" name="矩形 41">
            <a:extLst>
              <a:ext uri="{FF2B5EF4-FFF2-40B4-BE49-F238E27FC236}">
                <a16:creationId xmlns:a16="http://schemas.microsoft.com/office/drawing/2014/main" id="{EA93020C-176D-4F29-8369-E66432A1B28A}"/>
              </a:ext>
            </a:extLst>
          </p:cNvPr>
          <p:cNvSpPr/>
          <p:nvPr/>
        </p:nvSpPr>
        <p:spPr>
          <a:xfrm>
            <a:off x="6959235" y="4074563"/>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3" name="矩形 42">
            <a:extLst>
              <a:ext uri="{FF2B5EF4-FFF2-40B4-BE49-F238E27FC236}">
                <a16:creationId xmlns:a16="http://schemas.microsoft.com/office/drawing/2014/main" id="{49E670C3-2303-4EE1-8196-A17B151B4C0A}"/>
              </a:ext>
            </a:extLst>
          </p:cNvPr>
          <p:cNvSpPr/>
          <p:nvPr/>
        </p:nvSpPr>
        <p:spPr>
          <a:xfrm>
            <a:off x="6959154" y="4459556"/>
            <a:ext cx="817984"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787558E5-7357-4BFD-8E9A-D813029CE13B}"/>
              </a:ext>
            </a:extLst>
          </p:cNvPr>
          <p:cNvSpPr/>
          <p:nvPr/>
        </p:nvSpPr>
        <p:spPr>
          <a:xfrm>
            <a:off x="8495088" y="2534777"/>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5" name="矩形 44">
            <a:extLst>
              <a:ext uri="{FF2B5EF4-FFF2-40B4-BE49-F238E27FC236}">
                <a16:creationId xmlns:a16="http://schemas.microsoft.com/office/drawing/2014/main" id="{7F96293F-ECEA-4285-8586-751624587F3D}"/>
              </a:ext>
            </a:extLst>
          </p:cNvPr>
          <p:cNvSpPr/>
          <p:nvPr/>
        </p:nvSpPr>
        <p:spPr>
          <a:xfrm>
            <a:off x="8404900" y="2218765"/>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6" name="文本框 45">
            <a:extLst>
              <a:ext uri="{FF2B5EF4-FFF2-40B4-BE49-F238E27FC236}">
                <a16:creationId xmlns:a16="http://schemas.microsoft.com/office/drawing/2014/main" id="{EC50F2D2-1215-45D2-BFB6-912F4C0C4AF9}"/>
              </a:ext>
            </a:extLst>
          </p:cNvPr>
          <p:cNvSpPr txBox="1"/>
          <p:nvPr/>
        </p:nvSpPr>
        <p:spPr>
          <a:xfrm>
            <a:off x="8495088" y="2191413"/>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7" name="矩形 46">
            <a:extLst>
              <a:ext uri="{FF2B5EF4-FFF2-40B4-BE49-F238E27FC236}">
                <a16:creationId xmlns:a16="http://schemas.microsoft.com/office/drawing/2014/main" id="{A58C0EAC-3AAC-4927-96FD-2FFCC0FCE24C}"/>
              </a:ext>
            </a:extLst>
          </p:cNvPr>
          <p:cNvSpPr/>
          <p:nvPr/>
        </p:nvSpPr>
        <p:spPr>
          <a:xfrm>
            <a:off x="8495088" y="2934148"/>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8" name="矩形 47">
            <a:extLst>
              <a:ext uri="{FF2B5EF4-FFF2-40B4-BE49-F238E27FC236}">
                <a16:creationId xmlns:a16="http://schemas.microsoft.com/office/drawing/2014/main" id="{EE5EE547-212C-43C9-8955-ED4CC4B9A8F9}"/>
              </a:ext>
            </a:extLst>
          </p:cNvPr>
          <p:cNvSpPr/>
          <p:nvPr/>
        </p:nvSpPr>
        <p:spPr>
          <a:xfrm>
            <a:off x="8495088" y="3294744"/>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9" name="矩形 48">
            <a:extLst>
              <a:ext uri="{FF2B5EF4-FFF2-40B4-BE49-F238E27FC236}">
                <a16:creationId xmlns:a16="http://schemas.microsoft.com/office/drawing/2014/main" id="{40B5B631-29A5-4A22-8A6C-57064F2AC301}"/>
              </a:ext>
            </a:extLst>
          </p:cNvPr>
          <p:cNvSpPr/>
          <p:nvPr/>
        </p:nvSpPr>
        <p:spPr>
          <a:xfrm>
            <a:off x="9612366"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0" name="矩形 49">
            <a:extLst>
              <a:ext uri="{FF2B5EF4-FFF2-40B4-BE49-F238E27FC236}">
                <a16:creationId xmlns:a16="http://schemas.microsoft.com/office/drawing/2014/main" id="{CE74FABD-A407-4DF6-A2BE-5567313E68BB}"/>
              </a:ext>
            </a:extLst>
          </p:cNvPr>
          <p:cNvSpPr/>
          <p:nvPr/>
        </p:nvSpPr>
        <p:spPr>
          <a:xfrm>
            <a:off x="9522178" y="2215860"/>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1" name="文本框 50">
            <a:extLst>
              <a:ext uri="{FF2B5EF4-FFF2-40B4-BE49-F238E27FC236}">
                <a16:creationId xmlns:a16="http://schemas.microsoft.com/office/drawing/2014/main" id="{49B7AED5-C711-40F3-9A99-BFA1A9A22BF9}"/>
              </a:ext>
            </a:extLst>
          </p:cNvPr>
          <p:cNvSpPr txBox="1"/>
          <p:nvPr/>
        </p:nvSpPr>
        <p:spPr>
          <a:xfrm>
            <a:off x="9612366"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2" name="矩形 51">
            <a:extLst>
              <a:ext uri="{FF2B5EF4-FFF2-40B4-BE49-F238E27FC236}">
                <a16:creationId xmlns:a16="http://schemas.microsoft.com/office/drawing/2014/main" id="{1EA6B3BD-A2EC-4176-AD12-ED1250C8E7B7}"/>
              </a:ext>
            </a:extLst>
          </p:cNvPr>
          <p:cNvSpPr/>
          <p:nvPr/>
        </p:nvSpPr>
        <p:spPr>
          <a:xfrm>
            <a:off x="9612366"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3" name="矩形 52">
            <a:extLst>
              <a:ext uri="{FF2B5EF4-FFF2-40B4-BE49-F238E27FC236}">
                <a16:creationId xmlns:a16="http://schemas.microsoft.com/office/drawing/2014/main" id="{2632FD4B-1815-484E-8CAB-89D3A5E9274B}"/>
              </a:ext>
            </a:extLst>
          </p:cNvPr>
          <p:cNvSpPr/>
          <p:nvPr/>
        </p:nvSpPr>
        <p:spPr>
          <a:xfrm>
            <a:off x="9612366"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4" name="矩形 53">
            <a:extLst>
              <a:ext uri="{FF2B5EF4-FFF2-40B4-BE49-F238E27FC236}">
                <a16:creationId xmlns:a16="http://schemas.microsoft.com/office/drawing/2014/main" id="{84880819-8717-4929-98D3-3FA8362FE7DC}"/>
              </a:ext>
            </a:extLst>
          </p:cNvPr>
          <p:cNvSpPr/>
          <p:nvPr/>
        </p:nvSpPr>
        <p:spPr>
          <a:xfrm>
            <a:off x="10802847" y="2562129"/>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5" name="矩形 54">
            <a:extLst>
              <a:ext uri="{FF2B5EF4-FFF2-40B4-BE49-F238E27FC236}">
                <a16:creationId xmlns:a16="http://schemas.microsoft.com/office/drawing/2014/main" id="{EC8951F5-6126-42CD-A5C9-46B21D672A84}"/>
              </a:ext>
            </a:extLst>
          </p:cNvPr>
          <p:cNvSpPr/>
          <p:nvPr/>
        </p:nvSpPr>
        <p:spPr>
          <a:xfrm>
            <a:off x="10712659" y="2215860"/>
            <a:ext cx="1027090"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6" name="文本框 55">
            <a:extLst>
              <a:ext uri="{FF2B5EF4-FFF2-40B4-BE49-F238E27FC236}">
                <a16:creationId xmlns:a16="http://schemas.microsoft.com/office/drawing/2014/main" id="{E9386107-B113-4CCC-A019-4193A1612B45}"/>
              </a:ext>
            </a:extLst>
          </p:cNvPr>
          <p:cNvSpPr txBox="1"/>
          <p:nvPr/>
        </p:nvSpPr>
        <p:spPr>
          <a:xfrm>
            <a:off x="10802847" y="2218765"/>
            <a:ext cx="817985"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7" name="矩形 56">
            <a:extLst>
              <a:ext uri="{FF2B5EF4-FFF2-40B4-BE49-F238E27FC236}">
                <a16:creationId xmlns:a16="http://schemas.microsoft.com/office/drawing/2014/main" id="{BCB847CB-E3B0-4490-90E8-C5EC51869F73}"/>
              </a:ext>
            </a:extLst>
          </p:cNvPr>
          <p:cNvSpPr/>
          <p:nvPr/>
        </p:nvSpPr>
        <p:spPr>
          <a:xfrm>
            <a:off x="10802847" y="2961500"/>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8" name="矩形 57">
            <a:extLst>
              <a:ext uri="{FF2B5EF4-FFF2-40B4-BE49-F238E27FC236}">
                <a16:creationId xmlns:a16="http://schemas.microsoft.com/office/drawing/2014/main" id="{154CD0C8-D845-4540-9812-2F2B74944CE6}"/>
              </a:ext>
            </a:extLst>
          </p:cNvPr>
          <p:cNvSpPr/>
          <p:nvPr/>
        </p:nvSpPr>
        <p:spPr>
          <a:xfrm>
            <a:off x="10802847" y="3322096"/>
            <a:ext cx="817984"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9" name="文本框 58">
            <a:extLst>
              <a:ext uri="{FF2B5EF4-FFF2-40B4-BE49-F238E27FC236}">
                <a16:creationId xmlns:a16="http://schemas.microsoft.com/office/drawing/2014/main" id="{89C724E9-0B32-47B4-86BE-E05CE26117DE}"/>
              </a:ext>
            </a:extLst>
          </p:cNvPr>
          <p:cNvSpPr txBox="1"/>
          <p:nvPr/>
        </p:nvSpPr>
        <p:spPr>
          <a:xfrm>
            <a:off x="5052820" y="1786332"/>
            <a:ext cx="2259106" cy="268941"/>
          </a:xfrm>
          <a:prstGeom prst="rect">
            <a:avLst/>
          </a:prstGeom>
          <a:solidFill>
            <a:srgbClr val="5898FE">
              <a:lumMod val="20000"/>
              <a:lumOff val="8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扩容后</a:t>
            </a:r>
          </a:p>
        </p:txBody>
      </p:sp>
      <p:sp>
        <p:nvSpPr>
          <p:cNvPr id="60" name="文本框 59">
            <a:extLst>
              <a:ext uri="{FF2B5EF4-FFF2-40B4-BE49-F238E27FC236}">
                <a16:creationId xmlns:a16="http://schemas.microsoft.com/office/drawing/2014/main" id="{71BD2F02-3698-4ACC-B3CB-F493DA991C74}"/>
              </a:ext>
            </a:extLst>
          </p:cNvPr>
          <p:cNvSpPr txBox="1"/>
          <p:nvPr/>
        </p:nvSpPr>
        <p:spPr>
          <a:xfrm>
            <a:off x="8852803" y="1786331"/>
            <a:ext cx="2428596" cy="268941"/>
          </a:xfrm>
          <a:prstGeom prst="rect">
            <a:avLst/>
          </a:prstGeom>
          <a:solidFill>
            <a:srgbClr val="5898FE">
              <a:lumMod val="20000"/>
              <a:lumOff val="8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缩容后</a:t>
            </a:r>
          </a:p>
        </p:txBody>
      </p:sp>
      <p:sp>
        <p:nvSpPr>
          <p:cNvPr id="61" name="文本框 60">
            <a:extLst>
              <a:ext uri="{FF2B5EF4-FFF2-40B4-BE49-F238E27FC236}">
                <a16:creationId xmlns:a16="http://schemas.microsoft.com/office/drawing/2014/main" id="{71B30525-1194-4F33-8716-D124313EEFAD}"/>
              </a:ext>
            </a:extLst>
          </p:cNvPr>
          <p:cNvSpPr txBox="1"/>
          <p:nvPr/>
        </p:nvSpPr>
        <p:spPr>
          <a:xfrm>
            <a:off x="882010" y="5423081"/>
            <a:ext cx="6659101" cy="430306"/>
          </a:xfrm>
          <a:prstGeom prst="rect">
            <a:avLst/>
          </a:prstGeom>
          <a:noFill/>
          <a:ln>
            <a:noFill/>
          </a:ln>
        </p:spPr>
        <p:txBody>
          <a:bodyPr wrap="square" rtlCol="0" anchor="ctr">
            <a:noAutofit/>
          </a:bodyPr>
          <a:lstStyle/>
          <a:p>
            <a:pPr algn="just"/>
            <a:r>
              <a:rPr kumimoji="1" lang="zh-CN" altLang="en-US" sz="1600" b="1" dirty="0">
                <a:solidFill>
                  <a:srgbClr val="3A3636"/>
                </a:solidFill>
                <a:latin typeface="Alibaba PuHuiTi R" pitchFamily="18" charset="-122"/>
                <a:ea typeface="Alibaba PuHuiTi R" pitchFamily="18" charset="-122"/>
                <a:cs typeface="Alibaba PuHuiTi R" pitchFamily="18" charset="-122"/>
              </a:rPr>
              <a:t>整个扩容过程是在线动态扩容，对业务无感知，可以降低运维难度</a:t>
            </a:r>
          </a:p>
        </p:txBody>
      </p:sp>
      <p:sp>
        <p:nvSpPr>
          <p:cNvPr id="62" name="矩形 61">
            <a:extLst>
              <a:ext uri="{FF2B5EF4-FFF2-40B4-BE49-F238E27FC236}">
                <a16:creationId xmlns:a16="http://schemas.microsoft.com/office/drawing/2014/main" id="{4AF44BD6-79D4-472F-90EE-97087B646AC4}"/>
              </a:ext>
            </a:extLst>
          </p:cNvPr>
          <p:cNvSpPr/>
          <p:nvPr/>
        </p:nvSpPr>
        <p:spPr>
          <a:xfrm>
            <a:off x="10040041" y="5267001"/>
            <a:ext cx="1699708" cy="312161"/>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原有服务器</a:t>
            </a:r>
          </a:p>
        </p:txBody>
      </p:sp>
      <p:sp>
        <p:nvSpPr>
          <p:cNvPr id="63" name="矩形 62">
            <a:extLst>
              <a:ext uri="{FF2B5EF4-FFF2-40B4-BE49-F238E27FC236}">
                <a16:creationId xmlns:a16="http://schemas.microsoft.com/office/drawing/2014/main" id="{5C196FA2-0987-4609-B3C5-0058423AF2EC}"/>
              </a:ext>
            </a:extLst>
          </p:cNvPr>
          <p:cNvSpPr/>
          <p:nvPr/>
        </p:nvSpPr>
        <p:spPr>
          <a:xfrm>
            <a:off x="10040041" y="5651994"/>
            <a:ext cx="1699708" cy="312161"/>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扩容服务器</a:t>
            </a:r>
          </a:p>
        </p:txBody>
      </p:sp>
      <p:sp>
        <p:nvSpPr>
          <p:cNvPr id="64" name="右箭头 82">
            <a:extLst>
              <a:ext uri="{FF2B5EF4-FFF2-40B4-BE49-F238E27FC236}">
                <a16:creationId xmlns:a16="http://schemas.microsoft.com/office/drawing/2014/main" id="{8CA774C5-7423-40BE-AC59-D0A6E0F506FE}"/>
              </a:ext>
            </a:extLst>
          </p:cNvPr>
          <p:cNvSpPr/>
          <p:nvPr/>
        </p:nvSpPr>
        <p:spPr>
          <a:xfrm>
            <a:off x="4098556" y="2284050"/>
            <a:ext cx="236669" cy="1539786"/>
          </a:xfrm>
          <a:prstGeom prst="right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65" name="右箭头 83">
            <a:extLst>
              <a:ext uri="{FF2B5EF4-FFF2-40B4-BE49-F238E27FC236}">
                <a16:creationId xmlns:a16="http://schemas.microsoft.com/office/drawing/2014/main" id="{612CD4A3-92D7-48A1-9808-B4062CF68FBA}"/>
              </a:ext>
            </a:extLst>
          </p:cNvPr>
          <p:cNvSpPr/>
          <p:nvPr/>
        </p:nvSpPr>
        <p:spPr>
          <a:xfrm>
            <a:off x="8004803" y="2271576"/>
            <a:ext cx="236669" cy="1539786"/>
          </a:xfrm>
          <a:prstGeom prst="right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002583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40A8D-F2D7-451D-802F-5C0C80CEAFEA}"/>
              </a:ext>
            </a:extLst>
          </p:cNvPr>
          <p:cNvSpPr>
            <a:spLocks noGrp="1"/>
          </p:cNvSpPr>
          <p:nvPr>
            <p:ph type="title"/>
          </p:nvPr>
        </p:nvSpPr>
        <p:spPr/>
        <p:txBody>
          <a:bodyPr/>
          <a:lstStyle/>
          <a:p>
            <a:pPr algn="ctr"/>
            <a:r>
              <a:rPr lang="zh-CN" altLang="en-US" dirty="0"/>
              <a:t>动态扩容和缩容技术实现</a:t>
            </a:r>
          </a:p>
        </p:txBody>
      </p:sp>
      <p:sp>
        <p:nvSpPr>
          <p:cNvPr id="4" name="矩形 3">
            <a:extLst>
              <a:ext uri="{FF2B5EF4-FFF2-40B4-BE49-F238E27FC236}">
                <a16:creationId xmlns:a16="http://schemas.microsoft.com/office/drawing/2014/main" id="{FED0EFDE-7A6C-426E-99EE-26F4C89E3578}"/>
              </a:ext>
            </a:extLst>
          </p:cNvPr>
          <p:cNvSpPr/>
          <p:nvPr/>
        </p:nvSpPr>
        <p:spPr>
          <a:xfrm>
            <a:off x="724669" y="1601618"/>
            <a:ext cx="1475897" cy="1004645"/>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6AF971FC-4FF0-4DD1-97F4-B3017BFC86E5}"/>
              </a:ext>
            </a:extLst>
          </p:cNvPr>
          <p:cNvSpPr/>
          <p:nvPr/>
        </p:nvSpPr>
        <p:spPr>
          <a:xfrm>
            <a:off x="728278" y="1956127"/>
            <a:ext cx="1472287" cy="504779"/>
          </a:xfrm>
          <a:prstGeom prst="rect">
            <a:avLst/>
          </a:prstGeom>
          <a:solidFill>
            <a:srgbClr val="5898FE">
              <a:lumMod val="40000"/>
              <a:lumOff val="60000"/>
            </a:srgb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(P1/P2/P3</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6" name="文本框 5">
            <a:extLst>
              <a:ext uri="{FF2B5EF4-FFF2-40B4-BE49-F238E27FC236}">
                <a16:creationId xmlns:a16="http://schemas.microsoft.com/office/drawing/2014/main" id="{7C7DB6E5-649F-4AF1-9592-707BED8D72EF}"/>
              </a:ext>
            </a:extLst>
          </p:cNvPr>
          <p:cNvSpPr txBox="1"/>
          <p:nvPr/>
        </p:nvSpPr>
        <p:spPr>
          <a:xfrm>
            <a:off x="844937" y="1601617"/>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7" name="矩形 6">
            <a:extLst>
              <a:ext uri="{FF2B5EF4-FFF2-40B4-BE49-F238E27FC236}">
                <a16:creationId xmlns:a16="http://schemas.microsoft.com/office/drawing/2014/main" id="{C3937785-3945-4629-84E5-FACE41CB2EE5}"/>
              </a:ext>
            </a:extLst>
          </p:cNvPr>
          <p:cNvSpPr/>
          <p:nvPr/>
        </p:nvSpPr>
        <p:spPr>
          <a:xfrm>
            <a:off x="634481" y="1285606"/>
            <a:ext cx="1642511"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8" name="文本框 7">
            <a:extLst>
              <a:ext uri="{FF2B5EF4-FFF2-40B4-BE49-F238E27FC236}">
                <a16:creationId xmlns:a16="http://schemas.microsoft.com/office/drawing/2014/main" id="{BD8A708A-39BF-45E1-92E7-AABEE461E278}"/>
              </a:ext>
            </a:extLst>
          </p:cNvPr>
          <p:cNvSpPr txBox="1"/>
          <p:nvPr/>
        </p:nvSpPr>
        <p:spPr>
          <a:xfrm>
            <a:off x="1053627" y="1268520"/>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9" name="矩形 8">
            <a:extLst>
              <a:ext uri="{FF2B5EF4-FFF2-40B4-BE49-F238E27FC236}">
                <a16:creationId xmlns:a16="http://schemas.microsoft.com/office/drawing/2014/main" id="{13EFE5F4-B892-4F78-866B-D1B5EC1D5EF4}"/>
              </a:ext>
            </a:extLst>
          </p:cNvPr>
          <p:cNvSpPr/>
          <p:nvPr/>
        </p:nvSpPr>
        <p:spPr>
          <a:xfrm>
            <a:off x="2461996" y="1617210"/>
            <a:ext cx="1387385" cy="98905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0" name="文本框 9">
            <a:extLst>
              <a:ext uri="{FF2B5EF4-FFF2-40B4-BE49-F238E27FC236}">
                <a16:creationId xmlns:a16="http://schemas.microsoft.com/office/drawing/2014/main" id="{4B51E8AF-0330-4746-8B2A-D8FC154144FD}"/>
              </a:ext>
            </a:extLst>
          </p:cNvPr>
          <p:cNvSpPr txBox="1"/>
          <p:nvPr/>
        </p:nvSpPr>
        <p:spPr>
          <a:xfrm>
            <a:off x="2667749" y="157041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1" name="矩形 10">
            <a:extLst>
              <a:ext uri="{FF2B5EF4-FFF2-40B4-BE49-F238E27FC236}">
                <a16:creationId xmlns:a16="http://schemas.microsoft.com/office/drawing/2014/main" id="{7C066C44-706F-46A6-9C68-EBB5B6144836}"/>
              </a:ext>
            </a:extLst>
          </p:cNvPr>
          <p:cNvSpPr/>
          <p:nvPr/>
        </p:nvSpPr>
        <p:spPr>
          <a:xfrm>
            <a:off x="2394075" y="1282702"/>
            <a:ext cx="1524075"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2" name="文本框 11">
            <a:extLst>
              <a:ext uri="{FF2B5EF4-FFF2-40B4-BE49-F238E27FC236}">
                <a16:creationId xmlns:a16="http://schemas.microsoft.com/office/drawing/2014/main" id="{6BABA81F-BBC6-42FF-A470-A5655D68C500}"/>
              </a:ext>
            </a:extLst>
          </p:cNvPr>
          <p:cNvSpPr txBox="1"/>
          <p:nvPr/>
        </p:nvSpPr>
        <p:spPr>
          <a:xfrm>
            <a:off x="2719335" y="1285719"/>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3" name="矩形 12">
            <a:extLst>
              <a:ext uri="{FF2B5EF4-FFF2-40B4-BE49-F238E27FC236}">
                <a16:creationId xmlns:a16="http://schemas.microsoft.com/office/drawing/2014/main" id="{871748B0-DF7A-488A-B282-BFB786512410}"/>
              </a:ext>
            </a:extLst>
          </p:cNvPr>
          <p:cNvSpPr/>
          <p:nvPr/>
        </p:nvSpPr>
        <p:spPr>
          <a:xfrm>
            <a:off x="4125363" y="1584728"/>
            <a:ext cx="1234988" cy="1021535"/>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4" name="文本框 13">
            <a:extLst>
              <a:ext uri="{FF2B5EF4-FFF2-40B4-BE49-F238E27FC236}">
                <a16:creationId xmlns:a16="http://schemas.microsoft.com/office/drawing/2014/main" id="{157490C4-AC63-4E4D-84F7-16905DEE284F}"/>
              </a:ext>
            </a:extLst>
          </p:cNvPr>
          <p:cNvSpPr txBox="1"/>
          <p:nvPr/>
        </p:nvSpPr>
        <p:spPr>
          <a:xfrm>
            <a:off x="4207926" y="1582345"/>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5" name="矩形 14">
            <a:extLst>
              <a:ext uri="{FF2B5EF4-FFF2-40B4-BE49-F238E27FC236}">
                <a16:creationId xmlns:a16="http://schemas.microsoft.com/office/drawing/2014/main" id="{6F6CE41E-61BD-4A66-A2C6-7E8FA3386D3F}"/>
              </a:ext>
            </a:extLst>
          </p:cNvPr>
          <p:cNvSpPr/>
          <p:nvPr/>
        </p:nvSpPr>
        <p:spPr>
          <a:xfrm>
            <a:off x="4057337" y="1282701"/>
            <a:ext cx="1393937" cy="1436575"/>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6" name="文本框 15">
            <a:extLst>
              <a:ext uri="{FF2B5EF4-FFF2-40B4-BE49-F238E27FC236}">
                <a16:creationId xmlns:a16="http://schemas.microsoft.com/office/drawing/2014/main" id="{AC31FE29-E53E-40CF-9895-0C9ECD252698}"/>
              </a:ext>
            </a:extLst>
          </p:cNvPr>
          <p:cNvSpPr txBox="1"/>
          <p:nvPr/>
        </p:nvSpPr>
        <p:spPr>
          <a:xfrm>
            <a:off x="4346261" y="1285607"/>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17" name="文本框 16">
            <a:extLst>
              <a:ext uri="{FF2B5EF4-FFF2-40B4-BE49-F238E27FC236}">
                <a16:creationId xmlns:a16="http://schemas.microsoft.com/office/drawing/2014/main" id="{E609F383-0069-4A29-8A16-E2376CD883F7}"/>
              </a:ext>
            </a:extLst>
          </p:cNvPr>
          <p:cNvSpPr txBox="1"/>
          <p:nvPr/>
        </p:nvSpPr>
        <p:spPr>
          <a:xfrm>
            <a:off x="6975732" y="1956127"/>
            <a:ext cx="4672483" cy="897362"/>
          </a:xfrm>
          <a:prstGeom prst="rect">
            <a:avLst/>
          </a:prstGeom>
          <a:solidFill>
            <a:srgbClr val="FFFFFF">
              <a:lumMod val="85000"/>
            </a:srgbClr>
          </a:solidFill>
          <a:ln>
            <a:noFill/>
          </a:ln>
        </p:spPr>
        <p:txBody>
          <a:bodyPr wrap="square" rtlCol="0" anchor="ctr">
            <a:noAutofit/>
          </a:bodyPr>
          <a:lstStyle>
            <a:defPPr>
              <a:defRPr lang="zh-CN"/>
            </a:defPPr>
            <a:lvl1pPr marL="285750" indent="-285750">
              <a:lnSpc>
                <a:spcPct val="150000"/>
              </a:lnSpc>
              <a:buFont typeface="Arial" panose="020B0604020202020204" pitchFamily="34" charset="0"/>
              <a:buChar char="•"/>
              <a:defRPr kumimoji="1" sz="1200">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新增服务器</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Server2</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到集群后，</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会自动选择一些副本，动态的由</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Server1</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复制到</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Server2</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中（存量复制</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+redo</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logo</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增量复制），这个过程对业务无影响；</a:t>
            </a:r>
            <a:endParaRPr kumimoji="1" lang="en-US" altLang="zh-CN" sz="1200" b="0" i="0" u="none" strike="noStrike" kern="0" cap="none" spc="0" normalizeH="0" baseline="0" noProof="0" dirty="0">
              <a:ln>
                <a:noFill/>
              </a:ln>
              <a:solidFill>
                <a:srgbClr val="3A3636"/>
              </a:solidFill>
              <a:effectLst/>
              <a:uLnTx/>
              <a:uFillTx/>
              <a:ea typeface="Alibaba PuHuiTi R" pitchFamily="18" charset="-122"/>
            </a:endParaRPr>
          </a:p>
        </p:txBody>
      </p:sp>
      <p:sp>
        <p:nvSpPr>
          <p:cNvPr id="18" name="文本框 17">
            <a:extLst>
              <a:ext uri="{FF2B5EF4-FFF2-40B4-BE49-F238E27FC236}">
                <a16:creationId xmlns:a16="http://schemas.microsoft.com/office/drawing/2014/main" id="{9091ACB2-D51C-4A0D-BAB4-A4A3DB657D05}"/>
              </a:ext>
            </a:extLst>
          </p:cNvPr>
          <p:cNvSpPr txBox="1"/>
          <p:nvPr/>
        </p:nvSpPr>
        <p:spPr>
          <a:xfrm>
            <a:off x="6975732" y="2956070"/>
            <a:ext cx="4672483" cy="897362"/>
          </a:xfrm>
          <a:prstGeom prst="rect">
            <a:avLst/>
          </a:prstGeom>
          <a:solidFill>
            <a:srgbClr val="FFFFFF">
              <a:lumMod val="85000"/>
            </a:srgbClr>
          </a:solidFill>
          <a:ln>
            <a:noFill/>
          </a:ln>
        </p:spPr>
        <p:txBody>
          <a:bodyPr wrap="square" rtlCol="0" anchor="ctr">
            <a:noAutofit/>
          </a:bodyPr>
          <a:lstStyle>
            <a:defPPr>
              <a:defRPr lang="zh-CN"/>
            </a:defPPr>
            <a:lvl1pPr marL="285750" indent="-285750">
              <a:lnSpc>
                <a:spcPct val="150000"/>
              </a:lnSpc>
              <a:buFont typeface="Arial" panose="020B0604020202020204" pitchFamily="34" charset="0"/>
              <a:buChar char="•"/>
              <a:defRPr kumimoji="1" sz="1200">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数据追平后，</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Server1</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中的主副本停止服务，由</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Server2</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中的新的主副本接管服务，删除</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Server1</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中的旧副本，这个过程对业务也无影响；</a:t>
            </a:r>
            <a:endParaRPr kumimoji="1" lang="en-US" altLang="zh-CN" sz="1200" b="0" i="0" u="none" strike="noStrike" kern="0" cap="none" spc="0" normalizeH="0" baseline="0" noProof="0" dirty="0">
              <a:ln>
                <a:noFill/>
              </a:ln>
              <a:solidFill>
                <a:srgbClr val="3A3636"/>
              </a:solidFill>
              <a:effectLst/>
              <a:uLnTx/>
              <a:uFillTx/>
              <a:ea typeface="Alibaba PuHuiTi R" pitchFamily="18" charset="-122"/>
            </a:endParaRPr>
          </a:p>
        </p:txBody>
      </p:sp>
      <p:sp>
        <p:nvSpPr>
          <p:cNvPr id="19" name="文本框 18">
            <a:extLst>
              <a:ext uri="{FF2B5EF4-FFF2-40B4-BE49-F238E27FC236}">
                <a16:creationId xmlns:a16="http://schemas.microsoft.com/office/drawing/2014/main" id="{A033EA53-1FF3-448A-A557-81F4F24F565D}"/>
              </a:ext>
            </a:extLst>
          </p:cNvPr>
          <p:cNvSpPr txBox="1"/>
          <p:nvPr/>
        </p:nvSpPr>
        <p:spPr>
          <a:xfrm>
            <a:off x="6975732" y="3979924"/>
            <a:ext cx="4670344" cy="708399"/>
          </a:xfrm>
          <a:prstGeom prst="rect">
            <a:avLst/>
          </a:prstGeom>
          <a:solidFill>
            <a:srgbClr val="FFFFFF">
              <a:lumMod val="85000"/>
            </a:srgbClr>
          </a:solidFill>
          <a:ln>
            <a:noFill/>
          </a:ln>
        </p:spPr>
        <p:txBody>
          <a:bodyPr wrap="square" rtlCol="0" anchor="ctr">
            <a:noAutofit/>
          </a:bodyPr>
          <a:lstStyle>
            <a:defPPr>
              <a:defRPr lang="zh-CN"/>
            </a:defPPr>
            <a:lvl1pPr marL="285750" indent="-285750">
              <a:lnSpc>
                <a:spcPct val="150000"/>
              </a:lnSpc>
              <a:buFont typeface="Arial" panose="020B0604020202020204" pitchFamily="34" charset="0"/>
              <a:buChar char="•"/>
              <a:defRPr kumimoji="1" sz="1200">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tabLst/>
              <a:defRPr/>
            </a:pPr>
            <a:r>
              <a:rPr kumimoji="1" lang="zh-CN" altLang="en-US" sz="1200" b="0" i="0" u="none" strike="noStrike" kern="0" cap="none" spc="0" normalizeH="0" baseline="0" noProof="0" dirty="0">
                <a:ln>
                  <a:noFill/>
                </a:ln>
                <a:solidFill>
                  <a:srgbClr val="3A3636"/>
                </a:solidFill>
                <a:effectLst/>
                <a:uLnTx/>
                <a:uFillTx/>
                <a:ea typeface="Alibaba PuHuiTi R" pitchFamily="18" charset="-122"/>
              </a:rPr>
              <a:t>洪峰流量过去后，做反向动作，将</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Server2</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中的副本迁回到</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Server1</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中，业务重新访问</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OB</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ea typeface="Alibaba PuHuiTi R" pitchFamily="18" charset="-122"/>
              </a:rPr>
              <a:t>Server1</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中的副本。</a:t>
            </a:r>
            <a:endParaRPr kumimoji="1" lang="en-US" altLang="zh-CN" sz="1200" b="0" i="0" u="none" strike="noStrike" kern="0" cap="none" spc="0" normalizeH="0" baseline="0" noProof="0" dirty="0">
              <a:ln>
                <a:noFill/>
              </a:ln>
              <a:solidFill>
                <a:srgbClr val="3A3636"/>
              </a:solidFill>
              <a:effectLst/>
              <a:uLnTx/>
              <a:uFillTx/>
              <a:ea typeface="Alibaba PuHuiTi R" pitchFamily="18" charset="-122"/>
            </a:endParaRPr>
          </a:p>
        </p:txBody>
      </p:sp>
      <p:sp>
        <p:nvSpPr>
          <p:cNvPr id="20" name="文本框 19">
            <a:extLst>
              <a:ext uri="{FF2B5EF4-FFF2-40B4-BE49-F238E27FC236}">
                <a16:creationId xmlns:a16="http://schemas.microsoft.com/office/drawing/2014/main" id="{58C5156F-7D0D-4F91-8F09-37795509125B}"/>
              </a:ext>
            </a:extLst>
          </p:cNvPr>
          <p:cNvSpPr txBox="1"/>
          <p:nvPr/>
        </p:nvSpPr>
        <p:spPr>
          <a:xfrm>
            <a:off x="6975732" y="1341311"/>
            <a:ext cx="4672483" cy="514893"/>
          </a:xfrm>
          <a:prstGeom prst="rect">
            <a:avLst/>
          </a:prstGeom>
          <a:solidFill>
            <a:srgbClr val="FFFFFF">
              <a:lumMod val="85000"/>
            </a:srgbClr>
          </a:solidFill>
          <a:ln>
            <a:noFill/>
          </a:ln>
        </p:spPr>
        <p:txBody>
          <a:bodyPr wrap="square" rtlCol="0"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大促之前，购买阿里云服务器等资源；</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1" name="文本框 20">
            <a:extLst>
              <a:ext uri="{FF2B5EF4-FFF2-40B4-BE49-F238E27FC236}">
                <a16:creationId xmlns:a16="http://schemas.microsoft.com/office/drawing/2014/main" id="{18DE2B3F-42D8-45B3-9B1A-F6ABF7D0090C}"/>
              </a:ext>
            </a:extLst>
          </p:cNvPr>
          <p:cNvSpPr txBox="1"/>
          <p:nvPr/>
        </p:nvSpPr>
        <p:spPr>
          <a:xfrm>
            <a:off x="5995679" y="1207524"/>
            <a:ext cx="912972" cy="708399"/>
          </a:xfrm>
          <a:prstGeom prst="rect">
            <a:avLst/>
          </a:prstGeom>
          <a:noFill/>
        </p:spPr>
        <p:txBody>
          <a:bodyPr wrap="square" rtlCol="0">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Step1</a:t>
            </a:r>
          </a:p>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购买资源</a:t>
            </a:r>
          </a:p>
        </p:txBody>
      </p:sp>
      <p:sp>
        <p:nvSpPr>
          <p:cNvPr id="22" name="文本框 21">
            <a:extLst>
              <a:ext uri="{FF2B5EF4-FFF2-40B4-BE49-F238E27FC236}">
                <a16:creationId xmlns:a16="http://schemas.microsoft.com/office/drawing/2014/main" id="{6884A76F-F087-4B8B-B57F-1C661F7CB071}"/>
              </a:ext>
            </a:extLst>
          </p:cNvPr>
          <p:cNvSpPr txBox="1"/>
          <p:nvPr/>
        </p:nvSpPr>
        <p:spPr>
          <a:xfrm>
            <a:off x="5986332" y="2113900"/>
            <a:ext cx="912972" cy="708399"/>
          </a:xfrm>
          <a:prstGeom prst="rect">
            <a:avLst/>
          </a:prstGeom>
          <a:noFill/>
        </p:spPr>
        <p:txBody>
          <a:bodyPr wrap="square" rtlCol="0">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Step2</a:t>
            </a:r>
          </a:p>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追平数据</a:t>
            </a:r>
          </a:p>
        </p:txBody>
      </p:sp>
      <p:sp>
        <p:nvSpPr>
          <p:cNvPr id="23" name="文本框 22">
            <a:extLst>
              <a:ext uri="{FF2B5EF4-FFF2-40B4-BE49-F238E27FC236}">
                <a16:creationId xmlns:a16="http://schemas.microsoft.com/office/drawing/2014/main" id="{14DC02A8-F90D-4F9C-9159-2512D2B7145D}"/>
              </a:ext>
            </a:extLst>
          </p:cNvPr>
          <p:cNvSpPr txBox="1"/>
          <p:nvPr/>
        </p:nvSpPr>
        <p:spPr>
          <a:xfrm>
            <a:off x="5986332" y="3010196"/>
            <a:ext cx="912972" cy="708399"/>
          </a:xfrm>
          <a:prstGeom prst="rect">
            <a:avLst/>
          </a:prstGeom>
          <a:noFill/>
        </p:spPr>
        <p:txBody>
          <a:bodyPr wrap="square" rtlCol="0">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Step3</a:t>
            </a:r>
          </a:p>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切换服务</a:t>
            </a:r>
          </a:p>
        </p:txBody>
      </p:sp>
      <p:sp>
        <p:nvSpPr>
          <p:cNvPr id="24" name="文本框 23">
            <a:extLst>
              <a:ext uri="{FF2B5EF4-FFF2-40B4-BE49-F238E27FC236}">
                <a16:creationId xmlns:a16="http://schemas.microsoft.com/office/drawing/2014/main" id="{CC73B665-CC8B-4285-A856-366C94313E69}"/>
              </a:ext>
            </a:extLst>
          </p:cNvPr>
          <p:cNvSpPr txBox="1"/>
          <p:nvPr/>
        </p:nvSpPr>
        <p:spPr>
          <a:xfrm>
            <a:off x="5984193" y="3932240"/>
            <a:ext cx="912972" cy="708399"/>
          </a:xfrm>
          <a:prstGeom prst="rect">
            <a:avLst/>
          </a:prstGeom>
          <a:noFill/>
        </p:spPr>
        <p:txBody>
          <a:bodyPr wrap="square" rtlCol="0">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Step4</a:t>
            </a:r>
          </a:p>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缩容</a:t>
            </a:r>
          </a:p>
        </p:txBody>
      </p:sp>
      <p:sp>
        <p:nvSpPr>
          <p:cNvPr id="25" name="矩形 24">
            <a:extLst>
              <a:ext uri="{FF2B5EF4-FFF2-40B4-BE49-F238E27FC236}">
                <a16:creationId xmlns:a16="http://schemas.microsoft.com/office/drawing/2014/main" id="{EDFF3207-ED52-4306-A690-67D347272558}"/>
              </a:ext>
            </a:extLst>
          </p:cNvPr>
          <p:cNvSpPr/>
          <p:nvPr/>
        </p:nvSpPr>
        <p:spPr>
          <a:xfrm>
            <a:off x="2461996" y="1935688"/>
            <a:ext cx="1400190"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(P4/P5/P6</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26" name="矩形 25">
            <a:extLst>
              <a:ext uri="{FF2B5EF4-FFF2-40B4-BE49-F238E27FC236}">
                <a16:creationId xmlns:a16="http://schemas.microsoft.com/office/drawing/2014/main" id="{F606DD0C-A499-4AA8-8940-BA03E5B07783}"/>
              </a:ext>
            </a:extLst>
          </p:cNvPr>
          <p:cNvSpPr/>
          <p:nvPr/>
        </p:nvSpPr>
        <p:spPr>
          <a:xfrm>
            <a:off x="4125363" y="1928504"/>
            <a:ext cx="1234988"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(P7/P8</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27" name="下箭头 85">
            <a:extLst>
              <a:ext uri="{FF2B5EF4-FFF2-40B4-BE49-F238E27FC236}">
                <a16:creationId xmlns:a16="http://schemas.microsoft.com/office/drawing/2014/main" id="{4FF21950-D052-4F30-B1FF-1A412B737DB3}"/>
              </a:ext>
            </a:extLst>
          </p:cNvPr>
          <p:cNvSpPr/>
          <p:nvPr/>
        </p:nvSpPr>
        <p:spPr>
          <a:xfrm>
            <a:off x="1177407" y="2808253"/>
            <a:ext cx="1473632" cy="239561"/>
          </a:xfrm>
          <a:prstGeom prst="down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扩容后</a:t>
            </a:r>
          </a:p>
        </p:txBody>
      </p:sp>
      <p:sp>
        <p:nvSpPr>
          <p:cNvPr id="28" name="矩形 27">
            <a:extLst>
              <a:ext uri="{FF2B5EF4-FFF2-40B4-BE49-F238E27FC236}">
                <a16:creationId xmlns:a16="http://schemas.microsoft.com/office/drawing/2014/main" id="{1509995B-C674-45DA-9AD2-0F435D7DE740}"/>
              </a:ext>
            </a:extLst>
          </p:cNvPr>
          <p:cNvSpPr/>
          <p:nvPr/>
        </p:nvSpPr>
        <p:spPr>
          <a:xfrm>
            <a:off x="772916" y="3490057"/>
            <a:ext cx="1361036" cy="1004645"/>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9" name="矩形 28">
            <a:extLst>
              <a:ext uri="{FF2B5EF4-FFF2-40B4-BE49-F238E27FC236}">
                <a16:creationId xmlns:a16="http://schemas.microsoft.com/office/drawing/2014/main" id="{973F1ADA-CE49-4725-B004-E4D1482BE32B}"/>
              </a:ext>
            </a:extLst>
          </p:cNvPr>
          <p:cNvSpPr/>
          <p:nvPr/>
        </p:nvSpPr>
        <p:spPr>
          <a:xfrm>
            <a:off x="855882" y="3826216"/>
            <a:ext cx="1214691"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P2,P3,P7,P8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(P2/P3</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30" name="文本框 29">
            <a:extLst>
              <a:ext uri="{FF2B5EF4-FFF2-40B4-BE49-F238E27FC236}">
                <a16:creationId xmlns:a16="http://schemas.microsoft.com/office/drawing/2014/main" id="{54DF5AE2-9D8E-49F0-94F7-8B723776032B}"/>
              </a:ext>
            </a:extLst>
          </p:cNvPr>
          <p:cNvSpPr txBox="1"/>
          <p:nvPr/>
        </p:nvSpPr>
        <p:spPr>
          <a:xfrm>
            <a:off x="809388" y="3490056"/>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1" name="矩形 30">
            <a:extLst>
              <a:ext uri="{FF2B5EF4-FFF2-40B4-BE49-F238E27FC236}">
                <a16:creationId xmlns:a16="http://schemas.microsoft.com/office/drawing/2014/main" id="{D026D8A2-9407-49F4-B9B0-794AC26D78D8}"/>
              </a:ext>
            </a:extLst>
          </p:cNvPr>
          <p:cNvSpPr/>
          <p:nvPr/>
        </p:nvSpPr>
        <p:spPr>
          <a:xfrm>
            <a:off x="704891" y="3174045"/>
            <a:ext cx="1473632" cy="2490083"/>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2" name="文本框 31">
            <a:extLst>
              <a:ext uri="{FF2B5EF4-FFF2-40B4-BE49-F238E27FC236}">
                <a16:creationId xmlns:a16="http://schemas.microsoft.com/office/drawing/2014/main" id="{700DABC5-1066-4AAC-BA4E-D4848970974A}"/>
              </a:ext>
            </a:extLst>
          </p:cNvPr>
          <p:cNvSpPr txBox="1"/>
          <p:nvPr/>
        </p:nvSpPr>
        <p:spPr>
          <a:xfrm>
            <a:off x="1018078" y="3156959"/>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3" name="矩形 32">
            <a:extLst>
              <a:ext uri="{FF2B5EF4-FFF2-40B4-BE49-F238E27FC236}">
                <a16:creationId xmlns:a16="http://schemas.microsoft.com/office/drawing/2014/main" id="{00DCFF06-0CA3-4798-B759-F13FAA5FD4D1}"/>
              </a:ext>
            </a:extLst>
          </p:cNvPr>
          <p:cNvSpPr/>
          <p:nvPr/>
        </p:nvSpPr>
        <p:spPr>
          <a:xfrm>
            <a:off x="2426447" y="3505649"/>
            <a:ext cx="1332353" cy="989053"/>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4" name="文本框 33">
            <a:extLst>
              <a:ext uri="{FF2B5EF4-FFF2-40B4-BE49-F238E27FC236}">
                <a16:creationId xmlns:a16="http://schemas.microsoft.com/office/drawing/2014/main" id="{544C0D2E-9AC7-4D2A-9053-F0C4007A00E3}"/>
              </a:ext>
            </a:extLst>
          </p:cNvPr>
          <p:cNvSpPr txBox="1"/>
          <p:nvPr/>
        </p:nvSpPr>
        <p:spPr>
          <a:xfrm>
            <a:off x="2632200" y="345885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5" name="矩形 34">
            <a:extLst>
              <a:ext uri="{FF2B5EF4-FFF2-40B4-BE49-F238E27FC236}">
                <a16:creationId xmlns:a16="http://schemas.microsoft.com/office/drawing/2014/main" id="{33423089-F9C1-4322-9DAC-E43D7DC9C584}"/>
              </a:ext>
            </a:extLst>
          </p:cNvPr>
          <p:cNvSpPr/>
          <p:nvPr/>
        </p:nvSpPr>
        <p:spPr>
          <a:xfrm>
            <a:off x="2373661" y="3171142"/>
            <a:ext cx="1449745" cy="247578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6" name="文本框 35">
            <a:extLst>
              <a:ext uri="{FF2B5EF4-FFF2-40B4-BE49-F238E27FC236}">
                <a16:creationId xmlns:a16="http://schemas.microsoft.com/office/drawing/2014/main" id="{5045B7F1-F3F8-4DF5-BB63-6598C4D4B9A7}"/>
              </a:ext>
            </a:extLst>
          </p:cNvPr>
          <p:cNvSpPr txBox="1"/>
          <p:nvPr/>
        </p:nvSpPr>
        <p:spPr>
          <a:xfrm>
            <a:off x="2683786" y="3174158"/>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7" name="矩形 36">
            <a:extLst>
              <a:ext uri="{FF2B5EF4-FFF2-40B4-BE49-F238E27FC236}">
                <a16:creationId xmlns:a16="http://schemas.microsoft.com/office/drawing/2014/main" id="{C0EB4837-66F3-4DB0-924D-6227FA436986}"/>
              </a:ext>
            </a:extLst>
          </p:cNvPr>
          <p:cNvSpPr/>
          <p:nvPr/>
        </p:nvSpPr>
        <p:spPr>
          <a:xfrm>
            <a:off x="4089814" y="3473167"/>
            <a:ext cx="1234988" cy="1021535"/>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8" name="文本框 37">
            <a:extLst>
              <a:ext uri="{FF2B5EF4-FFF2-40B4-BE49-F238E27FC236}">
                <a16:creationId xmlns:a16="http://schemas.microsoft.com/office/drawing/2014/main" id="{241C25E3-C5D7-4FC4-8339-87C125003B1A}"/>
              </a:ext>
            </a:extLst>
          </p:cNvPr>
          <p:cNvSpPr txBox="1"/>
          <p:nvPr/>
        </p:nvSpPr>
        <p:spPr>
          <a:xfrm>
            <a:off x="4172377" y="347078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1</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39" name="矩形 38">
            <a:extLst>
              <a:ext uri="{FF2B5EF4-FFF2-40B4-BE49-F238E27FC236}">
                <a16:creationId xmlns:a16="http://schemas.microsoft.com/office/drawing/2014/main" id="{4FFCF769-D245-422C-B21F-5B53086B7A34}"/>
              </a:ext>
            </a:extLst>
          </p:cNvPr>
          <p:cNvSpPr/>
          <p:nvPr/>
        </p:nvSpPr>
        <p:spPr>
          <a:xfrm>
            <a:off x="4021788" y="3171140"/>
            <a:ext cx="1393937" cy="2475901"/>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0" name="文本框 39">
            <a:extLst>
              <a:ext uri="{FF2B5EF4-FFF2-40B4-BE49-F238E27FC236}">
                <a16:creationId xmlns:a16="http://schemas.microsoft.com/office/drawing/2014/main" id="{EE3A4239-389D-4B54-8651-72CFE1847536}"/>
              </a:ext>
            </a:extLst>
          </p:cNvPr>
          <p:cNvSpPr txBox="1"/>
          <p:nvPr/>
        </p:nvSpPr>
        <p:spPr>
          <a:xfrm>
            <a:off x="4310712" y="3174046"/>
            <a:ext cx="817983" cy="343364"/>
          </a:xfrm>
          <a:prstGeom prst="rect">
            <a:avLst/>
          </a:prstGeom>
          <a:noFill/>
        </p:spPr>
        <p:txBody>
          <a:bodyPr wrap="square" rtlCol="0" anchor="ctr">
            <a:spAutoFit/>
          </a:bodyPr>
          <a:lstStyle/>
          <a:p>
            <a:pPr algn="ct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Zone3</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1" name="矩形 40">
            <a:extLst>
              <a:ext uri="{FF2B5EF4-FFF2-40B4-BE49-F238E27FC236}">
                <a16:creationId xmlns:a16="http://schemas.microsoft.com/office/drawing/2014/main" id="{52A35ADB-4D20-4CA3-A872-875549465397}"/>
              </a:ext>
            </a:extLst>
          </p:cNvPr>
          <p:cNvSpPr/>
          <p:nvPr/>
        </p:nvSpPr>
        <p:spPr>
          <a:xfrm>
            <a:off x="2499644" y="3815415"/>
            <a:ext cx="1201755"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P2,P3,P4,P5</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(P4/P5</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42" name="矩形 41">
            <a:extLst>
              <a:ext uri="{FF2B5EF4-FFF2-40B4-BE49-F238E27FC236}">
                <a16:creationId xmlns:a16="http://schemas.microsoft.com/office/drawing/2014/main" id="{49508541-F872-45E9-BE21-AF6E035BF971}"/>
              </a:ext>
            </a:extLst>
          </p:cNvPr>
          <p:cNvSpPr/>
          <p:nvPr/>
        </p:nvSpPr>
        <p:spPr>
          <a:xfrm>
            <a:off x="4151941" y="3816943"/>
            <a:ext cx="1104836"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P1,P2,P3,P7</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(P7</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43" name="矩形 42">
            <a:extLst>
              <a:ext uri="{FF2B5EF4-FFF2-40B4-BE49-F238E27FC236}">
                <a16:creationId xmlns:a16="http://schemas.microsoft.com/office/drawing/2014/main" id="{76523230-5536-4B22-83F3-14F3E7F37F88}"/>
              </a:ext>
            </a:extLst>
          </p:cNvPr>
          <p:cNvSpPr/>
          <p:nvPr/>
        </p:nvSpPr>
        <p:spPr>
          <a:xfrm>
            <a:off x="772916" y="4572815"/>
            <a:ext cx="1361036" cy="1004645"/>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4" name="矩形 43">
            <a:extLst>
              <a:ext uri="{FF2B5EF4-FFF2-40B4-BE49-F238E27FC236}">
                <a16:creationId xmlns:a16="http://schemas.microsoft.com/office/drawing/2014/main" id="{65C2ACFF-1A65-47FA-ABD4-37A42B402E7B}"/>
              </a:ext>
            </a:extLst>
          </p:cNvPr>
          <p:cNvSpPr/>
          <p:nvPr/>
        </p:nvSpPr>
        <p:spPr>
          <a:xfrm>
            <a:off x="855882" y="4908974"/>
            <a:ext cx="1214691"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P1,P4,P5,P6</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45" name="文本框 44">
            <a:extLst>
              <a:ext uri="{FF2B5EF4-FFF2-40B4-BE49-F238E27FC236}">
                <a16:creationId xmlns:a16="http://schemas.microsoft.com/office/drawing/2014/main" id="{EE8E783F-DF91-4B20-BDE1-E342C8B5444C}"/>
              </a:ext>
            </a:extLst>
          </p:cNvPr>
          <p:cNvSpPr txBox="1"/>
          <p:nvPr/>
        </p:nvSpPr>
        <p:spPr>
          <a:xfrm>
            <a:off x="809388" y="4572814"/>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6" name="矩形 45">
            <a:extLst>
              <a:ext uri="{FF2B5EF4-FFF2-40B4-BE49-F238E27FC236}">
                <a16:creationId xmlns:a16="http://schemas.microsoft.com/office/drawing/2014/main" id="{119F3FCC-9F09-41E9-891D-DB6E2BCCA49A}"/>
              </a:ext>
            </a:extLst>
          </p:cNvPr>
          <p:cNvSpPr/>
          <p:nvPr/>
        </p:nvSpPr>
        <p:spPr>
          <a:xfrm>
            <a:off x="2426447" y="4588407"/>
            <a:ext cx="1332353" cy="989053"/>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7" name="文本框 46">
            <a:extLst>
              <a:ext uri="{FF2B5EF4-FFF2-40B4-BE49-F238E27FC236}">
                <a16:creationId xmlns:a16="http://schemas.microsoft.com/office/drawing/2014/main" id="{7876CFBD-5DFB-42FF-8EBD-7FB248BAD911}"/>
              </a:ext>
            </a:extLst>
          </p:cNvPr>
          <p:cNvSpPr txBox="1"/>
          <p:nvPr/>
        </p:nvSpPr>
        <p:spPr>
          <a:xfrm>
            <a:off x="2632200" y="4544946"/>
            <a:ext cx="1104835" cy="336695"/>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48" name="矩形 47">
            <a:extLst>
              <a:ext uri="{FF2B5EF4-FFF2-40B4-BE49-F238E27FC236}">
                <a16:creationId xmlns:a16="http://schemas.microsoft.com/office/drawing/2014/main" id="{886835A7-6134-4FFE-A665-21D8C5FDA0F1}"/>
              </a:ext>
            </a:extLst>
          </p:cNvPr>
          <p:cNvSpPr/>
          <p:nvPr/>
        </p:nvSpPr>
        <p:spPr>
          <a:xfrm>
            <a:off x="4089814" y="4555925"/>
            <a:ext cx="1234988" cy="1021535"/>
          </a:xfrm>
          <a:prstGeom prst="rect">
            <a:avLst/>
          </a:prstGeom>
          <a:solidFill>
            <a:srgbClr val="FFBF00">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9" name="文本框 48">
            <a:extLst>
              <a:ext uri="{FF2B5EF4-FFF2-40B4-BE49-F238E27FC236}">
                <a16:creationId xmlns:a16="http://schemas.microsoft.com/office/drawing/2014/main" id="{955DA953-3B9C-457C-AA95-1F61FD988F57}"/>
              </a:ext>
            </a:extLst>
          </p:cNvPr>
          <p:cNvSpPr txBox="1"/>
          <p:nvPr/>
        </p:nvSpPr>
        <p:spPr>
          <a:xfrm>
            <a:off x="4172377" y="4553542"/>
            <a:ext cx="1104835" cy="343364"/>
          </a:xfrm>
          <a:prstGeom prst="rect">
            <a:avLst/>
          </a:prstGeom>
          <a:noFill/>
        </p:spPr>
        <p:txBody>
          <a:bodyPr wrap="square" rtlCol="0" anchor="ctr">
            <a:spAutoFit/>
          </a:bodyPr>
          <a:lstStyle/>
          <a:p>
            <a:pPr>
              <a:lnSpc>
                <a:spcPct val="150000"/>
              </a:lnSpc>
            </a:pPr>
            <a:r>
              <a:rPr kumimoji="1" lang="en-US" altLang="zh-CN" sz="1200" b="1" dirty="0">
                <a:solidFill>
                  <a:srgbClr val="3A3636"/>
                </a:solidFill>
                <a:latin typeface="Alibaba PuHuiTi R" pitchFamily="18" charset="-122"/>
                <a:ea typeface="Alibaba PuHuiTi R" pitchFamily="18" charset="-122"/>
                <a:cs typeface="Alibaba PuHuiTi R" pitchFamily="18" charset="-122"/>
              </a:rPr>
              <a:t>OB</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200" b="1" dirty="0">
                <a:solidFill>
                  <a:srgbClr val="3A3636"/>
                </a:solidFill>
                <a:latin typeface="Alibaba PuHuiTi R" pitchFamily="18" charset="-122"/>
                <a:ea typeface="Alibaba PuHuiTi R" pitchFamily="18" charset="-122"/>
                <a:cs typeface="Alibaba PuHuiTi R" pitchFamily="18" charset="-122"/>
              </a:rPr>
              <a:t> </a:t>
            </a:r>
            <a:r>
              <a:rPr kumimoji="1" lang="en-US" altLang="zh-CN" sz="1200" b="1" dirty="0">
                <a:solidFill>
                  <a:srgbClr val="3A3636"/>
                </a:solidFill>
                <a:latin typeface="Alibaba PuHuiTi R" pitchFamily="18" charset="-122"/>
                <a:ea typeface="Alibaba PuHuiTi R" pitchFamily="18" charset="-122"/>
                <a:cs typeface="Alibaba PuHuiTi R" pitchFamily="18" charset="-122"/>
              </a:rPr>
              <a:t>2</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
        <p:nvSpPr>
          <p:cNvPr id="50" name="矩形 49">
            <a:extLst>
              <a:ext uri="{FF2B5EF4-FFF2-40B4-BE49-F238E27FC236}">
                <a16:creationId xmlns:a16="http://schemas.microsoft.com/office/drawing/2014/main" id="{1C5E5189-6648-4653-B9E9-567DCDEB95D2}"/>
              </a:ext>
            </a:extLst>
          </p:cNvPr>
          <p:cNvSpPr/>
          <p:nvPr/>
        </p:nvSpPr>
        <p:spPr>
          <a:xfrm>
            <a:off x="2499644" y="4898173"/>
            <a:ext cx="1201755"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P1,P6,P7,P8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(P6</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51" name="矩形 50">
            <a:extLst>
              <a:ext uri="{FF2B5EF4-FFF2-40B4-BE49-F238E27FC236}">
                <a16:creationId xmlns:a16="http://schemas.microsoft.com/office/drawing/2014/main" id="{2EBBBFB3-6982-48C8-A499-51825E559EE7}"/>
              </a:ext>
            </a:extLst>
          </p:cNvPr>
          <p:cNvSpPr/>
          <p:nvPr/>
        </p:nvSpPr>
        <p:spPr>
          <a:xfrm>
            <a:off x="4151941" y="4899701"/>
            <a:ext cx="1104836" cy="504779"/>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P4,P5,P6,P8</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(P8</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Leader</a:t>
            </a:r>
            <a:r>
              <a:rPr kumimoji="1" lang="zh-CN" altLang="en-US" sz="12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a:t>
            </a:r>
          </a:p>
        </p:txBody>
      </p:sp>
      <p:sp>
        <p:nvSpPr>
          <p:cNvPr id="52" name="文本框 51">
            <a:extLst>
              <a:ext uri="{FF2B5EF4-FFF2-40B4-BE49-F238E27FC236}">
                <a16:creationId xmlns:a16="http://schemas.microsoft.com/office/drawing/2014/main" id="{786B52F5-E6C8-43F4-8BC2-A1F8F730375A}"/>
              </a:ext>
            </a:extLst>
          </p:cNvPr>
          <p:cNvSpPr txBox="1"/>
          <p:nvPr/>
        </p:nvSpPr>
        <p:spPr>
          <a:xfrm>
            <a:off x="567217" y="5794658"/>
            <a:ext cx="11420467" cy="385234"/>
          </a:xfrm>
          <a:prstGeom prst="rect">
            <a:avLst/>
          </a:prstGeom>
          <a:noFill/>
        </p:spPr>
        <p:txBody>
          <a:bodyPr wrap="square" rtlCol="0">
            <a:spAutoFit/>
          </a:bodyPr>
          <a:lstStyle/>
          <a:p>
            <a:pP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借助阿里云的弹性资源，</a:t>
            </a:r>
            <a:r>
              <a:rPr kumimoji="1" lang="en-US" altLang="zh-CN" sz="1400" b="1" dirty="0" err="1">
                <a:solidFill>
                  <a:srgbClr val="3A3636"/>
                </a:solidFill>
                <a:latin typeface="Alibaba PuHuiTi R" pitchFamily="18" charset="-122"/>
                <a:ea typeface="Alibaba PuHuiTi R" pitchFamily="18" charset="-122"/>
                <a:cs typeface="Alibaba PuHuiTi R" pitchFamily="18" charset="-122"/>
              </a:rPr>
              <a:t>OceanBase</a:t>
            </a:r>
            <a:r>
              <a:rPr kumimoji="1" lang="zh-CN" altLang="en-US" sz="1400" b="1" dirty="0">
                <a:solidFill>
                  <a:srgbClr val="3A3636"/>
                </a:solidFill>
                <a:latin typeface="Alibaba PuHuiTi R" pitchFamily="18" charset="-122"/>
                <a:ea typeface="Alibaba PuHuiTi R" pitchFamily="18" charset="-122"/>
                <a:cs typeface="Alibaba PuHuiTi R" pitchFamily="18" charset="-122"/>
              </a:rPr>
              <a:t>可以很好的帮助业务扩容和缩容，低成本的（短时间的公有云资源费用）应对大型促销等活动。</a:t>
            </a:r>
          </a:p>
        </p:txBody>
      </p:sp>
      <p:sp>
        <p:nvSpPr>
          <p:cNvPr id="53" name="文本框 52">
            <a:extLst>
              <a:ext uri="{FF2B5EF4-FFF2-40B4-BE49-F238E27FC236}">
                <a16:creationId xmlns:a16="http://schemas.microsoft.com/office/drawing/2014/main" id="{2C940968-67E9-4159-A2D8-FCA5741B0BBD}"/>
              </a:ext>
            </a:extLst>
          </p:cNvPr>
          <p:cNvSpPr txBox="1"/>
          <p:nvPr/>
        </p:nvSpPr>
        <p:spPr>
          <a:xfrm>
            <a:off x="5984193" y="4854284"/>
            <a:ext cx="912972" cy="708399"/>
          </a:xfrm>
          <a:prstGeom prst="rect">
            <a:avLst/>
          </a:prstGeom>
          <a:noFill/>
        </p:spPr>
        <p:txBody>
          <a:bodyPr wrap="square" rtlCol="0">
            <a:spAutoFit/>
          </a:bodyPr>
          <a:lstStyle/>
          <a:p>
            <a:pPr algn="ctr">
              <a:lnSpc>
                <a:spcPct val="150000"/>
              </a:lnSpc>
            </a:pPr>
            <a:r>
              <a:rPr kumimoji="1" lang="en-US" altLang="zh-CN" sz="1400" b="1" dirty="0">
                <a:solidFill>
                  <a:srgbClr val="3A3636"/>
                </a:solidFill>
                <a:latin typeface="Alibaba PuHuiTi R" pitchFamily="18" charset="-122"/>
                <a:ea typeface="Alibaba PuHuiTi R" pitchFamily="18" charset="-122"/>
                <a:cs typeface="Alibaba PuHuiTi R" pitchFamily="18" charset="-122"/>
              </a:rPr>
              <a:t>Step5</a:t>
            </a:r>
          </a:p>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退回资源</a:t>
            </a:r>
          </a:p>
        </p:txBody>
      </p:sp>
      <p:sp>
        <p:nvSpPr>
          <p:cNvPr id="54" name="文本框 53">
            <a:extLst>
              <a:ext uri="{FF2B5EF4-FFF2-40B4-BE49-F238E27FC236}">
                <a16:creationId xmlns:a16="http://schemas.microsoft.com/office/drawing/2014/main" id="{033CF93B-0B52-4828-BE57-9E0DE1F2E69F}"/>
              </a:ext>
            </a:extLst>
          </p:cNvPr>
          <p:cNvSpPr txBox="1"/>
          <p:nvPr/>
        </p:nvSpPr>
        <p:spPr>
          <a:xfrm>
            <a:off x="6973593" y="4999364"/>
            <a:ext cx="4672483" cy="514893"/>
          </a:xfrm>
          <a:prstGeom prst="rect">
            <a:avLst/>
          </a:prstGeom>
          <a:solidFill>
            <a:srgbClr val="FFFFFF">
              <a:lumMod val="85000"/>
            </a:srgbClr>
          </a:solidFill>
          <a:ln>
            <a:noFill/>
          </a:ln>
        </p:spPr>
        <p:txBody>
          <a:bodyPr wrap="square" rtlCol="0" anchor="ctr">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释放阿里云资源</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55" name="下箭头 53">
            <a:extLst>
              <a:ext uri="{FF2B5EF4-FFF2-40B4-BE49-F238E27FC236}">
                <a16:creationId xmlns:a16="http://schemas.microsoft.com/office/drawing/2014/main" id="{13A05EEA-B88D-4434-88B1-C0541DEEFEF0}"/>
              </a:ext>
            </a:extLst>
          </p:cNvPr>
          <p:cNvSpPr/>
          <p:nvPr/>
        </p:nvSpPr>
        <p:spPr>
          <a:xfrm rot="10800000">
            <a:off x="3501769" y="2805200"/>
            <a:ext cx="1473632" cy="239561"/>
          </a:xfrm>
          <a:prstGeom prst="down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56" name="文本框 55">
            <a:extLst>
              <a:ext uri="{FF2B5EF4-FFF2-40B4-BE49-F238E27FC236}">
                <a16:creationId xmlns:a16="http://schemas.microsoft.com/office/drawing/2014/main" id="{9F277138-9C1C-41D4-8603-EBEE71890CEE}"/>
              </a:ext>
            </a:extLst>
          </p:cNvPr>
          <p:cNvSpPr txBox="1"/>
          <p:nvPr/>
        </p:nvSpPr>
        <p:spPr>
          <a:xfrm>
            <a:off x="3864573" y="2728948"/>
            <a:ext cx="766028" cy="385234"/>
          </a:xfrm>
          <a:prstGeom prst="rect">
            <a:avLst/>
          </a:prstGeom>
          <a:noFill/>
          <a:ln>
            <a:noFill/>
          </a:ln>
        </p:spPr>
        <p:txBody>
          <a:bodyPr wrap="square" rtlCol="0">
            <a:spAutoFit/>
          </a:bodyPr>
          <a:lstStyle/>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缩容后</a:t>
            </a:r>
          </a:p>
        </p:txBody>
      </p:sp>
      <p:sp>
        <p:nvSpPr>
          <p:cNvPr id="57" name="下箭头 4">
            <a:extLst>
              <a:ext uri="{FF2B5EF4-FFF2-40B4-BE49-F238E27FC236}">
                <a16:creationId xmlns:a16="http://schemas.microsoft.com/office/drawing/2014/main" id="{AA7E5133-D77F-4EC9-AD40-87A58519272E}"/>
              </a:ext>
            </a:extLst>
          </p:cNvPr>
          <p:cNvSpPr/>
          <p:nvPr/>
        </p:nvSpPr>
        <p:spPr>
          <a:xfrm>
            <a:off x="6424820" y="1972364"/>
            <a:ext cx="115939" cy="169786"/>
          </a:xfrm>
          <a:prstGeom prst="downArrow">
            <a:avLst/>
          </a:prstGeom>
          <a:solidFill>
            <a:srgbClr val="0B6D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8" name="下箭头 56">
            <a:extLst>
              <a:ext uri="{FF2B5EF4-FFF2-40B4-BE49-F238E27FC236}">
                <a16:creationId xmlns:a16="http://schemas.microsoft.com/office/drawing/2014/main" id="{875458B1-F04F-42E8-861B-BC72F3BE5CE1}"/>
              </a:ext>
            </a:extLst>
          </p:cNvPr>
          <p:cNvSpPr/>
          <p:nvPr/>
        </p:nvSpPr>
        <p:spPr>
          <a:xfrm>
            <a:off x="6424820" y="2861877"/>
            <a:ext cx="115939" cy="169786"/>
          </a:xfrm>
          <a:prstGeom prst="downArrow">
            <a:avLst/>
          </a:prstGeom>
          <a:solidFill>
            <a:srgbClr val="0B6D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59" name="下箭头 57">
            <a:extLst>
              <a:ext uri="{FF2B5EF4-FFF2-40B4-BE49-F238E27FC236}">
                <a16:creationId xmlns:a16="http://schemas.microsoft.com/office/drawing/2014/main" id="{9BE41CA6-B1C9-43AB-9C46-8FC854222EDF}"/>
              </a:ext>
            </a:extLst>
          </p:cNvPr>
          <p:cNvSpPr/>
          <p:nvPr/>
        </p:nvSpPr>
        <p:spPr>
          <a:xfrm>
            <a:off x="6424820" y="3794942"/>
            <a:ext cx="115939" cy="169786"/>
          </a:xfrm>
          <a:prstGeom prst="downArrow">
            <a:avLst/>
          </a:prstGeom>
          <a:solidFill>
            <a:srgbClr val="0B6D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0" name="下箭头 58">
            <a:extLst>
              <a:ext uri="{FF2B5EF4-FFF2-40B4-BE49-F238E27FC236}">
                <a16:creationId xmlns:a16="http://schemas.microsoft.com/office/drawing/2014/main" id="{6AA063B5-1018-4803-8981-619C3033D0B2}"/>
              </a:ext>
            </a:extLst>
          </p:cNvPr>
          <p:cNvSpPr/>
          <p:nvPr/>
        </p:nvSpPr>
        <p:spPr>
          <a:xfrm>
            <a:off x="6424820" y="4737327"/>
            <a:ext cx="115939" cy="169786"/>
          </a:xfrm>
          <a:prstGeom prst="downArrow">
            <a:avLst/>
          </a:prstGeom>
          <a:solidFill>
            <a:srgbClr val="0B6D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22088666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6BCE4-87E4-4EBC-BD7B-F0EDF7351611}"/>
              </a:ext>
            </a:extLst>
          </p:cNvPr>
          <p:cNvSpPr>
            <a:spLocks noGrp="1"/>
          </p:cNvSpPr>
          <p:nvPr>
            <p:ph type="title"/>
          </p:nvPr>
        </p:nvSpPr>
        <p:spPr/>
        <p:txBody>
          <a:bodyPr/>
          <a:lstStyle/>
          <a:p>
            <a:pPr algn="ctr"/>
            <a:r>
              <a:rPr lang="zh-CN" altLang="en-US" dirty="0"/>
              <a:t>扩容和缩容</a:t>
            </a:r>
          </a:p>
        </p:txBody>
      </p:sp>
      <p:sp>
        <p:nvSpPr>
          <p:cNvPr id="3" name="内容占位符 2">
            <a:extLst>
              <a:ext uri="{FF2B5EF4-FFF2-40B4-BE49-F238E27FC236}">
                <a16:creationId xmlns:a16="http://schemas.microsoft.com/office/drawing/2014/main" id="{9E797829-9A8A-4B17-92CD-209FE35BA58E}"/>
              </a:ext>
            </a:extLst>
          </p:cNvPr>
          <p:cNvSpPr>
            <a:spLocks noGrp="1"/>
          </p:cNvSpPr>
          <p:nvPr>
            <p:ph idx="1"/>
          </p:nvPr>
        </p:nvSpPr>
        <p:spPr/>
        <p:txBody>
          <a:bodyPr/>
          <a:lstStyle/>
          <a:p>
            <a:r>
              <a:rPr lang="zh-CN" altLang="en-US" sz="2800" b="1" dirty="0"/>
              <a:t>启动</a:t>
            </a:r>
            <a:r>
              <a:rPr lang="en-US" altLang="zh-CN" sz="2800" b="1" dirty="0"/>
              <a:t>/</a:t>
            </a:r>
            <a:r>
              <a:rPr lang="zh-CN" altLang="en-US" sz="2800" b="1" dirty="0"/>
              <a:t>停止 </a:t>
            </a:r>
            <a:r>
              <a:rPr lang="en-US" altLang="zh-CN" sz="2800" b="1" dirty="0"/>
              <a:t>OB Server</a:t>
            </a:r>
            <a:r>
              <a:rPr lang="zh-CN" altLang="en-US" sz="2800" b="1" dirty="0"/>
              <a:t>服务</a:t>
            </a:r>
          </a:p>
        </p:txBody>
      </p:sp>
      <p:sp>
        <p:nvSpPr>
          <p:cNvPr id="4" name="文本占位符 1">
            <a:extLst>
              <a:ext uri="{FF2B5EF4-FFF2-40B4-BE49-F238E27FC236}">
                <a16:creationId xmlns:a16="http://schemas.microsoft.com/office/drawing/2014/main" id="{7AF71D40-D083-4FC2-8366-DD914963531E}"/>
              </a:ext>
            </a:extLst>
          </p:cNvPr>
          <p:cNvSpPr txBox="1">
            <a:spLocks/>
          </p:cNvSpPr>
          <p:nvPr/>
        </p:nvSpPr>
        <p:spPr>
          <a:xfrm>
            <a:off x="764794" y="1683642"/>
            <a:ext cx="10566400" cy="431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start server</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 '&lt;ip&gt;:&lt;port&gt;' [,'&lt;ip&gt;:&lt;port&gt;' , ...];</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stop server</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 '&lt;ip&gt;:&lt;port&gt;' [,'&lt;ip&gt;:&lt;port&gt;' , ...];</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开启</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停止某一个</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的</a:t>
            </a:r>
            <a:r>
              <a:rPr kumimoji="1" lang="zh-CN" altLang="en-US"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服务</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start 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后</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上可以有</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leader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副本提供读写服务，</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stop 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后只能有</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follower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副本。</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不是上线</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下线机器，也不会导致副本的迁移，本质上只会影响机器上</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leader/follower</a:t>
            </a:r>
            <a:r>
              <a:rPr kumimoji="1" lang="zh-CN" altLang="en-US"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角色的切换</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在下线某台机器前，可以考虑先执行</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stop 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，将机器上的</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leader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角色切换到其它</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&lt;port&gt;</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默认值是</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2882</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，而非</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2881</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__all_server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表中的</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svr_port</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影响</a:t>
            </a:r>
            <a:r>
              <a:rPr kumimoji="1"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__all_server</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表中的</a:t>
            </a:r>
            <a:r>
              <a:rPr kumimoji="1"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stop_time</a:t>
            </a:r>
            <a:r>
              <a:rPr kumimoji="1"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1" lang="en-US" altLang="zh-CN" sz="18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9848109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1C71-7795-4CC0-A71D-D3A8474EB4F3}"/>
              </a:ext>
            </a:extLst>
          </p:cNvPr>
          <p:cNvSpPr>
            <a:spLocks noGrp="1"/>
          </p:cNvSpPr>
          <p:nvPr>
            <p:ph type="title"/>
          </p:nvPr>
        </p:nvSpPr>
        <p:spPr/>
        <p:txBody>
          <a:bodyPr/>
          <a:lstStyle/>
          <a:p>
            <a:pPr algn="ctr"/>
            <a:r>
              <a:rPr lang="zh-CN" altLang="en-US" dirty="0"/>
              <a:t>扩容和缩容</a:t>
            </a:r>
          </a:p>
        </p:txBody>
      </p:sp>
      <p:sp>
        <p:nvSpPr>
          <p:cNvPr id="3" name="内容占位符 2">
            <a:extLst>
              <a:ext uri="{FF2B5EF4-FFF2-40B4-BE49-F238E27FC236}">
                <a16:creationId xmlns:a16="http://schemas.microsoft.com/office/drawing/2014/main" id="{D4EF85E0-2137-4FA6-85C2-8FB8E8A77F51}"/>
              </a:ext>
            </a:extLst>
          </p:cNvPr>
          <p:cNvSpPr>
            <a:spLocks noGrp="1"/>
          </p:cNvSpPr>
          <p:nvPr>
            <p:ph idx="1"/>
          </p:nvPr>
        </p:nvSpPr>
        <p:spPr/>
        <p:txBody>
          <a:bodyPr/>
          <a:lstStyle/>
          <a:p>
            <a:r>
              <a:rPr lang="zh-CN" altLang="en-US" sz="2800" b="1" dirty="0"/>
              <a:t>添加</a:t>
            </a:r>
            <a:r>
              <a:rPr lang="en-US" altLang="zh-CN" sz="2800" b="1" dirty="0"/>
              <a:t>/</a:t>
            </a:r>
            <a:r>
              <a:rPr lang="zh-CN" altLang="en-US" sz="2800" b="1" dirty="0"/>
              <a:t>删除</a:t>
            </a:r>
            <a:r>
              <a:rPr lang="en-US" altLang="zh-CN" sz="2800" b="1" dirty="0"/>
              <a:t>OB Server</a:t>
            </a:r>
            <a:r>
              <a:rPr lang="zh-CN" altLang="en-US" sz="2800" b="1" dirty="0"/>
              <a:t>服务器 </a:t>
            </a:r>
          </a:p>
        </p:txBody>
      </p:sp>
      <p:sp>
        <p:nvSpPr>
          <p:cNvPr id="4" name="文本占位符 1">
            <a:extLst>
              <a:ext uri="{FF2B5EF4-FFF2-40B4-BE49-F238E27FC236}">
                <a16:creationId xmlns:a16="http://schemas.microsoft.com/office/drawing/2014/main" id="{A07AACC7-3BBF-4BD9-9238-31D1D0440594}"/>
              </a:ext>
            </a:extLst>
          </p:cNvPr>
          <p:cNvSpPr txBox="1">
            <a:spLocks/>
          </p:cNvSpPr>
          <p:nvPr/>
        </p:nvSpPr>
        <p:spPr>
          <a:xfrm>
            <a:off x="724359" y="1731768"/>
            <a:ext cx="10363200" cy="4394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t>
            </a:r>
            <a:r>
              <a:rPr kumimoji="0" lang="en-US" altLang="zh-CN" sz="14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add server</a:t>
            </a: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 '&lt;ip&gt;:&lt;port&gt;' [,'&lt;ip&gt;:&lt;port&gt;' , ...] </a:t>
            </a:r>
            <a:r>
              <a:rPr kumimoji="0" lang="en-US" altLang="zh-CN" sz="14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zone = '&lt;zone&gt;'</a:t>
            </a: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t>
            </a:r>
            <a:r>
              <a:rPr kumimoji="0" lang="en-US" altLang="zh-CN" sz="14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delete server</a:t>
            </a: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 '&lt;ip&gt;:&lt;port&gt;' [,'&lt;ip&gt;:&lt;port&gt;' , ...];</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t>
            </a:r>
            <a:r>
              <a:rPr kumimoji="0" lang="en-US" altLang="zh-CN" sz="14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cancel delete server</a:t>
            </a:r>
            <a:r>
              <a:rPr kumimoji="0"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 '&lt;ip&gt;:&lt;port&gt;';</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对某一个</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执行</a:t>
            </a:r>
            <a:r>
              <a:rPr kumimoji="0" lang="zh-CN" altLang="en-US"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上线</a:t>
            </a:r>
            <a:r>
              <a:rPr kumimoji="0" lang="en-US" altLang="zh-CN"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a:t>
            </a:r>
            <a:r>
              <a:rPr kumimoji="0" lang="zh-CN" altLang="en-US"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下线</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操作：上线的</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可以分配新的</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，下线的</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需要将</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迁移到同</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内的其它</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如果同</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内的“其它”机器没有足够资源容纳</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，则无法下线机器。</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不会启动</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停止</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进程：</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add 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前要确认机器上的</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已经正确启动，</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delete 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后需要自己去清理进程并完成关机等操作。</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影响</a:t>
            </a:r>
            <a:r>
              <a:rPr kumimoji="0" lang="en-US" altLang="zh-CN"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__all_server</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表中的</a:t>
            </a:r>
            <a:r>
              <a:rPr kumimoji="0" lang="zh-CN" altLang="en-US" sz="18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记录数</a:t>
            </a:r>
            <a:r>
              <a:rPr kumimoji="0" lang="zh-CN" altLang="en-US" sz="18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0" lang="en-US" altLang="zh-CN" sz="18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1477526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A433A-0A92-4628-8319-7A9395CA6629}"/>
              </a:ext>
            </a:extLst>
          </p:cNvPr>
          <p:cNvSpPr>
            <a:spLocks noGrp="1"/>
          </p:cNvSpPr>
          <p:nvPr>
            <p:ph type="title"/>
          </p:nvPr>
        </p:nvSpPr>
        <p:spPr/>
        <p:txBody>
          <a:bodyPr/>
          <a:lstStyle/>
          <a:p>
            <a:pPr algn="ctr"/>
            <a:r>
              <a:rPr lang="zh-CN" altLang="en-US" dirty="0"/>
              <a:t>扩容和缩容</a:t>
            </a:r>
          </a:p>
        </p:txBody>
      </p:sp>
      <p:sp>
        <p:nvSpPr>
          <p:cNvPr id="3" name="内容占位符 2">
            <a:extLst>
              <a:ext uri="{FF2B5EF4-FFF2-40B4-BE49-F238E27FC236}">
                <a16:creationId xmlns:a16="http://schemas.microsoft.com/office/drawing/2014/main" id="{A7376DC7-BE84-4376-9AFA-C30DAD54D081}"/>
              </a:ext>
            </a:extLst>
          </p:cNvPr>
          <p:cNvSpPr>
            <a:spLocks noGrp="1"/>
          </p:cNvSpPr>
          <p:nvPr>
            <p:ph idx="1"/>
          </p:nvPr>
        </p:nvSpPr>
        <p:spPr/>
        <p:txBody>
          <a:bodyPr/>
          <a:lstStyle/>
          <a:p>
            <a:r>
              <a:rPr lang="zh-CN" altLang="en-US" sz="2800" b="1" dirty="0"/>
              <a:t>扩容基本步骤</a:t>
            </a:r>
          </a:p>
        </p:txBody>
      </p:sp>
      <p:sp>
        <p:nvSpPr>
          <p:cNvPr id="4" name="文本占位符 1">
            <a:extLst>
              <a:ext uri="{FF2B5EF4-FFF2-40B4-BE49-F238E27FC236}">
                <a16:creationId xmlns:a16="http://schemas.microsoft.com/office/drawing/2014/main" id="{E048EC1D-DA0A-4715-B1C2-DBE12724A068}"/>
              </a:ext>
            </a:extLst>
          </p:cNvPr>
          <p:cNvSpPr txBox="1">
            <a:spLocks/>
          </p:cNvSpPr>
          <p:nvPr/>
        </p:nvSpPr>
        <p:spPr>
          <a:xfrm>
            <a:off x="712623" y="1795475"/>
            <a:ext cx="9804400" cy="37326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为每个</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添加新的物理机器。</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在每台新添加的机器上，以正确的方式启动</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服务。</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为每个新添加的</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进程执行</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add server;</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命令，将</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服务添加到集群中。</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执行</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resource pool &lt;pool name&gt; </a:t>
            </a:r>
            <a:r>
              <a:rPr kumimoji="1"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unit_num = &lt;bigger number&gt;</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命令，扩充资源池中的</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个数。</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OceanBase</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自动启动“</a:t>
            </a:r>
            <a:r>
              <a:rPr kumimoji="1"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rebalance</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过程，将部分数据从旧的</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1" lang="zh-CN" altLang="en-US"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在线</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复制到新的</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上。此过程可能会花费数十分钟，具体时间取决于数据量。</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每个</a:t>
            </a:r>
            <a:r>
              <a:rPr kumimoji="1" lang="zh-CN" altLang="en-US"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分区</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的数据复制完成后，</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OceanBase</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自动将服务切换到新的</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上，并删除旧</a:t>
            </a:r>
            <a:r>
              <a:rPr kumimoji="1"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1"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中分区上的数据。</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9828140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28C9E-D550-493B-968B-A3856C5228D8}"/>
              </a:ext>
            </a:extLst>
          </p:cNvPr>
          <p:cNvSpPr>
            <a:spLocks noGrp="1"/>
          </p:cNvSpPr>
          <p:nvPr>
            <p:ph type="title"/>
          </p:nvPr>
        </p:nvSpPr>
        <p:spPr/>
        <p:txBody>
          <a:bodyPr/>
          <a:lstStyle/>
          <a:p>
            <a:pPr algn="ctr"/>
            <a:r>
              <a:rPr lang="zh-CN" altLang="en-US" dirty="0"/>
              <a:t>扩容和缩容</a:t>
            </a:r>
          </a:p>
        </p:txBody>
      </p:sp>
      <p:sp>
        <p:nvSpPr>
          <p:cNvPr id="3" name="内容占位符 2">
            <a:extLst>
              <a:ext uri="{FF2B5EF4-FFF2-40B4-BE49-F238E27FC236}">
                <a16:creationId xmlns:a16="http://schemas.microsoft.com/office/drawing/2014/main" id="{FDD476C7-CE85-42C1-B9B5-5C685518DED6}"/>
              </a:ext>
            </a:extLst>
          </p:cNvPr>
          <p:cNvSpPr>
            <a:spLocks noGrp="1"/>
          </p:cNvSpPr>
          <p:nvPr>
            <p:ph idx="1"/>
          </p:nvPr>
        </p:nvSpPr>
        <p:spPr/>
        <p:txBody>
          <a:bodyPr/>
          <a:lstStyle/>
          <a:p>
            <a:r>
              <a:rPr lang="zh-CN" altLang="en-US" sz="2800" b="1" dirty="0"/>
              <a:t>缩容基本步骤 </a:t>
            </a:r>
          </a:p>
        </p:txBody>
      </p:sp>
      <p:sp>
        <p:nvSpPr>
          <p:cNvPr id="4" name="文本占位符 1">
            <a:extLst>
              <a:ext uri="{FF2B5EF4-FFF2-40B4-BE49-F238E27FC236}">
                <a16:creationId xmlns:a16="http://schemas.microsoft.com/office/drawing/2014/main" id="{4D9D1DC7-C188-475B-AB02-719104AEA610}"/>
              </a:ext>
            </a:extLst>
          </p:cNvPr>
          <p:cNvSpPr txBox="1">
            <a:spLocks/>
          </p:cNvSpPr>
          <p:nvPr/>
        </p:nvSpPr>
        <p:spPr>
          <a:xfrm>
            <a:off x="743001" y="1710289"/>
            <a:ext cx="10287000" cy="3437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执行</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resource pool &lt;pool name&gt; </a:t>
            </a:r>
            <a:r>
              <a:rPr kumimoji="0"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unit_num = &lt;smaller number&gt;</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命令，缩减资源池中的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个数。</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OceanBase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自动启动“</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rebalance”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过程，将一部分数据从待下线机器上的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在线复制到同</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内其它机器的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每个分区的数据复制完成后，</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OceanBase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自动将服务切换到新的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上，之后删除待下线机器的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中分区上的数据。</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为每台要下线的机器执行</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alter system delete server;</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命令，完成机器下线的操作。</a:t>
            </a:r>
          </a:p>
          <a:p>
            <a:pPr marL="342900" marR="0" lvl="0" indent="-342900" algn="l" defTabSz="914400" rtl="0" eaLnBrk="1" fontAlgn="auto" latinLnBrk="0" hangingPunct="1">
              <a:lnSpc>
                <a:spcPct val="150000"/>
              </a:lnSpc>
              <a:spcBef>
                <a:spcPts val="600"/>
              </a:spcBef>
              <a:spcAft>
                <a:spcPts val="600"/>
              </a:spcAft>
              <a:buClrTx/>
              <a:buSzTx/>
              <a:buFont typeface="+mj-lt"/>
              <a:buAutoNum type="arabicPeriod"/>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手工终止已下线机器上的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进程，并执行关机等操作。</a:t>
            </a:r>
            <a:endPar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754451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A75FA-BB88-41FA-9FBD-E935EA48109B}"/>
              </a:ext>
            </a:extLst>
          </p:cNvPr>
          <p:cNvSpPr>
            <a:spLocks noGrp="1"/>
          </p:cNvSpPr>
          <p:nvPr>
            <p:ph type="title"/>
          </p:nvPr>
        </p:nvSpPr>
        <p:spPr/>
        <p:txBody>
          <a:bodyPr/>
          <a:lstStyle/>
          <a:p>
            <a:pPr algn="ctr"/>
            <a:r>
              <a:rPr lang="zh-CN" altLang="en-US" dirty="0"/>
              <a:t>扩容和缩容</a:t>
            </a:r>
          </a:p>
        </p:txBody>
      </p:sp>
      <p:sp>
        <p:nvSpPr>
          <p:cNvPr id="3" name="内容占位符 2">
            <a:extLst>
              <a:ext uri="{FF2B5EF4-FFF2-40B4-BE49-F238E27FC236}">
                <a16:creationId xmlns:a16="http://schemas.microsoft.com/office/drawing/2014/main" id="{9A0F322E-248E-4013-B316-D6819559DAA8}"/>
              </a:ext>
            </a:extLst>
          </p:cNvPr>
          <p:cNvSpPr>
            <a:spLocks noGrp="1"/>
          </p:cNvSpPr>
          <p:nvPr>
            <p:ph idx="1"/>
          </p:nvPr>
        </p:nvSpPr>
        <p:spPr/>
        <p:txBody>
          <a:bodyPr/>
          <a:lstStyle/>
          <a:p>
            <a:r>
              <a:rPr lang="zh-CN" altLang="en-US" sz="2800" b="1" dirty="0"/>
              <a:t>其他说明</a:t>
            </a:r>
          </a:p>
        </p:txBody>
      </p:sp>
      <p:sp>
        <p:nvSpPr>
          <p:cNvPr id="4" name="文本占位符 1">
            <a:extLst>
              <a:ext uri="{FF2B5EF4-FFF2-40B4-BE49-F238E27FC236}">
                <a16:creationId xmlns:a16="http://schemas.microsoft.com/office/drawing/2014/main" id="{96756D08-4B1C-402E-9003-D79F2BFB127C}"/>
              </a:ext>
            </a:extLst>
          </p:cNvPr>
          <p:cNvSpPr txBox="1">
            <a:spLocks/>
          </p:cNvSpPr>
          <p:nvPr/>
        </p:nvSpPr>
        <p:spPr>
          <a:xfrm>
            <a:off x="734453" y="1718301"/>
            <a:ext cx="10502900" cy="34213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数据复制的过程是否已经完成？查看</a:t>
            </a:r>
            <a:r>
              <a:rPr kumimoji="0"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__all_virtual_sys_task_status</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表，是否有</a:t>
            </a:r>
            <a:r>
              <a:rPr kumimoji="0"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comment like '%partition migration%'</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的任务。</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如果</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进程异常终止，且时长超过</a:t>
            </a:r>
            <a:r>
              <a:rPr kumimoji="0" lang="en-US" altLang="zh-CN"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server_permanent_offline_time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参数的值，</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OceanBase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会将机器做“</a:t>
            </a:r>
            <a:r>
              <a:rPr kumimoji="0" lang="zh-CN" altLang="en-US" sz="1600" b="0" i="0" u="none" strike="noStrike" kern="1200" cap="none" spc="0" normalizeH="0" baseline="0" noProof="0">
                <a:ln>
                  <a:noFill/>
                </a:ln>
                <a:solidFill>
                  <a:srgbClr val="5898FE"/>
                </a:solidFill>
                <a:effectLst/>
                <a:uLnTx/>
                <a:uFillTx/>
                <a:latin typeface="Alibaba PuHuiTi" pitchFamily="18" charset="-122"/>
                <a:ea typeface="Alibaba PuHuiTi" pitchFamily="18" charset="-122"/>
                <a:cs typeface="Alibaba PuHuiTi" pitchFamily="18" charset="-122"/>
              </a:rPr>
              <a:t>临时下线</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”处理，从其它</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将缺失</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的数据复制到本</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内剩余的机器上（需要有足够的资源），以维持副本个数。</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异常终止的</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observer</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进程恢复后会自动加入集群，如果已经做过“临时下线”处理，需要从本</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内其它机器上（或者其它</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内）将</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unit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迁移过来。</a:t>
            </a:r>
          </a:p>
          <a:p>
            <a:pPr marL="0" marR="0" lvl="0" indent="0" algn="l" defTabSz="914400" rtl="0" eaLnBrk="1" fontAlgn="auto" latinLnBrk="0" hangingPunct="1">
              <a:lnSpc>
                <a:spcPct val="150000"/>
              </a:lnSpc>
              <a:spcBef>
                <a:spcPts val="600"/>
              </a:spcBef>
              <a:spcAft>
                <a:spcPts val="60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扩容</a:t>
            </a:r>
            <a:r>
              <a:rPr kumimoji="0" lang="en-US" altLang="zh-CN"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16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缩容过程中所有的数据复制操作都是在线执行，对服务基本无影响。</a:t>
            </a:r>
            <a:endParaRPr kumimoji="0"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9032051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solidFill>
                  <a:srgbClr val="C00000"/>
                </a:solidFill>
              </a:rPr>
              <a:t>核心技术</a:t>
            </a:r>
            <a:endParaRPr lang="en-US" altLang="zh-CN" sz="2800" b="1" dirty="0">
              <a:solidFill>
                <a:srgbClr val="C00000"/>
              </a:solidFill>
            </a:endParaRPr>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b="1" dirty="0">
                <a:solidFill>
                  <a:srgbClr val="C00000"/>
                </a:solidFill>
              </a:rPr>
              <a:t>分布式事务</a:t>
            </a:r>
            <a:endParaRPr lang="en-US" altLang="zh-CN" sz="2267" b="1" dirty="0">
              <a:solidFill>
                <a:srgbClr val="C00000"/>
              </a:solidFill>
            </a:endParaRPr>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2050542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E004F-551B-409F-B32F-2FF282CEE9C4}"/>
              </a:ext>
            </a:extLst>
          </p:cNvPr>
          <p:cNvSpPr>
            <a:spLocks noGrp="1"/>
          </p:cNvSpPr>
          <p:nvPr>
            <p:ph type="title"/>
          </p:nvPr>
        </p:nvSpPr>
        <p:spPr/>
        <p:txBody>
          <a:bodyPr/>
          <a:lstStyle/>
          <a:p>
            <a:pPr algn="ctr"/>
            <a:r>
              <a:rPr lang="zh-CN" altLang="en-US" dirty="0"/>
              <a:t>国产数据库</a:t>
            </a:r>
          </a:p>
        </p:txBody>
      </p:sp>
      <p:pic>
        <p:nvPicPr>
          <p:cNvPr id="4" name="图片 3">
            <a:extLst>
              <a:ext uri="{FF2B5EF4-FFF2-40B4-BE49-F238E27FC236}">
                <a16:creationId xmlns:a16="http://schemas.microsoft.com/office/drawing/2014/main" id="{AE428E71-C1E7-4626-8DAC-2850E6EFC5A4}"/>
              </a:ext>
            </a:extLst>
          </p:cNvPr>
          <p:cNvPicPr>
            <a:picLocks noChangeAspect="1"/>
          </p:cNvPicPr>
          <p:nvPr/>
        </p:nvPicPr>
        <p:blipFill>
          <a:blip r:embed="rId2"/>
          <a:stretch>
            <a:fillRect/>
          </a:stretch>
        </p:blipFill>
        <p:spPr>
          <a:xfrm>
            <a:off x="0" y="1374945"/>
            <a:ext cx="12192000" cy="4648797"/>
          </a:xfrm>
          <a:prstGeom prst="rect">
            <a:avLst/>
          </a:prstGeom>
        </p:spPr>
      </p:pic>
      <p:sp>
        <p:nvSpPr>
          <p:cNvPr id="3" name="文本框 2">
            <a:extLst>
              <a:ext uri="{FF2B5EF4-FFF2-40B4-BE49-F238E27FC236}">
                <a16:creationId xmlns:a16="http://schemas.microsoft.com/office/drawing/2014/main" id="{C555F228-5B11-4B1E-B73D-63F5255C9240}"/>
              </a:ext>
            </a:extLst>
          </p:cNvPr>
          <p:cNvSpPr txBox="1"/>
          <p:nvPr/>
        </p:nvSpPr>
        <p:spPr>
          <a:xfrm>
            <a:off x="92869" y="6207919"/>
            <a:ext cx="8365332" cy="584775"/>
          </a:xfrm>
          <a:prstGeom prst="rect">
            <a:avLst/>
          </a:prstGeom>
          <a:noFill/>
        </p:spPr>
        <p:txBody>
          <a:bodyPr wrap="square" rtlCol="0">
            <a:spAutoFit/>
          </a:bodyPr>
          <a:lstStyle/>
          <a:p>
            <a:r>
              <a:rPr lang="en-US" altLang="zh-CN" sz="1600" b="1" dirty="0" err="1">
                <a:latin typeface="微软雅黑" panose="020B0503020204020204" pitchFamily="34" charset="-122"/>
                <a:ea typeface="微软雅黑" panose="020B0503020204020204" pitchFamily="34" charset="-122"/>
              </a:rPr>
              <a:t>PolarDB</a:t>
            </a:r>
            <a:r>
              <a:rPr lang="zh-CN" altLang="en-US" sz="1600" dirty="0">
                <a:latin typeface="微软雅黑" panose="020B0503020204020204" pitchFamily="34" charset="-122"/>
                <a:ea typeface="微软雅黑" panose="020B0503020204020204" pitchFamily="34" charset="-122"/>
              </a:rPr>
              <a:t>：阿里云自主研发的新一代关系型云原生数据库</a:t>
            </a:r>
            <a:endParaRPr lang="en-US" altLang="zh-CN" sz="1600" dirty="0">
              <a:latin typeface="微软雅黑" panose="020B0503020204020204" pitchFamily="34" charset="-122"/>
              <a:ea typeface="微软雅黑" panose="020B0503020204020204" pitchFamily="34" charset="-122"/>
            </a:endParaRPr>
          </a:p>
          <a:p>
            <a:r>
              <a:rPr lang="en-US" altLang="zh-CN" sz="1600" b="1" dirty="0" err="1">
                <a:latin typeface="微软雅黑" panose="020B0503020204020204" pitchFamily="34" charset="-122"/>
                <a:ea typeface="微软雅黑" panose="020B0503020204020204" pitchFamily="34" charset="-122"/>
              </a:rPr>
              <a:t>openGauss</a:t>
            </a:r>
            <a:r>
              <a:rPr lang="zh-CN" altLang="en-US" sz="1600" dirty="0">
                <a:latin typeface="微软雅黑" panose="020B0503020204020204" pitchFamily="34" charset="-122"/>
                <a:ea typeface="微软雅黑" panose="020B0503020204020204" pitchFamily="34" charset="-122"/>
              </a:rPr>
              <a:t>：华为开源的高性能、高安全、高可靠企业级关系型数据库</a:t>
            </a:r>
          </a:p>
        </p:txBody>
      </p:sp>
      <p:sp>
        <p:nvSpPr>
          <p:cNvPr id="5" name="椭圆 4">
            <a:extLst>
              <a:ext uri="{FF2B5EF4-FFF2-40B4-BE49-F238E27FC236}">
                <a16:creationId xmlns:a16="http://schemas.microsoft.com/office/drawing/2014/main" id="{2607E750-110D-40AF-A6DD-2BC40A5CD17E}"/>
              </a:ext>
            </a:extLst>
          </p:cNvPr>
          <p:cNvSpPr/>
          <p:nvPr/>
        </p:nvSpPr>
        <p:spPr>
          <a:xfrm>
            <a:off x="10851356" y="1271588"/>
            <a:ext cx="1340644" cy="985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18238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638A1-C0A2-45FC-84DB-0FBA13640459}"/>
              </a:ext>
            </a:extLst>
          </p:cNvPr>
          <p:cNvSpPr>
            <a:spLocks noGrp="1"/>
          </p:cNvSpPr>
          <p:nvPr>
            <p:ph type="title"/>
          </p:nvPr>
        </p:nvSpPr>
        <p:spPr/>
        <p:txBody>
          <a:bodyPr/>
          <a:lstStyle/>
          <a:p>
            <a:pPr algn="ctr"/>
            <a:r>
              <a:rPr lang="zh-CN" altLang="en-US" dirty="0"/>
              <a:t>分布式事务</a:t>
            </a:r>
          </a:p>
        </p:txBody>
      </p:sp>
      <p:sp>
        <p:nvSpPr>
          <p:cNvPr id="3" name="内容占位符 2">
            <a:extLst>
              <a:ext uri="{FF2B5EF4-FFF2-40B4-BE49-F238E27FC236}">
                <a16:creationId xmlns:a16="http://schemas.microsoft.com/office/drawing/2014/main" id="{71E4D5AD-D43A-4E81-AF97-40BCA12CAE38}"/>
              </a:ext>
            </a:extLst>
          </p:cNvPr>
          <p:cNvSpPr>
            <a:spLocks noGrp="1"/>
          </p:cNvSpPr>
          <p:nvPr>
            <p:ph idx="1"/>
          </p:nvPr>
        </p:nvSpPr>
        <p:spPr/>
        <p:txBody>
          <a:bodyPr/>
          <a:lstStyle/>
          <a:p>
            <a:r>
              <a:rPr lang="zh-CN" altLang="en-US" sz="2400" b="1" dirty="0"/>
              <a:t>分布式事务跨机执行时，</a:t>
            </a:r>
            <a:r>
              <a:rPr lang="en-US" altLang="zh-CN" sz="2400" b="1" dirty="0" err="1"/>
              <a:t>OceanBase</a:t>
            </a:r>
            <a:r>
              <a:rPr lang="zh-CN" altLang="en-US" sz="2400" b="1" dirty="0"/>
              <a:t>通过多种机制保证</a:t>
            </a:r>
            <a:r>
              <a:rPr lang="en-US" altLang="zh-CN" sz="2400" b="1" dirty="0"/>
              <a:t>ACID</a:t>
            </a:r>
            <a:endParaRPr lang="zh-CN" altLang="en-US" sz="2400" b="1" dirty="0"/>
          </a:p>
        </p:txBody>
      </p:sp>
      <p:sp>
        <p:nvSpPr>
          <p:cNvPr id="4" name="矩形 3">
            <a:extLst>
              <a:ext uri="{FF2B5EF4-FFF2-40B4-BE49-F238E27FC236}">
                <a16:creationId xmlns:a16="http://schemas.microsoft.com/office/drawing/2014/main" id="{44483659-3B3A-400F-B58A-D3CC50E170A6}"/>
              </a:ext>
            </a:extLst>
          </p:cNvPr>
          <p:cNvSpPr/>
          <p:nvPr/>
        </p:nvSpPr>
        <p:spPr>
          <a:xfrm>
            <a:off x="641930" y="1703525"/>
            <a:ext cx="1919115" cy="1112484"/>
          </a:xfrm>
          <a:prstGeom prst="rect">
            <a:avLst/>
          </a:prstGeom>
        </p:spPr>
        <p:txBody>
          <a:bodyPr wrap="none">
            <a:spAutoFit/>
          </a:bodyPr>
          <a:lstStyle/>
          <a:p>
            <a:pPr algn="ctr">
              <a:lnSpc>
                <a:spcPct val="150000"/>
              </a:lnSpc>
            </a:pPr>
            <a:r>
              <a:rPr lang="en-US" altLang="zh-CN" sz="2800" b="1" dirty="0">
                <a:solidFill>
                  <a:srgbClr val="0B6DFE"/>
                </a:solidFill>
                <a:latin typeface="Alibaba PuHuiTi" pitchFamily="18" charset="-122"/>
                <a:ea typeface="Alibaba PuHuiTi" pitchFamily="18" charset="-122"/>
                <a:cs typeface="Alibaba PuHuiTi" pitchFamily="18" charset="-122"/>
              </a:rPr>
              <a:t>A</a:t>
            </a:r>
          </a:p>
          <a:p>
            <a:pPr algn="ctr">
              <a:lnSpc>
                <a:spcPct val="150000"/>
              </a:lnSpc>
            </a:pPr>
            <a:r>
              <a:rPr lang="zh-CN" altLang="en-US" b="1" dirty="0">
                <a:solidFill>
                  <a:srgbClr val="0B6DFE"/>
                </a:solidFill>
                <a:latin typeface="Alibaba PuHuiTi" pitchFamily="18" charset="-122"/>
                <a:ea typeface="Alibaba PuHuiTi" pitchFamily="18" charset="-122"/>
                <a:cs typeface="Alibaba PuHuiTi" pitchFamily="18" charset="-122"/>
              </a:rPr>
              <a:t>原子性</a:t>
            </a:r>
            <a:r>
              <a:rPr lang="en" altLang="zh-CN" b="1" dirty="0">
                <a:solidFill>
                  <a:srgbClr val="0B6DFE"/>
                </a:solidFill>
                <a:ea typeface="黑体" panose="02010609060101010101" pitchFamily="49" charset="-122"/>
              </a:rPr>
              <a:t>Atomicity</a:t>
            </a:r>
            <a:endParaRPr lang="zh-CN" altLang="en-US" b="1" dirty="0">
              <a:solidFill>
                <a:srgbClr val="0B6DFE"/>
              </a:solidFill>
              <a:latin typeface="Alibaba PuHuiTi" pitchFamily="18" charset="-122"/>
              <a:ea typeface="Alibaba PuHuiTi" pitchFamily="18" charset="-122"/>
              <a:cs typeface="Alibaba PuHuiTi" pitchFamily="18" charset="-122"/>
            </a:endParaRPr>
          </a:p>
        </p:txBody>
      </p:sp>
      <p:sp>
        <p:nvSpPr>
          <p:cNvPr id="5" name="矩形 4">
            <a:extLst>
              <a:ext uri="{FF2B5EF4-FFF2-40B4-BE49-F238E27FC236}">
                <a16:creationId xmlns:a16="http://schemas.microsoft.com/office/drawing/2014/main" id="{4F7BCC10-F85F-437A-BE8E-71862FC81EE0}"/>
              </a:ext>
            </a:extLst>
          </p:cNvPr>
          <p:cNvSpPr/>
          <p:nvPr/>
        </p:nvSpPr>
        <p:spPr>
          <a:xfrm>
            <a:off x="3078615" y="1695989"/>
            <a:ext cx="2254143" cy="1109727"/>
          </a:xfrm>
          <a:prstGeom prst="rect">
            <a:avLst/>
          </a:prstGeom>
        </p:spPr>
        <p:txBody>
          <a:bodyPr wrap="none">
            <a:spAutoFit/>
          </a:bodyPr>
          <a:lstStyle/>
          <a:p>
            <a:pPr algn="ctr">
              <a:lnSpc>
                <a:spcPct val="150000"/>
              </a:lnSpc>
            </a:pPr>
            <a:r>
              <a:rPr lang="en-US" altLang="zh-CN" sz="2800" b="1" dirty="0">
                <a:solidFill>
                  <a:srgbClr val="0B6DFE"/>
                </a:solidFill>
                <a:latin typeface="Alibaba PuHuiTi" pitchFamily="18" charset="-122"/>
                <a:ea typeface="Alibaba PuHuiTi" pitchFamily="18" charset="-122"/>
                <a:cs typeface="Alibaba PuHuiTi" pitchFamily="18" charset="-122"/>
              </a:rPr>
              <a:t>C</a:t>
            </a:r>
          </a:p>
          <a:p>
            <a:pPr algn="ctr">
              <a:lnSpc>
                <a:spcPct val="150000"/>
              </a:lnSpc>
            </a:pPr>
            <a:r>
              <a:rPr lang="zh-CN" altLang="en-US" b="1" dirty="0">
                <a:solidFill>
                  <a:srgbClr val="0B6DFE"/>
                </a:solidFill>
                <a:ea typeface="黑体" panose="02010609060101010101" pitchFamily="49" charset="-122"/>
              </a:rPr>
              <a:t>一致性</a:t>
            </a:r>
            <a:r>
              <a:rPr lang="en" altLang="zh-CN" b="1" dirty="0">
                <a:solidFill>
                  <a:srgbClr val="0B6DFE"/>
                </a:solidFill>
                <a:ea typeface="黑体" panose="02010609060101010101" pitchFamily="49" charset="-122"/>
              </a:rPr>
              <a:t>Consistency</a:t>
            </a:r>
            <a:endParaRPr lang="zh-CN" altLang="en-US" b="1" dirty="0">
              <a:solidFill>
                <a:srgbClr val="0B6DFE"/>
              </a:solidFill>
              <a:latin typeface="Alibaba PuHuiTi" pitchFamily="18" charset="-122"/>
              <a:ea typeface="Alibaba PuHuiTi" pitchFamily="18" charset="-122"/>
              <a:cs typeface="Alibaba PuHuiTi" pitchFamily="18" charset="-122"/>
            </a:endParaRPr>
          </a:p>
        </p:txBody>
      </p:sp>
      <p:sp>
        <p:nvSpPr>
          <p:cNvPr id="6" name="矩形 5">
            <a:extLst>
              <a:ext uri="{FF2B5EF4-FFF2-40B4-BE49-F238E27FC236}">
                <a16:creationId xmlns:a16="http://schemas.microsoft.com/office/drawing/2014/main" id="{8C4E7956-05FC-49FD-A23E-EAF21F298B3C}"/>
              </a:ext>
            </a:extLst>
          </p:cNvPr>
          <p:cNvSpPr/>
          <p:nvPr/>
        </p:nvSpPr>
        <p:spPr>
          <a:xfrm>
            <a:off x="6076655" y="1703525"/>
            <a:ext cx="1846979" cy="1115305"/>
          </a:xfrm>
          <a:prstGeom prst="rect">
            <a:avLst/>
          </a:prstGeom>
        </p:spPr>
        <p:txBody>
          <a:bodyPr wrap="none">
            <a:spAutoFit/>
          </a:bodyPr>
          <a:lstStyle/>
          <a:p>
            <a:pPr algn="ctr">
              <a:lnSpc>
                <a:spcPct val="150000"/>
              </a:lnSpc>
            </a:pPr>
            <a:r>
              <a:rPr lang="en-US" altLang="zh-CN" sz="2800" b="1" dirty="0">
                <a:solidFill>
                  <a:srgbClr val="0B6DFE"/>
                </a:solidFill>
                <a:latin typeface="Alibaba PuHuiTi" pitchFamily="18" charset="-122"/>
                <a:ea typeface="Alibaba PuHuiTi" pitchFamily="18" charset="-122"/>
                <a:cs typeface="Alibaba PuHuiTi" pitchFamily="18" charset="-122"/>
              </a:rPr>
              <a:t>I</a:t>
            </a:r>
          </a:p>
          <a:p>
            <a:pPr algn="ctr">
              <a:lnSpc>
                <a:spcPct val="150000"/>
              </a:lnSpc>
            </a:pPr>
            <a:r>
              <a:rPr lang="zh-CN" altLang="en-US" b="1" dirty="0">
                <a:solidFill>
                  <a:srgbClr val="0B6DFE"/>
                </a:solidFill>
                <a:latin typeface="Alibaba PuHuiTi" pitchFamily="18" charset="-122"/>
                <a:ea typeface="Alibaba PuHuiTi" pitchFamily="18" charset="-122"/>
                <a:cs typeface="Alibaba PuHuiTi" pitchFamily="18" charset="-122"/>
              </a:rPr>
              <a:t>隔离性</a:t>
            </a:r>
            <a:r>
              <a:rPr lang="en" altLang="zh-CN" b="1" dirty="0">
                <a:solidFill>
                  <a:srgbClr val="0B6DFE"/>
                </a:solidFill>
                <a:latin typeface="Alibaba PuHuiTi" pitchFamily="18" charset="-122"/>
                <a:ea typeface="Alibaba PuHuiTi" pitchFamily="18" charset="-122"/>
                <a:cs typeface="Alibaba PuHuiTi" pitchFamily="18" charset="-122"/>
              </a:rPr>
              <a:t>Isolation</a:t>
            </a:r>
            <a:endParaRPr lang="zh-CN" altLang="en-US" b="1" dirty="0">
              <a:solidFill>
                <a:srgbClr val="0B6DFE"/>
              </a:solidFill>
              <a:latin typeface="Alibaba PuHuiTi" pitchFamily="18" charset="-122"/>
              <a:ea typeface="Alibaba PuHuiTi" pitchFamily="18" charset="-122"/>
              <a:cs typeface="Alibaba PuHuiTi" pitchFamily="18" charset="-122"/>
            </a:endParaRPr>
          </a:p>
        </p:txBody>
      </p:sp>
      <p:sp>
        <p:nvSpPr>
          <p:cNvPr id="7" name="矩形 6">
            <a:extLst>
              <a:ext uri="{FF2B5EF4-FFF2-40B4-BE49-F238E27FC236}">
                <a16:creationId xmlns:a16="http://schemas.microsoft.com/office/drawing/2014/main" id="{8EB38CF5-7422-41A1-B075-571949BE02CA}"/>
              </a:ext>
            </a:extLst>
          </p:cNvPr>
          <p:cNvSpPr/>
          <p:nvPr/>
        </p:nvSpPr>
        <p:spPr>
          <a:xfrm>
            <a:off x="9188836" y="1706282"/>
            <a:ext cx="1946366" cy="1109727"/>
          </a:xfrm>
          <a:prstGeom prst="rect">
            <a:avLst/>
          </a:prstGeom>
        </p:spPr>
        <p:txBody>
          <a:bodyPr wrap="none">
            <a:spAutoFit/>
          </a:bodyPr>
          <a:lstStyle/>
          <a:p>
            <a:pPr algn="ctr">
              <a:lnSpc>
                <a:spcPct val="150000"/>
              </a:lnSpc>
            </a:pPr>
            <a:r>
              <a:rPr lang="en-US" altLang="zh-CN" sz="2800" b="1" dirty="0">
                <a:solidFill>
                  <a:srgbClr val="0B6DFE"/>
                </a:solidFill>
                <a:latin typeface="Alibaba PuHuiTi" pitchFamily="18" charset="-122"/>
                <a:ea typeface="Alibaba PuHuiTi" pitchFamily="18" charset="-122"/>
                <a:cs typeface="Alibaba PuHuiTi" pitchFamily="18" charset="-122"/>
              </a:rPr>
              <a:t>D</a:t>
            </a:r>
          </a:p>
          <a:p>
            <a:pPr algn="ctr">
              <a:lnSpc>
                <a:spcPct val="150000"/>
              </a:lnSpc>
            </a:pPr>
            <a:r>
              <a:rPr lang="zh-CN" altLang="en-US" b="1" dirty="0">
                <a:solidFill>
                  <a:srgbClr val="0B6DFE"/>
                </a:solidFill>
                <a:ea typeface="黑体" panose="02010609060101010101" pitchFamily="49" charset="-122"/>
              </a:rPr>
              <a:t>持久性</a:t>
            </a:r>
            <a:r>
              <a:rPr lang="en" altLang="zh-CN" b="1" dirty="0" err="1">
                <a:solidFill>
                  <a:srgbClr val="0B6DFE"/>
                </a:solidFill>
                <a:ea typeface="黑体" panose="02010609060101010101" pitchFamily="49" charset="-122"/>
              </a:rPr>
              <a:t>Durabilit</a:t>
            </a:r>
            <a:r>
              <a:rPr lang="en-US" altLang="zh-CN" b="1" dirty="0">
                <a:solidFill>
                  <a:srgbClr val="0B6DFE"/>
                </a:solidFill>
                <a:ea typeface="黑体" panose="02010609060101010101" pitchFamily="49" charset="-122"/>
              </a:rPr>
              <a:t>y</a:t>
            </a:r>
            <a:endParaRPr lang="zh-CN" altLang="en-US" b="1" dirty="0">
              <a:solidFill>
                <a:srgbClr val="0B6DFE"/>
              </a:solidFill>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52436C87-D134-4913-AE10-E1B2953E41CB}"/>
              </a:ext>
            </a:extLst>
          </p:cNvPr>
          <p:cNvSpPr/>
          <p:nvPr/>
        </p:nvSpPr>
        <p:spPr>
          <a:xfrm>
            <a:off x="548496" y="2957003"/>
            <a:ext cx="2105981" cy="954107"/>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D4D4D"/>
                </a:solidFill>
                <a:effectLst/>
                <a:uLnTx/>
                <a:uFillTx/>
                <a:latin typeface="Alibaba PuHuiTi" pitchFamily="18" charset="-122"/>
                <a:ea typeface="Alibaba PuHuiTi" pitchFamily="18" charset="-122"/>
                <a:cs typeface="Alibaba PuHuiTi" pitchFamily="18" charset="-122"/>
              </a:rPr>
              <a:t>原子性是指事务是一个不可分割的工作单位，事务中的操作要么都发生，要么都不发生</a:t>
            </a:r>
            <a:endPar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9" name="矩形 8">
            <a:extLst>
              <a:ext uri="{FF2B5EF4-FFF2-40B4-BE49-F238E27FC236}">
                <a16:creationId xmlns:a16="http://schemas.microsoft.com/office/drawing/2014/main" id="{1EFBB64C-CDB7-4DB7-B141-82D9EAC96D2C}"/>
              </a:ext>
            </a:extLst>
          </p:cNvPr>
          <p:cNvSpPr/>
          <p:nvPr/>
        </p:nvSpPr>
        <p:spPr>
          <a:xfrm>
            <a:off x="2964920" y="2964578"/>
            <a:ext cx="2367838" cy="937418"/>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D4D4D"/>
                </a:solidFill>
                <a:effectLst/>
                <a:uLnTx/>
                <a:uFillTx/>
                <a:latin typeface="Alibaba PuHuiTi" pitchFamily="18" charset="-122"/>
                <a:ea typeface="Alibaba PuHuiTi" pitchFamily="18" charset="-122"/>
                <a:cs typeface="Alibaba PuHuiTi" pitchFamily="18" charset="-122"/>
              </a:rPr>
              <a:t>事务前后数据的完整性必须保持一致</a:t>
            </a:r>
          </a:p>
        </p:txBody>
      </p:sp>
      <p:sp>
        <p:nvSpPr>
          <p:cNvPr id="10" name="矩形 9">
            <a:extLst>
              <a:ext uri="{FF2B5EF4-FFF2-40B4-BE49-F238E27FC236}">
                <a16:creationId xmlns:a16="http://schemas.microsoft.com/office/drawing/2014/main" id="{7B69B6E7-61CC-4ECC-8581-723AE518096E}"/>
              </a:ext>
            </a:extLst>
          </p:cNvPr>
          <p:cNvSpPr/>
          <p:nvPr/>
        </p:nvSpPr>
        <p:spPr>
          <a:xfrm>
            <a:off x="5626978" y="2957002"/>
            <a:ext cx="2900333" cy="937419"/>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D4D4D"/>
                </a:solidFill>
                <a:effectLst/>
                <a:uLnTx/>
                <a:uFillTx/>
                <a:latin typeface="Alibaba PuHuiTi" pitchFamily="18" charset="-122"/>
                <a:ea typeface="Alibaba PuHuiTi" pitchFamily="18" charset="-122"/>
                <a:cs typeface="Alibaba PuHuiTi" pitchFamily="18" charset="-122"/>
              </a:rPr>
              <a:t>多个用户并发访问数据库时，数据库为每个用户开启的事务，不能被其他事务的操作所干扰</a:t>
            </a:r>
          </a:p>
        </p:txBody>
      </p:sp>
      <p:sp>
        <p:nvSpPr>
          <p:cNvPr id="11" name="矩形 10">
            <a:extLst>
              <a:ext uri="{FF2B5EF4-FFF2-40B4-BE49-F238E27FC236}">
                <a16:creationId xmlns:a16="http://schemas.microsoft.com/office/drawing/2014/main" id="{75F0A648-E7CE-4106-9049-014FE72BA28D}"/>
              </a:ext>
            </a:extLst>
          </p:cNvPr>
          <p:cNvSpPr/>
          <p:nvPr/>
        </p:nvSpPr>
        <p:spPr>
          <a:xfrm>
            <a:off x="8810062" y="2984806"/>
            <a:ext cx="2512868" cy="954107"/>
          </a:xfrm>
          <a:prstGeom prst="rect">
            <a:avLst/>
          </a:prstGeom>
          <a:ln>
            <a:solidFill>
              <a:srgbClr val="3A3636"/>
            </a:solid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4D4D4D"/>
                </a:solidFill>
                <a:effectLst/>
                <a:uLnTx/>
                <a:uFillTx/>
                <a:latin typeface="Alibaba PuHuiTi" pitchFamily="18" charset="-122"/>
                <a:ea typeface="Alibaba PuHuiTi" pitchFamily="18" charset="-122"/>
                <a:cs typeface="Alibaba PuHuiTi" pitchFamily="18" charset="-122"/>
              </a:rPr>
              <a:t>一个事务一旦被提交，它对数据库中数据的改变就是永久性的，接下来即使数据库发生故障也不应该对其有任何影响</a:t>
            </a:r>
          </a:p>
        </p:txBody>
      </p:sp>
      <p:sp>
        <p:nvSpPr>
          <p:cNvPr id="12" name="矩形 11">
            <a:extLst>
              <a:ext uri="{FF2B5EF4-FFF2-40B4-BE49-F238E27FC236}">
                <a16:creationId xmlns:a16="http://schemas.microsoft.com/office/drawing/2014/main" id="{4076DC4A-247D-45D4-A5AD-6A381943E9FB}"/>
              </a:ext>
            </a:extLst>
          </p:cNvPr>
          <p:cNvSpPr/>
          <p:nvPr/>
        </p:nvSpPr>
        <p:spPr>
          <a:xfrm>
            <a:off x="565718" y="4488091"/>
            <a:ext cx="2088759" cy="2093651"/>
          </a:xfrm>
          <a:prstGeom prst="rect">
            <a:avLst/>
          </a:prstGeom>
          <a:ln>
            <a:solidFill>
              <a:srgbClr val="3A3636"/>
            </a:solidFill>
          </a:ln>
        </p:spPr>
        <p:txBody>
          <a:bodyPr wrap="square" anchor="ctr">
            <a:noAutofit/>
          </a:bodyPr>
          <a:lstStyle/>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依赖两阶段提交协议保证分布式事务的原子性；</a:t>
            </a:r>
            <a:endPar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3" name="下箭头 2">
            <a:extLst>
              <a:ext uri="{FF2B5EF4-FFF2-40B4-BE49-F238E27FC236}">
                <a16:creationId xmlns:a16="http://schemas.microsoft.com/office/drawing/2014/main" id="{93AE3BBD-8152-4212-B159-A5F198E4966E}"/>
              </a:ext>
            </a:extLst>
          </p:cNvPr>
          <p:cNvSpPr/>
          <p:nvPr/>
        </p:nvSpPr>
        <p:spPr>
          <a:xfrm>
            <a:off x="1131688" y="4052104"/>
            <a:ext cx="847074" cy="380381"/>
          </a:xfrm>
          <a:prstGeom prst="downArrow">
            <a:avLst/>
          </a:prstGeom>
          <a:solidFill>
            <a:srgbClr val="0B6D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4" name="矩形 13">
            <a:extLst>
              <a:ext uri="{FF2B5EF4-FFF2-40B4-BE49-F238E27FC236}">
                <a16:creationId xmlns:a16="http://schemas.microsoft.com/office/drawing/2014/main" id="{CBD0D663-150D-42FC-B0B3-9F3BCE940825}"/>
              </a:ext>
            </a:extLst>
          </p:cNvPr>
          <p:cNvSpPr/>
          <p:nvPr/>
        </p:nvSpPr>
        <p:spPr>
          <a:xfrm>
            <a:off x="5626978" y="4488091"/>
            <a:ext cx="2900334" cy="2093651"/>
          </a:xfrm>
          <a:prstGeom prst="rect">
            <a:avLst/>
          </a:prstGeom>
          <a:ln>
            <a:solidFill>
              <a:srgbClr val="3A3636"/>
            </a:solidFill>
          </a:ln>
        </p:spPr>
        <p:txBody>
          <a:bodyPr wrap="square" anchor="ctr">
            <a:noAutofit/>
          </a:bodyPr>
          <a:lstStyle/>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采用</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MVCC</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进行并发控制，实现</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read-committed</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的隔离级别；</a:t>
            </a:r>
            <a:endPar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所有修改的行加互斥锁，实现写 </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写互斥；</a:t>
            </a:r>
          </a:p>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读操作读取特定快照版本的数据，读写互不阻塞；</a:t>
            </a:r>
            <a:endPar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5" name="矩形 14">
            <a:extLst>
              <a:ext uri="{FF2B5EF4-FFF2-40B4-BE49-F238E27FC236}">
                <a16:creationId xmlns:a16="http://schemas.microsoft.com/office/drawing/2014/main" id="{8B775902-2E79-4D7C-9FDB-36064765557F}"/>
              </a:ext>
            </a:extLst>
          </p:cNvPr>
          <p:cNvSpPr/>
          <p:nvPr/>
        </p:nvSpPr>
        <p:spPr>
          <a:xfrm>
            <a:off x="8810062" y="4488091"/>
            <a:ext cx="2512868" cy="2093651"/>
          </a:xfrm>
          <a:prstGeom prst="rect">
            <a:avLst/>
          </a:prstGeom>
          <a:ln>
            <a:solidFill>
              <a:srgbClr val="3A3636"/>
            </a:solidFill>
          </a:ln>
        </p:spPr>
        <p:txBody>
          <a:bodyPr wrap="square" anchor="ctr">
            <a:noAutofit/>
          </a:bodyPr>
          <a:lstStyle/>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Redo-Log</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使用</a:t>
            </a:r>
            <a:r>
              <a:rPr kumimoji="0" lang="en-US" altLang="zh-CN" sz="1400" b="0" i="0" u="none" strike="noStrike" kern="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Paxos</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协议做多副本同步</a:t>
            </a:r>
          </a:p>
        </p:txBody>
      </p:sp>
      <p:sp>
        <p:nvSpPr>
          <p:cNvPr id="16" name="矩形 15">
            <a:extLst>
              <a:ext uri="{FF2B5EF4-FFF2-40B4-BE49-F238E27FC236}">
                <a16:creationId xmlns:a16="http://schemas.microsoft.com/office/drawing/2014/main" id="{495AA298-FE00-478C-B33B-A17E24CADA76}"/>
              </a:ext>
            </a:extLst>
          </p:cNvPr>
          <p:cNvSpPr/>
          <p:nvPr/>
        </p:nvSpPr>
        <p:spPr>
          <a:xfrm>
            <a:off x="2964920" y="4488091"/>
            <a:ext cx="2367838" cy="2076081"/>
          </a:xfrm>
          <a:prstGeom prst="rect">
            <a:avLst/>
          </a:prstGeom>
          <a:ln>
            <a:solidFill>
              <a:srgbClr val="3A3636"/>
            </a:solidFill>
          </a:ln>
        </p:spPr>
        <p:txBody>
          <a:bodyPr wrap="square" anchor="ctr">
            <a:noAutofit/>
          </a:bodyPr>
          <a:lstStyle/>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保证主键唯一等一致性约束；</a:t>
            </a:r>
          </a:p>
          <a:p>
            <a:pPr marL="0" marR="0" lvl="1"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全局快照 </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单租户</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GTS</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服务，</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1</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秒钟内能够响应获取全局时间戳的调用次数超过</a:t>
            </a:r>
            <a:r>
              <a:rPr kumimoji="0" lang="en-US" altLang="zh-CN"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200</a:t>
            </a:r>
            <a:r>
              <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万次；</a:t>
            </a:r>
          </a:p>
        </p:txBody>
      </p:sp>
      <p:sp>
        <p:nvSpPr>
          <p:cNvPr id="17" name="下箭头 18">
            <a:extLst>
              <a:ext uri="{FF2B5EF4-FFF2-40B4-BE49-F238E27FC236}">
                <a16:creationId xmlns:a16="http://schemas.microsoft.com/office/drawing/2014/main" id="{1D21EB3E-A7D3-481F-9EAC-D7FE74425CBF}"/>
              </a:ext>
            </a:extLst>
          </p:cNvPr>
          <p:cNvSpPr/>
          <p:nvPr/>
        </p:nvSpPr>
        <p:spPr>
          <a:xfrm>
            <a:off x="3782149" y="4052103"/>
            <a:ext cx="847074" cy="380381"/>
          </a:xfrm>
          <a:prstGeom prst="downArrow">
            <a:avLst/>
          </a:prstGeom>
          <a:solidFill>
            <a:srgbClr val="0B6D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下箭头 19">
            <a:extLst>
              <a:ext uri="{FF2B5EF4-FFF2-40B4-BE49-F238E27FC236}">
                <a16:creationId xmlns:a16="http://schemas.microsoft.com/office/drawing/2014/main" id="{19FD9B61-0EFA-406F-856E-739FDE9D5D0F}"/>
              </a:ext>
            </a:extLst>
          </p:cNvPr>
          <p:cNvSpPr/>
          <p:nvPr/>
        </p:nvSpPr>
        <p:spPr>
          <a:xfrm>
            <a:off x="6589899" y="4017360"/>
            <a:ext cx="847074" cy="380381"/>
          </a:xfrm>
          <a:prstGeom prst="downArrow">
            <a:avLst/>
          </a:prstGeom>
          <a:solidFill>
            <a:srgbClr val="0B6D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9" name="下箭头 20">
            <a:extLst>
              <a:ext uri="{FF2B5EF4-FFF2-40B4-BE49-F238E27FC236}">
                <a16:creationId xmlns:a16="http://schemas.microsoft.com/office/drawing/2014/main" id="{BD3FBD14-3154-45C5-92C6-E9EAEC444085}"/>
              </a:ext>
            </a:extLst>
          </p:cNvPr>
          <p:cNvSpPr/>
          <p:nvPr/>
        </p:nvSpPr>
        <p:spPr>
          <a:xfrm>
            <a:off x="9642959" y="4017360"/>
            <a:ext cx="847074" cy="380381"/>
          </a:xfrm>
          <a:prstGeom prst="downArrow">
            <a:avLst/>
          </a:prstGeom>
          <a:solidFill>
            <a:srgbClr val="0B6D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182971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E2E08-D618-4F58-BA46-530D9C84A2A0}"/>
              </a:ext>
            </a:extLst>
          </p:cNvPr>
          <p:cNvSpPr>
            <a:spLocks noGrp="1"/>
          </p:cNvSpPr>
          <p:nvPr>
            <p:ph type="title"/>
          </p:nvPr>
        </p:nvSpPr>
        <p:spPr/>
        <p:txBody>
          <a:bodyPr/>
          <a:lstStyle/>
          <a:p>
            <a:pPr algn="ctr"/>
            <a:r>
              <a:rPr lang="zh-CN" altLang="en-US" dirty="0"/>
              <a:t>两阶段提交</a:t>
            </a:r>
          </a:p>
        </p:txBody>
      </p:sp>
      <p:sp>
        <p:nvSpPr>
          <p:cNvPr id="3" name="内容占位符 2">
            <a:extLst>
              <a:ext uri="{FF2B5EF4-FFF2-40B4-BE49-F238E27FC236}">
                <a16:creationId xmlns:a16="http://schemas.microsoft.com/office/drawing/2014/main" id="{AC613FF7-D327-4B32-820D-CBB3518FA444}"/>
              </a:ext>
            </a:extLst>
          </p:cNvPr>
          <p:cNvSpPr>
            <a:spLocks noGrp="1"/>
          </p:cNvSpPr>
          <p:nvPr>
            <p:ph idx="1"/>
          </p:nvPr>
        </p:nvSpPr>
        <p:spPr/>
        <p:txBody>
          <a:bodyPr/>
          <a:lstStyle/>
          <a:p>
            <a:r>
              <a:rPr lang="zh-CN" altLang="en-US" sz="2400" b="1" dirty="0"/>
              <a:t>创新的两阶段提交，任何故障均可以保障事务的原子性</a:t>
            </a:r>
          </a:p>
        </p:txBody>
      </p:sp>
      <p:sp>
        <p:nvSpPr>
          <p:cNvPr id="4" name="文本占位符 1">
            <a:extLst>
              <a:ext uri="{FF2B5EF4-FFF2-40B4-BE49-F238E27FC236}">
                <a16:creationId xmlns:a16="http://schemas.microsoft.com/office/drawing/2014/main" id="{99A7F24C-CB55-425B-8982-014DBEC83FBB}"/>
              </a:ext>
            </a:extLst>
          </p:cNvPr>
          <p:cNvSpPr txBox="1">
            <a:spLocks/>
          </p:cNvSpPr>
          <p:nvPr/>
        </p:nvSpPr>
        <p:spPr>
          <a:xfrm>
            <a:off x="799075" y="1686772"/>
            <a:ext cx="4357502" cy="4578059"/>
          </a:xfrm>
          <a:prstGeom prst="rect">
            <a:avLst/>
          </a:prstGeom>
        </p:spPr>
        <p:txBody>
          <a:bodyPr vert="horz" lIns="91440" tIns="45720" rIns="91440" bIns="45720" rtlCol="0">
            <a:noAutofit/>
          </a:bodyPr>
          <a:lstStyle>
            <a:lvl1pPr marL="0" indent="0" algn="just" defTabSz="685800" rtl="0" eaLnBrk="1" latinLnBrk="0" hangingPunct="1">
              <a:lnSpc>
                <a:spcPct val="150000"/>
              </a:lnSpc>
              <a:spcBef>
                <a:spcPts val="750"/>
              </a:spcBef>
              <a:buFontTx/>
              <a:buNone/>
              <a:defRPr sz="1600" kern="1200">
                <a:solidFill>
                  <a:schemeClr val="tx1">
                    <a:lumMod val="65000"/>
                    <a:lumOff val="35000"/>
                  </a:schemeClr>
                </a:solidFill>
                <a:latin typeface="微软雅黑" pitchFamily="34" charset="-122"/>
                <a:ea typeface="微软雅黑" pitchFamily="34" charset="-122"/>
                <a:cs typeface="+mn-cs"/>
              </a:defRPr>
            </a:lvl1pPr>
            <a:lvl2pPr marL="342900" indent="0" algn="just" defTabSz="685800" rtl="0" eaLnBrk="1" latinLnBrk="0" hangingPunct="1">
              <a:lnSpc>
                <a:spcPct val="150000"/>
              </a:lnSpc>
              <a:spcBef>
                <a:spcPts val="375"/>
              </a:spcBef>
              <a:buFontTx/>
              <a:buNone/>
              <a:defRPr sz="1600" kern="1200">
                <a:solidFill>
                  <a:schemeClr val="tx1">
                    <a:lumMod val="65000"/>
                    <a:lumOff val="35000"/>
                  </a:schemeClr>
                </a:solidFill>
                <a:latin typeface="微软雅黑" pitchFamily="34" charset="-122"/>
                <a:ea typeface="微软雅黑" pitchFamily="34" charset="-122"/>
                <a:cs typeface="+mn-cs"/>
              </a:defRPr>
            </a:lvl2pPr>
            <a:lvl3pPr marL="685800" indent="0" algn="just" defTabSz="685800" rtl="0" eaLnBrk="1" latinLnBrk="0" hangingPunct="1">
              <a:lnSpc>
                <a:spcPct val="150000"/>
              </a:lnSpc>
              <a:spcBef>
                <a:spcPts val="375"/>
              </a:spcBef>
              <a:buFontTx/>
              <a:buNone/>
              <a:defRPr sz="1600" kern="1200">
                <a:solidFill>
                  <a:schemeClr val="tx1">
                    <a:lumMod val="65000"/>
                    <a:lumOff val="35000"/>
                  </a:schemeClr>
                </a:solidFill>
                <a:latin typeface="微软雅黑" pitchFamily="34" charset="-122"/>
                <a:ea typeface="微软雅黑" pitchFamily="34" charset="-122"/>
                <a:cs typeface="+mn-cs"/>
              </a:defRPr>
            </a:lvl3pPr>
            <a:lvl4pPr marL="1028700" indent="0" algn="just" defTabSz="685800" rtl="0" eaLnBrk="1" latinLnBrk="0" hangingPunct="1">
              <a:lnSpc>
                <a:spcPct val="150000"/>
              </a:lnSpc>
              <a:spcBef>
                <a:spcPts val="375"/>
              </a:spcBef>
              <a:buFontTx/>
              <a:buNone/>
              <a:defRPr sz="1600" kern="1200">
                <a:solidFill>
                  <a:schemeClr val="tx1">
                    <a:lumMod val="65000"/>
                    <a:lumOff val="35000"/>
                  </a:schemeClr>
                </a:solidFill>
                <a:latin typeface="微软雅黑" pitchFamily="34" charset="-122"/>
                <a:ea typeface="微软雅黑" pitchFamily="34" charset="-122"/>
                <a:cs typeface="+mn-cs"/>
              </a:defRPr>
            </a:lvl4pPr>
            <a:lvl5pPr marL="1371600" indent="0" algn="just" defTabSz="685800" rtl="0" eaLnBrk="1" latinLnBrk="0" hangingPunct="1">
              <a:lnSpc>
                <a:spcPct val="150000"/>
              </a:lnSpc>
              <a:spcBef>
                <a:spcPts val="375"/>
              </a:spcBef>
              <a:buFontTx/>
              <a:buNone/>
              <a:defRPr sz="1600" kern="1200">
                <a:solidFill>
                  <a:schemeClr val="tx1">
                    <a:lumMod val="65000"/>
                    <a:lumOff val="35000"/>
                  </a:schemeClr>
                </a:solidFill>
                <a:latin typeface="微软雅黑" pitchFamily="34" charset="-122"/>
                <a:ea typeface="微软雅黑"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ctr">
              <a:lnSpc>
                <a:spcPct val="170000"/>
              </a:lnSpc>
            </a:pPr>
            <a:r>
              <a:rPr kumimoji="1" lang="zh-CN" altLang="en-US" b="1" dirty="0">
                <a:solidFill>
                  <a:srgbClr val="3A3636"/>
                </a:solidFill>
                <a:latin typeface="Alibaba PuHuiTi" pitchFamily="18" charset="-122"/>
                <a:ea typeface="Alibaba PuHuiTi" pitchFamily="18" charset="-122"/>
                <a:cs typeface="Alibaba PuHuiTi" pitchFamily="18" charset="-122"/>
              </a:rPr>
              <a:t>技术难点</a:t>
            </a:r>
            <a:endParaRPr kumimoji="1" lang="en-US" altLang="zh-CN" b="1" dirty="0">
              <a:solidFill>
                <a:srgbClr val="3A3636"/>
              </a:solidFill>
              <a:latin typeface="Alibaba PuHuiTi" pitchFamily="18" charset="-122"/>
              <a:ea typeface="Alibaba PuHuiTi" pitchFamily="18" charset="-122"/>
              <a:cs typeface="Alibaba PuHuiTi" pitchFamily="18" charset="-122"/>
            </a:endParaRPr>
          </a:p>
          <a:p>
            <a:pPr marL="628650" lvl="3" indent="-285750" fontAlgn="ctr">
              <a:lnSpc>
                <a:spcPct val="170000"/>
              </a:lnSpc>
              <a:spcBef>
                <a:spcPts val="750"/>
              </a:spcBef>
              <a:buFont typeface="Wingdings" charset="2"/>
              <a:buChar char="ü"/>
            </a:pPr>
            <a:r>
              <a:rPr kumimoji="1" lang="zh-CN" altLang="en-US" sz="1400" dirty="0">
                <a:solidFill>
                  <a:srgbClr val="3A3636"/>
                </a:solidFill>
                <a:latin typeface="Alibaba PuHuiTi" pitchFamily="18" charset="-122"/>
                <a:ea typeface="Alibaba PuHuiTi" pitchFamily="18" charset="-122"/>
                <a:cs typeface="Alibaba PuHuiTi" pitchFamily="18" charset="-122"/>
              </a:rPr>
              <a:t>依赖两阶段提交协议保证事务原子性；</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628650" lvl="3" indent="-285750" fontAlgn="ctr">
              <a:lnSpc>
                <a:spcPct val="170000"/>
              </a:lnSpc>
              <a:spcBef>
                <a:spcPts val="750"/>
              </a:spcBef>
              <a:buFont typeface="Wingdings" charset="2"/>
              <a:buChar char="ü"/>
            </a:pPr>
            <a:r>
              <a:rPr kumimoji="1" lang="zh-CN" altLang="en-US" sz="1400" dirty="0">
                <a:solidFill>
                  <a:srgbClr val="3A3636"/>
                </a:solidFill>
                <a:latin typeface="Alibaba PuHuiTi" pitchFamily="18" charset="-122"/>
                <a:ea typeface="Alibaba PuHuiTi" pitchFamily="18" charset="-122"/>
                <a:cs typeface="Alibaba PuHuiTi" pitchFamily="18" charset="-122"/>
              </a:rPr>
              <a:t>两阶段提交：状态多、复杂、状态机容易卡住。</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fontAlgn="ctr">
              <a:lnSpc>
                <a:spcPct val="170000"/>
              </a:lnSpc>
            </a:pPr>
            <a:r>
              <a:rPr kumimoji="1" lang="en-US" altLang="zh-CN" b="1" dirty="0">
                <a:solidFill>
                  <a:srgbClr val="3A3636"/>
                </a:solidFill>
                <a:latin typeface="Alibaba PuHuiTi" pitchFamily="18" charset="-122"/>
                <a:ea typeface="Alibaba PuHuiTi" pitchFamily="18" charset="-122"/>
                <a:cs typeface="Alibaba PuHuiTi" pitchFamily="18" charset="-122"/>
              </a:rPr>
              <a:t>OB</a:t>
            </a:r>
            <a:r>
              <a:rPr kumimoji="1" lang="zh-CN" altLang="en-US" b="1" dirty="0">
                <a:solidFill>
                  <a:srgbClr val="3A3636"/>
                </a:solidFill>
                <a:latin typeface="Alibaba PuHuiTi" pitchFamily="18" charset="-122"/>
                <a:ea typeface="Alibaba PuHuiTi" pitchFamily="18" charset="-122"/>
                <a:cs typeface="Alibaba PuHuiTi" pitchFamily="18" charset="-122"/>
              </a:rPr>
              <a:t>两阶段提交协议特点</a:t>
            </a:r>
            <a:endParaRPr kumimoji="1" lang="en-US" altLang="zh-CN" b="1" dirty="0">
              <a:solidFill>
                <a:srgbClr val="3A3636"/>
              </a:solidFill>
              <a:latin typeface="Alibaba PuHuiTi" pitchFamily="18" charset="-122"/>
              <a:ea typeface="Alibaba PuHuiTi" pitchFamily="18" charset="-122"/>
              <a:cs typeface="Alibaba PuHuiTi" pitchFamily="18" charset="-122"/>
            </a:endParaRPr>
          </a:p>
          <a:p>
            <a:pPr marL="628650" lvl="3" indent="-285750" fontAlgn="ctr">
              <a:lnSpc>
                <a:spcPct val="170000"/>
              </a:lnSpc>
              <a:spcBef>
                <a:spcPts val="750"/>
              </a:spcBef>
              <a:buFont typeface="Wingdings" charset="2"/>
              <a:buChar char="ü"/>
            </a:pPr>
            <a:r>
              <a:rPr kumimoji="1" lang="zh-CN" altLang="en-US" sz="1400" dirty="0">
                <a:solidFill>
                  <a:srgbClr val="3A3636"/>
                </a:solidFill>
                <a:latin typeface="Alibaba PuHuiTi" pitchFamily="18" charset="-122"/>
                <a:ea typeface="Alibaba PuHuiTi" pitchFamily="18" charset="-122"/>
                <a:cs typeface="Alibaba PuHuiTi" pitchFamily="18" charset="-122"/>
              </a:rPr>
              <a:t>事务协调者和所有参与者都是高可用的；</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628650" lvl="3" indent="-285750" fontAlgn="ctr">
              <a:lnSpc>
                <a:spcPct val="170000"/>
              </a:lnSpc>
              <a:spcBef>
                <a:spcPts val="750"/>
              </a:spcBef>
              <a:buFont typeface="Wingdings" charset="2"/>
              <a:buChar char="ü"/>
            </a:pPr>
            <a:r>
              <a:rPr kumimoji="1" lang="en-US" altLang="zh-CN" sz="1400" dirty="0">
                <a:solidFill>
                  <a:srgbClr val="3A3636"/>
                </a:solidFill>
                <a:latin typeface="Alibaba PuHuiTi" pitchFamily="18" charset="-122"/>
                <a:ea typeface="Alibaba PuHuiTi" pitchFamily="18" charset="-122"/>
                <a:cs typeface="Alibaba PuHuiTi" pitchFamily="18" charset="-122"/>
              </a:rPr>
              <a:t>Commit</a:t>
            </a:r>
            <a:r>
              <a:rPr kumimoji="1" lang="zh-CN" altLang="en-US" sz="1400" dirty="0">
                <a:solidFill>
                  <a:srgbClr val="3A3636"/>
                </a:solidFill>
                <a:latin typeface="Alibaba PuHuiTi" pitchFamily="18" charset="-122"/>
                <a:ea typeface="Alibaba PuHuiTi" pitchFamily="18" charset="-122"/>
                <a:cs typeface="Alibaba PuHuiTi" pitchFamily="18" charset="-122"/>
              </a:rPr>
              <a:t>操作延时低（所有参与者都</a:t>
            </a:r>
            <a:r>
              <a:rPr kumimoji="1" lang="en-US" altLang="zh-CN" sz="1400" dirty="0">
                <a:solidFill>
                  <a:srgbClr val="3A3636"/>
                </a:solidFill>
                <a:latin typeface="Alibaba PuHuiTi" pitchFamily="18" charset="-122"/>
                <a:ea typeface="Alibaba PuHuiTi" pitchFamily="18" charset="-122"/>
                <a:cs typeface="Alibaba PuHuiTi" pitchFamily="18" charset="-122"/>
              </a:rPr>
              <a:t>prepare</a:t>
            </a:r>
            <a:r>
              <a:rPr kumimoji="1" lang="zh-CN" altLang="en-US" sz="1400" dirty="0">
                <a:solidFill>
                  <a:srgbClr val="3A3636"/>
                </a:solidFill>
                <a:latin typeface="Alibaba PuHuiTi" pitchFamily="18" charset="-122"/>
                <a:ea typeface="Alibaba PuHuiTi" pitchFamily="18" charset="-122"/>
                <a:cs typeface="Alibaba PuHuiTi" pitchFamily="18" charset="-122"/>
              </a:rPr>
              <a:t>成功即认为事务进入提交状态，立即返回客户端</a:t>
            </a:r>
            <a:r>
              <a:rPr kumimoji="1" lang="en-US" altLang="zh-CN" sz="1400" dirty="0">
                <a:solidFill>
                  <a:srgbClr val="3A3636"/>
                </a:solidFill>
                <a:latin typeface="Alibaba PuHuiTi" pitchFamily="18" charset="-122"/>
                <a:ea typeface="Alibaba PuHuiTi" pitchFamily="18" charset="-122"/>
                <a:cs typeface="Alibaba PuHuiTi" pitchFamily="18" charset="-122"/>
              </a:rPr>
              <a:t>commit</a:t>
            </a:r>
            <a:r>
              <a:rPr kumimoji="1" lang="zh-CN" altLang="en-US" sz="1400" dirty="0">
                <a:solidFill>
                  <a:srgbClr val="3A3636"/>
                </a:solidFill>
                <a:latin typeface="Alibaba PuHuiTi" pitchFamily="18" charset="-122"/>
                <a:ea typeface="Alibaba PuHuiTi" pitchFamily="18" charset="-122"/>
                <a:cs typeface="Alibaba PuHuiTi" pitchFamily="18" charset="-122"/>
              </a:rPr>
              <a:t>）；</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628650" lvl="3" indent="-285750" fontAlgn="ctr">
              <a:lnSpc>
                <a:spcPct val="170000"/>
              </a:lnSpc>
              <a:spcBef>
                <a:spcPts val="750"/>
              </a:spcBef>
              <a:buFont typeface="Wingdings" charset="2"/>
              <a:buChar char="ü"/>
            </a:pPr>
            <a:r>
              <a:rPr kumimoji="1" lang="zh-CN" altLang="en-US" sz="1400" dirty="0">
                <a:solidFill>
                  <a:srgbClr val="3A3636"/>
                </a:solidFill>
                <a:latin typeface="Alibaba PuHuiTi" pitchFamily="18" charset="-122"/>
                <a:ea typeface="Alibaba PuHuiTi" pitchFamily="18" charset="-122"/>
                <a:cs typeface="Alibaba PuHuiTi" pitchFamily="18" charset="-122"/>
              </a:rPr>
              <a:t>全自动处理异常情况</a:t>
            </a:r>
            <a:endParaRPr lang="zh-CN" altLang="en-US" dirty="0">
              <a:solidFill>
                <a:srgbClr val="3A3636"/>
              </a:solidFill>
              <a:latin typeface="Alibaba PuHuiTi" pitchFamily="18" charset="-122"/>
              <a:ea typeface="Alibaba PuHuiTi" pitchFamily="18" charset="-122"/>
              <a:cs typeface="Alibaba PuHuiTi" pitchFamily="18" charset="-122"/>
            </a:endParaRPr>
          </a:p>
        </p:txBody>
      </p:sp>
      <p:sp>
        <p:nvSpPr>
          <p:cNvPr id="5" name="矩形 4">
            <a:extLst>
              <a:ext uri="{FF2B5EF4-FFF2-40B4-BE49-F238E27FC236}">
                <a16:creationId xmlns:a16="http://schemas.microsoft.com/office/drawing/2014/main" id="{39A7B5AE-5331-4BE0-B860-D131DFA3152F}"/>
              </a:ext>
            </a:extLst>
          </p:cNvPr>
          <p:cNvSpPr/>
          <p:nvPr/>
        </p:nvSpPr>
        <p:spPr>
          <a:xfrm>
            <a:off x="7542505" y="2142930"/>
            <a:ext cx="1463738" cy="367218"/>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应用</a:t>
            </a:r>
          </a:p>
        </p:txBody>
      </p:sp>
      <p:sp>
        <p:nvSpPr>
          <p:cNvPr id="6" name="矩形 5">
            <a:extLst>
              <a:ext uri="{FF2B5EF4-FFF2-40B4-BE49-F238E27FC236}">
                <a16:creationId xmlns:a16="http://schemas.microsoft.com/office/drawing/2014/main" id="{126003D6-9A61-4947-A302-919B742C5178}"/>
              </a:ext>
            </a:extLst>
          </p:cNvPr>
          <p:cNvSpPr/>
          <p:nvPr/>
        </p:nvSpPr>
        <p:spPr>
          <a:xfrm>
            <a:off x="7542505" y="3131954"/>
            <a:ext cx="1463738" cy="403992"/>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OB</a:t>
            </a:r>
            <a:r>
              <a:rPr kumimoji="1" lang="zh-CN" altLang="en-US"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Proxy</a:t>
            </a:r>
            <a:endParaRPr kumimoji="1" lang="zh-CN" altLang="en-US" sz="16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7" name="椭圆形标注 7">
            <a:extLst>
              <a:ext uri="{FF2B5EF4-FFF2-40B4-BE49-F238E27FC236}">
                <a16:creationId xmlns:a16="http://schemas.microsoft.com/office/drawing/2014/main" id="{834CFBFE-0E1E-4968-80E8-816118A3E9F2}"/>
              </a:ext>
            </a:extLst>
          </p:cNvPr>
          <p:cNvSpPr/>
          <p:nvPr/>
        </p:nvSpPr>
        <p:spPr>
          <a:xfrm>
            <a:off x="9467139" y="2546107"/>
            <a:ext cx="1355199" cy="674188"/>
          </a:xfrm>
          <a:prstGeom prst="wedgeEllipseCallout">
            <a:avLst>
              <a:gd name="adj1" fmla="val -91629"/>
              <a:gd name="adj2" fmla="val 45727"/>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8" name="矩形 7">
            <a:extLst>
              <a:ext uri="{FF2B5EF4-FFF2-40B4-BE49-F238E27FC236}">
                <a16:creationId xmlns:a16="http://schemas.microsoft.com/office/drawing/2014/main" id="{564A8980-C789-4576-9F13-9B990CC23DC0}"/>
              </a:ext>
            </a:extLst>
          </p:cNvPr>
          <p:cNvSpPr/>
          <p:nvPr/>
        </p:nvSpPr>
        <p:spPr>
          <a:xfrm>
            <a:off x="9584563" y="2682407"/>
            <a:ext cx="1120349" cy="461665"/>
          </a:xfrm>
          <a:prstGeom prst="rect">
            <a:avLst/>
          </a:prstGeom>
        </p:spPr>
        <p:txBody>
          <a:bodyPr wrap="square">
            <a:spAutoFit/>
          </a:bodyPr>
          <a:lstStyle/>
          <a:p>
            <a:pPr algn="ctr"/>
            <a:r>
              <a:rPr kumimoji="1" lang="zh-CN" altLang="en-US" sz="1200" dirty="0">
                <a:solidFill>
                  <a:srgbClr val="3A3636"/>
                </a:solidFill>
                <a:latin typeface="Alibaba PuHuiTi" pitchFamily="18" charset="-122"/>
                <a:ea typeface="Alibaba PuHuiTi" pitchFamily="18" charset="-122"/>
                <a:cs typeface="Alibaba PuHuiTi" pitchFamily="18" charset="-122"/>
              </a:rPr>
              <a:t>无状态，不参与两阶段提交</a:t>
            </a:r>
          </a:p>
        </p:txBody>
      </p:sp>
      <p:sp>
        <p:nvSpPr>
          <p:cNvPr id="9" name="矩形 8">
            <a:extLst>
              <a:ext uri="{FF2B5EF4-FFF2-40B4-BE49-F238E27FC236}">
                <a16:creationId xmlns:a16="http://schemas.microsoft.com/office/drawing/2014/main" id="{882B3EBD-47F1-4FD8-BE67-9B40CD6DD9BD}"/>
              </a:ext>
            </a:extLst>
          </p:cNvPr>
          <p:cNvSpPr/>
          <p:nvPr/>
        </p:nvSpPr>
        <p:spPr>
          <a:xfrm>
            <a:off x="6082688" y="4685680"/>
            <a:ext cx="1087616"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0" name="矩形 9">
            <a:extLst>
              <a:ext uri="{FF2B5EF4-FFF2-40B4-BE49-F238E27FC236}">
                <a16:creationId xmlns:a16="http://schemas.microsoft.com/office/drawing/2014/main" id="{11B0C6A7-3271-4CFC-9245-2069A550F37F}"/>
              </a:ext>
            </a:extLst>
          </p:cNvPr>
          <p:cNvSpPr/>
          <p:nvPr/>
        </p:nvSpPr>
        <p:spPr>
          <a:xfrm>
            <a:off x="5990188" y="4586417"/>
            <a:ext cx="1234507" cy="144897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libaba PuHuiTi" pitchFamily="18" charset="-122"/>
              <a:ea typeface="Alibaba PuHuiTi" pitchFamily="18" charset="-122"/>
              <a:cs typeface="Alibaba PuHuiTi" pitchFamily="18" charset="-122"/>
            </a:endParaRPr>
          </a:p>
        </p:txBody>
      </p:sp>
      <p:sp>
        <p:nvSpPr>
          <p:cNvPr id="11" name="文本框 10">
            <a:extLst>
              <a:ext uri="{FF2B5EF4-FFF2-40B4-BE49-F238E27FC236}">
                <a16:creationId xmlns:a16="http://schemas.microsoft.com/office/drawing/2014/main" id="{D960642E-60B0-4774-BAE4-1113E9EA3462}"/>
              </a:ext>
            </a:extLst>
          </p:cNvPr>
          <p:cNvSpPr txBox="1"/>
          <p:nvPr/>
        </p:nvSpPr>
        <p:spPr>
          <a:xfrm>
            <a:off x="6235151" y="5692030"/>
            <a:ext cx="817983" cy="343364"/>
          </a:xfrm>
          <a:prstGeom prst="rect">
            <a:avLst/>
          </a:prstGeom>
          <a:noFill/>
        </p:spPr>
        <p:txBody>
          <a:bodyPr wrap="square" rtlCol="0" anchor="ctr">
            <a:spAutoFit/>
          </a:bodyPr>
          <a:lstStyle/>
          <a:p>
            <a:pPr algn="ctr">
              <a:lnSpc>
                <a:spcPct val="150000"/>
              </a:lnSpc>
            </a:pPr>
            <a:r>
              <a:rPr kumimoji="1" lang="en-US" altLang="zh-CN" sz="1200" dirty="0">
                <a:solidFill>
                  <a:srgbClr val="3A3636"/>
                </a:solidFill>
                <a:latin typeface="Alibaba PuHuiTi" pitchFamily="18" charset="-122"/>
                <a:ea typeface="Alibaba PuHuiTi" pitchFamily="18" charset="-122"/>
                <a:cs typeface="Alibaba PuHuiTi" pitchFamily="18" charset="-122"/>
              </a:rPr>
              <a:t>Zone1</a:t>
            </a:r>
            <a:endParaRPr kumimoji="1" lang="zh-CN" altLang="en-US" sz="1200" dirty="0">
              <a:solidFill>
                <a:srgbClr val="3A3636"/>
              </a:solidFill>
              <a:latin typeface="Alibaba PuHuiTi" pitchFamily="18" charset="-122"/>
              <a:ea typeface="Alibaba PuHuiTi" pitchFamily="18" charset="-122"/>
              <a:cs typeface="Alibaba PuHuiTi" pitchFamily="18" charset="-122"/>
            </a:endParaRPr>
          </a:p>
        </p:txBody>
      </p:sp>
      <p:sp>
        <p:nvSpPr>
          <p:cNvPr id="12" name="矩形 11">
            <a:extLst>
              <a:ext uri="{FF2B5EF4-FFF2-40B4-BE49-F238E27FC236}">
                <a16:creationId xmlns:a16="http://schemas.microsoft.com/office/drawing/2014/main" id="{E7F8C717-3A90-4C3C-83C9-9C11B2081987}"/>
              </a:ext>
            </a:extLst>
          </p:cNvPr>
          <p:cNvSpPr/>
          <p:nvPr/>
        </p:nvSpPr>
        <p:spPr>
          <a:xfrm>
            <a:off x="7542505" y="4586417"/>
            <a:ext cx="1234507" cy="144897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libaba PuHuiTi" pitchFamily="18" charset="-122"/>
              <a:ea typeface="Alibaba PuHuiTi" pitchFamily="18" charset="-122"/>
              <a:cs typeface="Alibaba PuHuiTi" pitchFamily="18" charset="-122"/>
            </a:endParaRPr>
          </a:p>
        </p:txBody>
      </p:sp>
      <p:sp>
        <p:nvSpPr>
          <p:cNvPr id="13" name="文本框 12">
            <a:extLst>
              <a:ext uri="{FF2B5EF4-FFF2-40B4-BE49-F238E27FC236}">
                <a16:creationId xmlns:a16="http://schemas.microsoft.com/office/drawing/2014/main" id="{51971C72-7034-41A0-9AEE-CC3707A26321}"/>
              </a:ext>
            </a:extLst>
          </p:cNvPr>
          <p:cNvSpPr txBox="1"/>
          <p:nvPr/>
        </p:nvSpPr>
        <p:spPr>
          <a:xfrm>
            <a:off x="7784594" y="5671483"/>
            <a:ext cx="817983" cy="343364"/>
          </a:xfrm>
          <a:prstGeom prst="rect">
            <a:avLst/>
          </a:prstGeom>
          <a:noFill/>
        </p:spPr>
        <p:txBody>
          <a:bodyPr wrap="square" rtlCol="0" anchor="ctr">
            <a:spAutoFit/>
          </a:bodyPr>
          <a:lstStyle/>
          <a:p>
            <a:pPr algn="ctr">
              <a:lnSpc>
                <a:spcPct val="150000"/>
              </a:lnSpc>
            </a:pPr>
            <a:r>
              <a:rPr kumimoji="1" lang="en-US" altLang="zh-CN" sz="1200" dirty="0">
                <a:solidFill>
                  <a:srgbClr val="3A3636"/>
                </a:solidFill>
                <a:latin typeface="Alibaba PuHuiTi" pitchFamily="18" charset="-122"/>
                <a:ea typeface="Alibaba PuHuiTi" pitchFamily="18" charset="-122"/>
                <a:cs typeface="Alibaba PuHuiTi" pitchFamily="18" charset="-122"/>
              </a:rPr>
              <a:t>Zone2</a:t>
            </a:r>
            <a:endParaRPr kumimoji="1" lang="zh-CN" altLang="en-US" sz="1200" dirty="0">
              <a:solidFill>
                <a:srgbClr val="3A3636"/>
              </a:solidFill>
              <a:latin typeface="Alibaba PuHuiTi" pitchFamily="18" charset="-122"/>
              <a:ea typeface="Alibaba PuHuiTi" pitchFamily="18" charset="-122"/>
              <a:cs typeface="Alibaba PuHuiTi" pitchFamily="18" charset="-122"/>
            </a:endParaRPr>
          </a:p>
        </p:txBody>
      </p:sp>
      <p:sp>
        <p:nvSpPr>
          <p:cNvPr id="14" name="矩形 13">
            <a:extLst>
              <a:ext uri="{FF2B5EF4-FFF2-40B4-BE49-F238E27FC236}">
                <a16:creationId xmlns:a16="http://schemas.microsoft.com/office/drawing/2014/main" id="{9B8DAA92-F255-4371-921E-97A6C5E2E1BC}"/>
              </a:ext>
            </a:extLst>
          </p:cNvPr>
          <p:cNvSpPr/>
          <p:nvPr/>
        </p:nvSpPr>
        <p:spPr>
          <a:xfrm>
            <a:off x="9081118" y="4586417"/>
            <a:ext cx="1258951" cy="1448977"/>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libaba PuHuiTi" pitchFamily="18" charset="-122"/>
              <a:ea typeface="Alibaba PuHuiTi" pitchFamily="18" charset="-122"/>
              <a:cs typeface="Alibaba PuHuiTi" pitchFamily="18" charset="-122"/>
            </a:endParaRPr>
          </a:p>
        </p:txBody>
      </p:sp>
      <p:sp>
        <p:nvSpPr>
          <p:cNvPr id="15" name="文本框 14">
            <a:extLst>
              <a:ext uri="{FF2B5EF4-FFF2-40B4-BE49-F238E27FC236}">
                <a16:creationId xmlns:a16="http://schemas.microsoft.com/office/drawing/2014/main" id="{3726F9A5-E091-48B6-B19E-83F88CC0EB06}"/>
              </a:ext>
            </a:extLst>
          </p:cNvPr>
          <p:cNvSpPr txBox="1"/>
          <p:nvPr/>
        </p:nvSpPr>
        <p:spPr>
          <a:xfrm>
            <a:off x="9301601" y="5657869"/>
            <a:ext cx="817983" cy="343364"/>
          </a:xfrm>
          <a:prstGeom prst="rect">
            <a:avLst/>
          </a:prstGeom>
          <a:noFill/>
        </p:spPr>
        <p:txBody>
          <a:bodyPr wrap="square" rtlCol="0" anchor="ctr">
            <a:spAutoFit/>
          </a:bodyPr>
          <a:lstStyle/>
          <a:p>
            <a:pPr algn="ctr">
              <a:lnSpc>
                <a:spcPct val="150000"/>
              </a:lnSpc>
            </a:pPr>
            <a:r>
              <a:rPr kumimoji="1" lang="en-US" altLang="zh-CN" sz="1200" dirty="0">
                <a:solidFill>
                  <a:srgbClr val="3A3636"/>
                </a:solidFill>
                <a:latin typeface="Alibaba PuHuiTi" pitchFamily="18" charset="-122"/>
                <a:ea typeface="Alibaba PuHuiTi" pitchFamily="18" charset="-122"/>
                <a:cs typeface="Alibaba PuHuiTi" pitchFamily="18" charset="-122"/>
              </a:rPr>
              <a:t>Zone3</a:t>
            </a:r>
            <a:endParaRPr kumimoji="1" lang="zh-CN" altLang="en-US" sz="1200" dirty="0">
              <a:solidFill>
                <a:srgbClr val="3A3636"/>
              </a:solidFill>
              <a:latin typeface="Alibaba PuHuiTi" pitchFamily="18" charset="-122"/>
              <a:ea typeface="Alibaba PuHuiTi" pitchFamily="18" charset="-122"/>
              <a:cs typeface="Alibaba PuHuiTi" pitchFamily="18" charset="-122"/>
            </a:endParaRPr>
          </a:p>
        </p:txBody>
      </p:sp>
      <p:sp>
        <p:nvSpPr>
          <p:cNvPr id="16" name="矩形 15">
            <a:extLst>
              <a:ext uri="{FF2B5EF4-FFF2-40B4-BE49-F238E27FC236}">
                <a16:creationId xmlns:a16="http://schemas.microsoft.com/office/drawing/2014/main" id="{7E715D0E-C671-4254-9482-0C6584449B4D}"/>
              </a:ext>
            </a:extLst>
          </p:cNvPr>
          <p:cNvSpPr/>
          <p:nvPr/>
        </p:nvSpPr>
        <p:spPr>
          <a:xfrm>
            <a:off x="6207068" y="475309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P1</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7" name="矩形 16">
            <a:extLst>
              <a:ext uri="{FF2B5EF4-FFF2-40B4-BE49-F238E27FC236}">
                <a16:creationId xmlns:a16="http://schemas.microsoft.com/office/drawing/2014/main" id="{1AFBF225-BDAB-48F4-A342-92A46AB0BB99}"/>
              </a:ext>
            </a:extLst>
          </p:cNvPr>
          <p:cNvSpPr/>
          <p:nvPr/>
        </p:nvSpPr>
        <p:spPr>
          <a:xfrm>
            <a:off x="6637267" y="47530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P2</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8" name="矩形 17">
            <a:extLst>
              <a:ext uri="{FF2B5EF4-FFF2-40B4-BE49-F238E27FC236}">
                <a16:creationId xmlns:a16="http://schemas.microsoft.com/office/drawing/2014/main" id="{0C0433B6-1C33-40B6-838D-28397E0D80E9}"/>
              </a:ext>
            </a:extLst>
          </p:cNvPr>
          <p:cNvSpPr/>
          <p:nvPr/>
        </p:nvSpPr>
        <p:spPr>
          <a:xfrm>
            <a:off x="6090560" y="5317271"/>
            <a:ext cx="1079744"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9" name="矩形 18">
            <a:extLst>
              <a:ext uri="{FF2B5EF4-FFF2-40B4-BE49-F238E27FC236}">
                <a16:creationId xmlns:a16="http://schemas.microsoft.com/office/drawing/2014/main" id="{19954A0C-4E42-4261-A6D2-392E23161FFD}"/>
              </a:ext>
            </a:extLst>
          </p:cNvPr>
          <p:cNvSpPr/>
          <p:nvPr/>
        </p:nvSpPr>
        <p:spPr>
          <a:xfrm>
            <a:off x="6181631" y="537065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P3</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0" name="矩形 19">
            <a:extLst>
              <a:ext uri="{FF2B5EF4-FFF2-40B4-BE49-F238E27FC236}">
                <a16:creationId xmlns:a16="http://schemas.microsoft.com/office/drawing/2014/main" id="{0D3921F9-675B-49CC-A42E-4BDCBCEB38AE}"/>
              </a:ext>
            </a:extLst>
          </p:cNvPr>
          <p:cNvSpPr/>
          <p:nvPr/>
        </p:nvSpPr>
        <p:spPr>
          <a:xfrm>
            <a:off x="6637267" y="537065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P4</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1" name="矩形 20">
            <a:extLst>
              <a:ext uri="{FF2B5EF4-FFF2-40B4-BE49-F238E27FC236}">
                <a16:creationId xmlns:a16="http://schemas.microsoft.com/office/drawing/2014/main" id="{CD542D7B-67FC-4BE4-8206-23AE0211DF2B}"/>
              </a:ext>
            </a:extLst>
          </p:cNvPr>
          <p:cNvSpPr/>
          <p:nvPr/>
        </p:nvSpPr>
        <p:spPr>
          <a:xfrm>
            <a:off x="7666197" y="4685680"/>
            <a:ext cx="1087616"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2" name="矩形 21">
            <a:extLst>
              <a:ext uri="{FF2B5EF4-FFF2-40B4-BE49-F238E27FC236}">
                <a16:creationId xmlns:a16="http://schemas.microsoft.com/office/drawing/2014/main" id="{8D0816C3-D1B6-4485-B9B7-27CCC26B211F}"/>
              </a:ext>
            </a:extLst>
          </p:cNvPr>
          <p:cNvSpPr/>
          <p:nvPr/>
        </p:nvSpPr>
        <p:spPr>
          <a:xfrm>
            <a:off x="7790577" y="47530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P1</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3" name="矩形 22">
            <a:extLst>
              <a:ext uri="{FF2B5EF4-FFF2-40B4-BE49-F238E27FC236}">
                <a16:creationId xmlns:a16="http://schemas.microsoft.com/office/drawing/2014/main" id="{F46B8875-AC54-44A4-A9CF-7ADEE2D6085B}"/>
              </a:ext>
            </a:extLst>
          </p:cNvPr>
          <p:cNvSpPr/>
          <p:nvPr/>
        </p:nvSpPr>
        <p:spPr>
          <a:xfrm>
            <a:off x="8220776" y="4753091"/>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P2</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4" name="矩形 23">
            <a:extLst>
              <a:ext uri="{FF2B5EF4-FFF2-40B4-BE49-F238E27FC236}">
                <a16:creationId xmlns:a16="http://schemas.microsoft.com/office/drawing/2014/main" id="{6A5667EE-BC32-4BBD-A917-C17083340063}"/>
              </a:ext>
            </a:extLst>
          </p:cNvPr>
          <p:cNvSpPr/>
          <p:nvPr/>
        </p:nvSpPr>
        <p:spPr>
          <a:xfrm>
            <a:off x="7674069" y="5317271"/>
            <a:ext cx="1079744"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5" name="矩形 24">
            <a:extLst>
              <a:ext uri="{FF2B5EF4-FFF2-40B4-BE49-F238E27FC236}">
                <a16:creationId xmlns:a16="http://schemas.microsoft.com/office/drawing/2014/main" id="{B94A8669-2891-49A0-84D9-0EA57EC82C85}"/>
              </a:ext>
            </a:extLst>
          </p:cNvPr>
          <p:cNvSpPr/>
          <p:nvPr/>
        </p:nvSpPr>
        <p:spPr>
          <a:xfrm>
            <a:off x="7765140" y="537065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P3</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6" name="矩形 25">
            <a:extLst>
              <a:ext uri="{FF2B5EF4-FFF2-40B4-BE49-F238E27FC236}">
                <a16:creationId xmlns:a16="http://schemas.microsoft.com/office/drawing/2014/main" id="{D5CABBB6-EEE2-4DE5-A005-2B8DE49DA030}"/>
              </a:ext>
            </a:extLst>
          </p:cNvPr>
          <p:cNvSpPr/>
          <p:nvPr/>
        </p:nvSpPr>
        <p:spPr>
          <a:xfrm>
            <a:off x="8220776" y="537065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P4</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7" name="矩形 26">
            <a:extLst>
              <a:ext uri="{FF2B5EF4-FFF2-40B4-BE49-F238E27FC236}">
                <a16:creationId xmlns:a16="http://schemas.microsoft.com/office/drawing/2014/main" id="{0DBBB3C6-ABD7-45D9-947D-D7404AE2C84E}"/>
              </a:ext>
            </a:extLst>
          </p:cNvPr>
          <p:cNvSpPr/>
          <p:nvPr/>
        </p:nvSpPr>
        <p:spPr>
          <a:xfrm>
            <a:off x="9127480" y="4685680"/>
            <a:ext cx="1087616"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8" name="矩形 27">
            <a:extLst>
              <a:ext uri="{FF2B5EF4-FFF2-40B4-BE49-F238E27FC236}">
                <a16:creationId xmlns:a16="http://schemas.microsoft.com/office/drawing/2014/main" id="{1A5C0756-D048-42AF-8125-9961920A5128}"/>
              </a:ext>
            </a:extLst>
          </p:cNvPr>
          <p:cNvSpPr/>
          <p:nvPr/>
        </p:nvSpPr>
        <p:spPr>
          <a:xfrm>
            <a:off x="9251860" y="47530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P1</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29" name="矩形 28">
            <a:extLst>
              <a:ext uri="{FF2B5EF4-FFF2-40B4-BE49-F238E27FC236}">
                <a16:creationId xmlns:a16="http://schemas.microsoft.com/office/drawing/2014/main" id="{64C08131-A2BC-4C41-99A2-94B40E41154C}"/>
              </a:ext>
            </a:extLst>
          </p:cNvPr>
          <p:cNvSpPr/>
          <p:nvPr/>
        </p:nvSpPr>
        <p:spPr>
          <a:xfrm>
            <a:off x="9682059" y="4753091"/>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P2</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30" name="矩形 29">
            <a:extLst>
              <a:ext uri="{FF2B5EF4-FFF2-40B4-BE49-F238E27FC236}">
                <a16:creationId xmlns:a16="http://schemas.microsoft.com/office/drawing/2014/main" id="{437E728E-F523-4330-954B-8F745B58935C}"/>
              </a:ext>
            </a:extLst>
          </p:cNvPr>
          <p:cNvSpPr/>
          <p:nvPr/>
        </p:nvSpPr>
        <p:spPr>
          <a:xfrm>
            <a:off x="9135352" y="5317271"/>
            <a:ext cx="1079744" cy="374744"/>
          </a:xfrm>
          <a:prstGeom prst="rect">
            <a:avLst/>
          </a:prstGeom>
          <a:solidFill>
            <a:srgbClr val="FFFFFF">
              <a:lumMod val="8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31" name="矩形 30">
            <a:extLst>
              <a:ext uri="{FF2B5EF4-FFF2-40B4-BE49-F238E27FC236}">
                <a16:creationId xmlns:a16="http://schemas.microsoft.com/office/drawing/2014/main" id="{9D1473B2-B3BF-4BB7-9465-C6752D59DCAA}"/>
              </a:ext>
            </a:extLst>
          </p:cNvPr>
          <p:cNvSpPr/>
          <p:nvPr/>
        </p:nvSpPr>
        <p:spPr>
          <a:xfrm>
            <a:off x="9226423" y="5370650"/>
            <a:ext cx="400373" cy="286473"/>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P3</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32" name="矩形 31">
            <a:extLst>
              <a:ext uri="{FF2B5EF4-FFF2-40B4-BE49-F238E27FC236}">
                <a16:creationId xmlns:a16="http://schemas.microsoft.com/office/drawing/2014/main" id="{BDBD61FC-F884-4848-A039-367B6DF2A6E2}"/>
              </a:ext>
            </a:extLst>
          </p:cNvPr>
          <p:cNvSpPr/>
          <p:nvPr/>
        </p:nvSpPr>
        <p:spPr>
          <a:xfrm>
            <a:off x="9682059" y="5370650"/>
            <a:ext cx="400373" cy="28647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P4</a:t>
            </a: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cxnSp>
        <p:nvCxnSpPr>
          <p:cNvPr id="33" name="直线箭头连接符 51">
            <a:extLst>
              <a:ext uri="{FF2B5EF4-FFF2-40B4-BE49-F238E27FC236}">
                <a16:creationId xmlns:a16="http://schemas.microsoft.com/office/drawing/2014/main" id="{EC31B409-B70D-4DAE-957B-BDE2B4D5FB4A}"/>
              </a:ext>
            </a:extLst>
          </p:cNvPr>
          <p:cNvCxnSpPr>
            <a:cxnSpLocks/>
            <a:stCxn id="6" idx="2"/>
            <a:endCxn id="23" idx="0"/>
          </p:cNvCxnSpPr>
          <p:nvPr/>
        </p:nvCxnSpPr>
        <p:spPr>
          <a:xfrm>
            <a:off x="8274374" y="3535946"/>
            <a:ext cx="146589" cy="1217145"/>
          </a:xfrm>
          <a:prstGeom prst="straightConnector1">
            <a:avLst/>
          </a:prstGeom>
          <a:noFill/>
          <a:ln w="6350" cap="flat" cmpd="sng" algn="ctr">
            <a:solidFill>
              <a:srgbClr val="0B6DFE"/>
            </a:solidFill>
            <a:prstDash val="solid"/>
            <a:miter lim="800000"/>
            <a:tailEnd type="triangle"/>
          </a:ln>
          <a:effectLst/>
        </p:spPr>
      </p:cxnSp>
      <p:cxnSp>
        <p:nvCxnSpPr>
          <p:cNvPr id="34" name="曲线连接符 53">
            <a:extLst>
              <a:ext uri="{FF2B5EF4-FFF2-40B4-BE49-F238E27FC236}">
                <a16:creationId xmlns:a16="http://schemas.microsoft.com/office/drawing/2014/main" id="{65552B0F-0F1C-49C3-B4B1-8D628E376108}"/>
              </a:ext>
            </a:extLst>
          </p:cNvPr>
          <p:cNvCxnSpPr>
            <a:cxnSpLocks/>
            <a:stCxn id="21" idx="2"/>
            <a:endCxn id="16" idx="0"/>
          </p:cNvCxnSpPr>
          <p:nvPr/>
        </p:nvCxnSpPr>
        <p:spPr>
          <a:xfrm rot="5400000" flipH="1">
            <a:off x="7154963" y="4005383"/>
            <a:ext cx="307333" cy="1802750"/>
          </a:xfrm>
          <a:prstGeom prst="curvedConnector5">
            <a:avLst>
              <a:gd name="adj1" fmla="val -74382"/>
              <a:gd name="adj2" fmla="val 59530"/>
              <a:gd name="adj3" fmla="val 174382"/>
            </a:avLst>
          </a:prstGeom>
          <a:noFill/>
          <a:ln w="6350" cap="flat" cmpd="sng" algn="ctr">
            <a:solidFill>
              <a:srgbClr val="0B6DFE"/>
            </a:solidFill>
            <a:prstDash val="solid"/>
            <a:miter lim="800000"/>
            <a:tailEnd type="triangle"/>
          </a:ln>
          <a:effectLst/>
        </p:spPr>
      </p:cxnSp>
      <p:cxnSp>
        <p:nvCxnSpPr>
          <p:cNvPr id="35" name="曲线连接符 55">
            <a:extLst>
              <a:ext uri="{FF2B5EF4-FFF2-40B4-BE49-F238E27FC236}">
                <a16:creationId xmlns:a16="http://schemas.microsoft.com/office/drawing/2014/main" id="{85DC5C28-2E27-4AB6-A97E-B1D7689099D7}"/>
              </a:ext>
            </a:extLst>
          </p:cNvPr>
          <p:cNvCxnSpPr>
            <a:cxnSpLocks/>
            <a:stCxn id="23" idx="3"/>
            <a:endCxn id="23" idx="2"/>
          </p:cNvCxnSpPr>
          <p:nvPr/>
        </p:nvCxnSpPr>
        <p:spPr>
          <a:xfrm flipH="1">
            <a:off x="8420963" y="4896328"/>
            <a:ext cx="200186" cy="143236"/>
          </a:xfrm>
          <a:prstGeom prst="curvedConnector4">
            <a:avLst>
              <a:gd name="adj1" fmla="val -114194"/>
              <a:gd name="adj2" fmla="val 259597"/>
            </a:avLst>
          </a:prstGeom>
          <a:noFill/>
          <a:ln w="6350" cap="flat" cmpd="sng" algn="ctr">
            <a:solidFill>
              <a:srgbClr val="0B6DFE"/>
            </a:solidFill>
            <a:prstDash val="solid"/>
            <a:miter lim="800000"/>
            <a:tailEnd type="triangle"/>
          </a:ln>
          <a:effectLst/>
        </p:spPr>
      </p:cxnSp>
      <p:sp>
        <p:nvSpPr>
          <p:cNvPr id="36" name="矩形 35">
            <a:extLst>
              <a:ext uri="{FF2B5EF4-FFF2-40B4-BE49-F238E27FC236}">
                <a16:creationId xmlns:a16="http://schemas.microsoft.com/office/drawing/2014/main" id="{3D092EEB-9291-4240-8E1E-275DBF9E31EE}"/>
              </a:ext>
            </a:extLst>
          </p:cNvPr>
          <p:cNvSpPr/>
          <p:nvPr/>
        </p:nvSpPr>
        <p:spPr>
          <a:xfrm>
            <a:off x="8675910" y="4166874"/>
            <a:ext cx="770107" cy="276999"/>
          </a:xfrm>
          <a:prstGeom prst="rect">
            <a:avLst/>
          </a:prstGeom>
        </p:spPr>
        <p:txBody>
          <a:bodyPr wrap="square">
            <a:spAutoFit/>
          </a:bodyPr>
          <a:lstStyle/>
          <a:p>
            <a:pPr algn="ctr"/>
            <a:r>
              <a:rPr kumimoji="1" lang="zh-CN" altLang="en-US" sz="1200" dirty="0">
                <a:solidFill>
                  <a:srgbClr val="3A3636"/>
                </a:solidFill>
                <a:latin typeface="Alibaba PuHuiTi" pitchFamily="18" charset="-122"/>
                <a:ea typeface="Alibaba PuHuiTi" pitchFamily="18" charset="-122"/>
                <a:cs typeface="Alibaba PuHuiTi" pitchFamily="18" charset="-122"/>
              </a:rPr>
              <a:t>协调者</a:t>
            </a:r>
          </a:p>
        </p:txBody>
      </p:sp>
      <p:sp>
        <p:nvSpPr>
          <p:cNvPr id="37" name="椭圆形标注 60">
            <a:extLst>
              <a:ext uri="{FF2B5EF4-FFF2-40B4-BE49-F238E27FC236}">
                <a16:creationId xmlns:a16="http://schemas.microsoft.com/office/drawing/2014/main" id="{C2688066-B56E-4F3D-9654-03BBB0097F58}"/>
              </a:ext>
            </a:extLst>
          </p:cNvPr>
          <p:cNvSpPr/>
          <p:nvPr/>
        </p:nvSpPr>
        <p:spPr>
          <a:xfrm>
            <a:off x="8753813" y="4088981"/>
            <a:ext cx="613279" cy="462544"/>
          </a:xfrm>
          <a:prstGeom prst="wedgeEllipseCallout">
            <a:avLst>
              <a:gd name="adj1" fmla="val -93215"/>
              <a:gd name="adj2" fmla="val 87789"/>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38" name="椭圆形标注 61">
            <a:extLst>
              <a:ext uri="{FF2B5EF4-FFF2-40B4-BE49-F238E27FC236}">
                <a16:creationId xmlns:a16="http://schemas.microsoft.com/office/drawing/2014/main" id="{EA3FCC9C-8600-4BA3-BFF1-A51C2DFCC307}"/>
              </a:ext>
            </a:extLst>
          </p:cNvPr>
          <p:cNvSpPr/>
          <p:nvPr/>
        </p:nvSpPr>
        <p:spPr>
          <a:xfrm>
            <a:off x="5935445" y="4088981"/>
            <a:ext cx="613279" cy="386403"/>
          </a:xfrm>
          <a:prstGeom prst="wedgeEllipseCallout">
            <a:avLst>
              <a:gd name="adj1" fmla="val 13058"/>
              <a:gd name="adj2" fmla="val 119397"/>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39" name="矩形 38">
            <a:extLst>
              <a:ext uri="{FF2B5EF4-FFF2-40B4-BE49-F238E27FC236}">
                <a16:creationId xmlns:a16="http://schemas.microsoft.com/office/drawing/2014/main" id="{E0BE779F-BAA7-4866-A799-835DA1F290ED}"/>
              </a:ext>
            </a:extLst>
          </p:cNvPr>
          <p:cNvSpPr/>
          <p:nvPr/>
        </p:nvSpPr>
        <p:spPr>
          <a:xfrm>
            <a:off x="5886670" y="4145424"/>
            <a:ext cx="770107" cy="276999"/>
          </a:xfrm>
          <a:prstGeom prst="rect">
            <a:avLst/>
          </a:prstGeom>
        </p:spPr>
        <p:txBody>
          <a:bodyPr wrap="square">
            <a:spAutoFit/>
          </a:bodyPr>
          <a:lstStyle/>
          <a:p>
            <a:pPr algn="ctr"/>
            <a:r>
              <a:rPr kumimoji="1" lang="zh-CN" altLang="en-US" sz="1200" dirty="0">
                <a:solidFill>
                  <a:srgbClr val="3A3636"/>
                </a:solidFill>
                <a:latin typeface="Alibaba PuHuiTi" pitchFamily="18" charset="-122"/>
                <a:ea typeface="Alibaba PuHuiTi" pitchFamily="18" charset="-122"/>
                <a:cs typeface="Alibaba PuHuiTi" pitchFamily="18" charset="-122"/>
              </a:rPr>
              <a:t>参与者</a:t>
            </a:r>
          </a:p>
        </p:txBody>
      </p:sp>
      <p:sp>
        <p:nvSpPr>
          <p:cNvPr id="40" name="椭圆形标注 63">
            <a:extLst>
              <a:ext uri="{FF2B5EF4-FFF2-40B4-BE49-F238E27FC236}">
                <a16:creationId xmlns:a16="http://schemas.microsoft.com/office/drawing/2014/main" id="{DD56DD84-899C-4AF6-BDFB-6FD97C212920}"/>
              </a:ext>
            </a:extLst>
          </p:cNvPr>
          <p:cNvSpPr/>
          <p:nvPr/>
        </p:nvSpPr>
        <p:spPr>
          <a:xfrm>
            <a:off x="9775792" y="5008053"/>
            <a:ext cx="613279" cy="210890"/>
          </a:xfrm>
          <a:prstGeom prst="wedgeEllipseCallout">
            <a:avLst>
              <a:gd name="adj1" fmla="val -91629"/>
              <a:gd name="adj2" fmla="val 129303"/>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41" name="矩形 40">
            <a:extLst>
              <a:ext uri="{FF2B5EF4-FFF2-40B4-BE49-F238E27FC236}">
                <a16:creationId xmlns:a16="http://schemas.microsoft.com/office/drawing/2014/main" id="{F343C3DC-DD96-4A55-A60F-80351566142B}"/>
              </a:ext>
            </a:extLst>
          </p:cNvPr>
          <p:cNvSpPr/>
          <p:nvPr/>
        </p:nvSpPr>
        <p:spPr>
          <a:xfrm>
            <a:off x="9801227" y="5008053"/>
            <a:ext cx="636713" cy="276999"/>
          </a:xfrm>
          <a:prstGeom prst="rect">
            <a:avLst/>
          </a:prstGeom>
        </p:spPr>
        <p:txBody>
          <a:bodyPr wrap="none">
            <a:spAutoFit/>
          </a:bodyPr>
          <a:lstStyle/>
          <a:p>
            <a:pPr algn="ctr"/>
            <a:r>
              <a:rPr kumimoji="1" lang="zh-CN" altLang="en-US" sz="1200" dirty="0">
                <a:solidFill>
                  <a:srgbClr val="3A3636"/>
                </a:solidFill>
                <a:latin typeface="Alibaba PuHuiTi" pitchFamily="18" charset="-122"/>
                <a:ea typeface="Alibaba PuHuiTi" pitchFamily="18" charset="-122"/>
                <a:cs typeface="Alibaba PuHuiTi" pitchFamily="18" charset="-122"/>
              </a:rPr>
              <a:t>参与者</a:t>
            </a:r>
          </a:p>
        </p:txBody>
      </p:sp>
      <p:sp>
        <p:nvSpPr>
          <p:cNvPr id="42" name="下箭头 66">
            <a:extLst>
              <a:ext uri="{FF2B5EF4-FFF2-40B4-BE49-F238E27FC236}">
                <a16:creationId xmlns:a16="http://schemas.microsoft.com/office/drawing/2014/main" id="{642F00C8-E9ED-42AE-A7F1-B5EB15EF45B3}"/>
              </a:ext>
            </a:extLst>
          </p:cNvPr>
          <p:cNvSpPr/>
          <p:nvPr/>
        </p:nvSpPr>
        <p:spPr>
          <a:xfrm>
            <a:off x="8123499" y="2578289"/>
            <a:ext cx="297464" cy="461665"/>
          </a:xfrm>
          <a:prstGeom prst="down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libaba PuHuiTi" pitchFamily="18" charset="-122"/>
              <a:ea typeface="Alibaba PuHuiTi" pitchFamily="18" charset="-122"/>
              <a:cs typeface="Alibaba PuHuiTi" pitchFamily="18" charset="-122"/>
            </a:endParaRPr>
          </a:p>
        </p:txBody>
      </p:sp>
      <p:sp>
        <p:nvSpPr>
          <p:cNvPr id="43" name="文本框 42">
            <a:extLst>
              <a:ext uri="{FF2B5EF4-FFF2-40B4-BE49-F238E27FC236}">
                <a16:creationId xmlns:a16="http://schemas.microsoft.com/office/drawing/2014/main" id="{933BA9BA-E75F-429B-835D-A68D65B901A6}"/>
              </a:ext>
            </a:extLst>
          </p:cNvPr>
          <p:cNvSpPr txBox="1"/>
          <p:nvPr/>
        </p:nvSpPr>
        <p:spPr>
          <a:xfrm>
            <a:off x="7892645" y="2687115"/>
            <a:ext cx="1009420" cy="243191"/>
          </a:xfrm>
          <a:prstGeom prst="rect">
            <a:avLst/>
          </a:prstGeom>
          <a:noFill/>
          <a:ln>
            <a:noFill/>
          </a:ln>
        </p:spPr>
        <p:txBody>
          <a:bodyPr wrap="square" rtlCol="0" anchor="ctr">
            <a:noAutofit/>
          </a:bodyPr>
          <a:lstStyle/>
          <a:p>
            <a:pPr algn="just"/>
            <a:r>
              <a:rPr kumimoji="1" lang="zh-CN" altLang="en-US" sz="1200" dirty="0">
                <a:solidFill>
                  <a:srgbClr val="3A3636"/>
                </a:solidFill>
                <a:latin typeface="Alibaba PuHuiTi" pitchFamily="18" charset="-122"/>
                <a:ea typeface="Alibaba PuHuiTi" pitchFamily="18" charset="-122"/>
                <a:cs typeface="Alibaba PuHuiTi" pitchFamily="18" charset="-122"/>
              </a:rPr>
              <a:t>提交事务</a:t>
            </a:r>
          </a:p>
        </p:txBody>
      </p:sp>
      <p:sp>
        <p:nvSpPr>
          <p:cNvPr id="44" name="矩形 43">
            <a:extLst>
              <a:ext uri="{FF2B5EF4-FFF2-40B4-BE49-F238E27FC236}">
                <a16:creationId xmlns:a16="http://schemas.microsoft.com/office/drawing/2014/main" id="{F51A1FCA-D25C-4C7E-A996-B6627A0A4729}"/>
              </a:ext>
            </a:extLst>
          </p:cNvPr>
          <p:cNvSpPr/>
          <p:nvPr/>
        </p:nvSpPr>
        <p:spPr>
          <a:xfrm>
            <a:off x="10763688" y="4970262"/>
            <a:ext cx="838219" cy="248682"/>
          </a:xfrm>
          <a:prstGeom prst="rect">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主副本</a:t>
            </a:r>
          </a:p>
        </p:txBody>
      </p:sp>
      <p:sp>
        <p:nvSpPr>
          <p:cNvPr id="45" name="矩形 44">
            <a:extLst>
              <a:ext uri="{FF2B5EF4-FFF2-40B4-BE49-F238E27FC236}">
                <a16:creationId xmlns:a16="http://schemas.microsoft.com/office/drawing/2014/main" id="{A2A9FE75-546B-46EA-976D-D1FAC2F75BE3}"/>
              </a:ext>
            </a:extLst>
          </p:cNvPr>
          <p:cNvSpPr/>
          <p:nvPr/>
        </p:nvSpPr>
        <p:spPr>
          <a:xfrm>
            <a:off x="10766091" y="5408900"/>
            <a:ext cx="835816" cy="24822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从副本</a:t>
            </a:r>
          </a:p>
        </p:txBody>
      </p:sp>
      <p:cxnSp>
        <p:nvCxnSpPr>
          <p:cNvPr id="46" name="曲线连接符 4">
            <a:extLst>
              <a:ext uri="{FF2B5EF4-FFF2-40B4-BE49-F238E27FC236}">
                <a16:creationId xmlns:a16="http://schemas.microsoft.com/office/drawing/2014/main" id="{C09099C7-F1CC-4011-96A9-DDA0ACA7D158}"/>
              </a:ext>
            </a:extLst>
          </p:cNvPr>
          <p:cNvCxnSpPr/>
          <p:nvPr/>
        </p:nvCxnSpPr>
        <p:spPr>
          <a:xfrm>
            <a:off x="8621149" y="4896328"/>
            <a:ext cx="914400" cy="914400"/>
          </a:xfrm>
          <a:prstGeom prst="curvedConnector3">
            <a:avLst/>
          </a:prstGeom>
          <a:noFill/>
          <a:ln w="6350" cap="flat" cmpd="sng" algn="ctr">
            <a:solidFill>
              <a:srgbClr val="0B6DFE"/>
            </a:solidFill>
            <a:prstDash val="solid"/>
            <a:miter lim="800000"/>
            <a:tailEnd type="triangle"/>
          </a:ln>
          <a:effectLst/>
        </p:spPr>
      </p:cxnSp>
    </p:spTree>
    <p:extLst>
      <p:ext uri="{BB962C8B-B14F-4D97-AF65-F5344CB8AC3E}">
        <p14:creationId xmlns:p14="http://schemas.microsoft.com/office/powerpoint/2010/main" val="354403023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D8FE4-1235-4077-8B81-3CBB637230C5}"/>
              </a:ext>
            </a:extLst>
          </p:cNvPr>
          <p:cNvSpPr>
            <a:spLocks noGrp="1"/>
          </p:cNvSpPr>
          <p:nvPr>
            <p:ph type="title"/>
          </p:nvPr>
        </p:nvSpPr>
        <p:spPr/>
        <p:txBody>
          <a:bodyPr/>
          <a:lstStyle/>
          <a:p>
            <a:pPr algn="ctr"/>
            <a:r>
              <a:rPr lang="zh-CN" altLang="en-US" dirty="0"/>
              <a:t>多版本并发控制（</a:t>
            </a:r>
            <a:r>
              <a:rPr lang="en-US" altLang="zh-CN" dirty="0"/>
              <a:t>MVCC</a:t>
            </a:r>
            <a:r>
              <a:rPr lang="zh-CN" altLang="en-US" dirty="0"/>
              <a:t>）</a:t>
            </a:r>
          </a:p>
        </p:txBody>
      </p:sp>
      <p:sp>
        <p:nvSpPr>
          <p:cNvPr id="3" name="内容占位符 2">
            <a:extLst>
              <a:ext uri="{FF2B5EF4-FFF2-40B4-BE49-F238E27FC236}">
                <a16:creationId xmlns:a16="http://schemas.microsoft.com/office/drawing/2014/main" id="{456A0B70-62A4-4987-8128-E0F859E332EE}"/>
              </a:ext>
            </a:extLst>
          </p:cNvPr>
          <p:cNvSpPr>
            <a:spLocks noGrp="1"/>
          </p:cNvSpPr>
          <p:nvPr>
            <p:ph idx="1"/>
          </p:nvPr>
        </p:nvSpPr>
        <p:spPr/>
        <p:txBody>
          <a:bodyPr/>
          <a:lstStyle/>
          <a:p>
            <a:r>
              <a:rPr lang="zh-CN" altLang="en-US" sz="2400" b="1" dirty="0"/>
              <a:t>多版本并发控制（</a:t>
            </a:r>
            <a:r>
              <a:rPr lang="en-US" altLang="zh-CN" sz="2400" b="1" dirty="0"/>
              <a:t>MVCC</a:t>
            </a:r>
            <a:r>
              <a:rPr lang="zh-CN" altLang="en-US" sz="2400" b="1" dirty="0"/>
              <a:t>），解决读写互斥问题</a:t>
            </a:r>
          </a:p>
        </p:txBody>
      </p:sp>
      <p:sp>
        <p:nvSpPr>
          <p:cNvPr id="4" name="文本占位符 1">
            <a:extLst>
              <a:ext uri="{FF2B5EF4-FFF2-40B4-BE49-F238E27FC236}">
                <a16:creationId xmlns:a16="http://schemas.microsoft.com/office/drawing/2014/main" id="{789BB1C3-D39D-47C3-8AE3-4518C6A5D549}"/>
              </a:ext>
            </a:extLst>
          </p:cNvPr>
          <p:cNvSpPr txBox="1">
            <a:spLocks/>
          </p:cNvSpPr>
          <p:nvPr/>
        </p:nvSpPr>
        <p:spPr>
          <a:xfrm>
            <a:off x="6558421" y="1817107"/>
            <a:ext cx="4863416" cy="4581727"/>
          </a:xfrm>
          <a:prstGeom prst="rect">
            <a:avLst/>
          </a:prstGeom>
          <a:ln>
            <a:solidFill>
              <a:srgbClr val="3A3636"/>
            </a:solidFill>
          </a:ln>
        </p:spPr>
        <p:txBody>
          <a:bodyPr vert="horz" wrap="square" lIns="91440" tIns="45720" rIns="91440" bIns="45720" rtlCol="0" anchor="ctr">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400"/>
              </a:spcBef>
              <a:spcAft>
                <a:spcPts val="0"/>
              </a:spcAft>
              <a:buClrTx/>
              <a:buSzTx/>
              <a:buFont typeface="Arial" panose="020B0604020202020204" pitchFamily="34" charset="0"/>
              <a:buNone/>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采用锁机制控制读写冲突时，加锁后其他事务无法进行读，导致读写竞争，影响读的并发度。</a:t>
            </a:r>
            <a:r>
              <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MVCC</a:t>
            </a: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可以有效解决该问题：</a:t>
            </a:r>
            <a:endPar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1" fontAlgn="auto" latinLnBrk="0" hangingPunct="1">
              <a:lnSpc>
                <a:spcPct val="150000"/>
              </a:lnSpc>
              <a:spcBef>
                <a:spcPts val="4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全局统一的数据版本号管理，取自全局唯一的时间戳服务（</a:t>
            </a:r>
            <a:r>
              <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GTS</a:t>
            </a: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1" fontAlgn="auto" latinLnBrk="0" hangingPunct="1">
              <a:lnSpc>
                <a:spcPct val="150000"/>
              </a:lnSpc>
              <a:spcBef>
                <a:spcPts val="4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读”、“写”操作都要从</a:t>
            </a:r>
            <a:r>
              <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GTS</a:t>
            </a: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获取版本号；同一个租户内只有一个</a:t>
            </a:r>
            <a:r>
              <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GTS</a:t>
            </a: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服务，可以保持全局（跨机）一致性；</a:t>
            </a:r>
            <a:endParaRPr kumimoji="1" lang="en-US" altLang="zh-CN"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l" defTabSz="914400" rtl="0" eaLnBrk="1" fontAlgn="auto" latinLnBrk="0" hangingPunct="1">
              <a:lnSpc>
                <a:spcPct val="150000"/>
              </a:lnSpc>
              <a:spcBef>
                <a:spcPts val="4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修改数据：事务未提交前，数据的新旧版本共存，但拥有不同的版本号；</a:t>
            </a:r>
          </a:p>
          <a:p>
            <a:pPr marL="285750" marR="0" lvl="0" indent="-285750" algn="l" defTabSz="914400" rtl="0" eaLnBrk="1" fontAlgn="auto" latinLnBrk="0" hangingPunct="1">
              <a:lnSpc>
                <a:spcPct val="150000"/>
              </a:lnSpc>
              <a:spcBef>
                <a:spcPts val="4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读取数据：先获取版本号，再去查找小于等于当前版本号的已提交数据；</a:t>
            </a:r>
          </a:p>
          <a:p>
            <a:pPr marL="285750" marR="0" lvl="0" indent="-285750" algn="l" defTabSz="914400" rtl="0" eaLnBrk="1" fontAlgn="auto" latinLnBrk="0" hangingPunct="1">
              <a:lnSpc>
                <a:spcPct val="150000"/>
              </a:lnSpc>
              <a:spcBef>
                <a:spcPts val="4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写操作获取行锁，读操作不需要锁，有效避免读写锁竞争，提高读写并发度。</a:t>
            </a:r>
            <a:endParaRPr kumimoji="1" lang="en-US" altLang="zh-CN" sz="14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5" name="下箭头 10">
            <a:extLst>
              <a:ext uri="{FF2B5EF4-FFF2-40B4-BE49-F238E27FC236}">
                <a16:creationId xmlns:a16="http://schemas.microsoft.com/office/drawing/2014/main" id="{5129A92E-3568-46BF-9A68-6DB65992A854}"/>
              </a:ext>
            </a:extLst>
          </p:cNvPr>
          <p:cNvSpPr/>
          <p:nvPr/>
        </p:nvSpPr>
        <p:spPr>
          <a:xfrm>
            <a:off x="1632196" y="2580900"/>
            <a:ext cx="196172" cy="3224544"/>
          </a:xfrm>
          <a:prstGeom prst="downArrow">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6" name="文本框 5">
            <a:extLst>
              <a:ext uri="{FF2B5EF4-FFF2-40B4-BE49-F238E27FC236}">
                <a16:creationId xmlns:a16="http://schemas.microsoft.com/office/drawing/2014/main" id="{A8CDBE43-31FF-4FBA-96E6-19452A7F4632}"/>
              </a:ext>
            </a:extLst>
          </p:cNvPr>
          <p:cNvSpPr txBox="1"/>
          <p:nvPr/>
        </p:nvSpPr>
        <p:spPr>
          <a:xfrm>
            <a:off x="1463462" y="5732407"/>
            <a:ext cx="540000" cy="423006"/>
          </a:xfrm>
          <a:prstGeom prst="rect">
            <a:avLst/>
          </a:prstGeom>
          <a:noFill/>
          <a:ln>
            <a:noFill/>
          </a:ln>
        </p:spPr>
        <p:txBody>
          <a:bodyPr wrap="square" rtlCol="0" anchor="ctr">
            <a:noAutofit/>
          </a:bodyPr>
          <a:lstStyle/>
          <a:p>
            <a:pPr algn="just"/>
            <a:r>
              <a:rPr kumimoji="1" lang="zh-CN" altLang="en-US" sz="1400" b="1" dirty="0">
                <a:solidFill>
                  <a:srgbClr val="3A3636"/>
                </a:solidFill>
                <a:latin typeface="Alibaba PuHuiTi R" pitchFamily="18" charset="-122"/>
                <a:ea typeface="Alibaba PuHuiTi R" pitchFamily="18" charset="-122"/>
                <a:cs typeface="Alibaba PuHuiTi R" pitchFamily="18" charset="-122"/>
              </a:rPr>
              <a:t>时间</a:t>
            </a:r>
          </a:p>
        </p:txBody>
      </p:sp>
      <p:sp>
        <p:nvSpPr>
          <p:cNvPr id="7" name="文本框 6">
            <a:extLst>
              <a:ext uri="{FF2B5EF4-FFF2-40B4-BE49-F238E27FC236}">
                <a16:creationId xmlns:a16="http://schemas.microsoft.com/office/drawing/2014/main" id="{C1C13787-CD5F-4E52-831B-92E12EBBE6FA}"/>
              </a:ext>
            </a:extLst>
          </p:cNvPr>
          <p:cNvSpPr txBox="1"/>
          <p:nvPr/>
        </p:nvSpPr>
        <p:spPr>
          <a:xfrm>
            <a:off x="862026" y="2618356"/>
            <a:ext cx="711479" cy="423006"/>
          </a:xfrm>
          <a:prstGeom prst="rect">
            <a:avLst/>
          </a:prstGeom>
          <a:noFill/>
          <a:ln>
            <a:noFill/>
          </a:ln>
        </p:spPr>
        <p:txBody>
          <a:bodyPr wrap="square" rtlCol="0" anchor="ctr">
            <a:noAutofit/>
          </a:bodyPr>
          <a:lstStyle/>
          <a:p>
            <a:pPr algn="just"/>
            <a:r>
              <a:rPr kumimoji="1" lang="en-US" altLang="zh-CN" sz="1200" dirty="0">
                <a:solidFill>
                  <a:srgbClr val="3A3636"/>
                </a:solidFill>
                <a:latin typeface="Alibaba PuHuiTi R" pitchFamily="18" charset="-122"/>
                <a:ea typeface="Alibaba PuHuiTi R" pitchFamily="18" charset="-122"/>
                <a:cs typeface="Alibaba PuHuiTi R" pitchFamily="18" charset="-122"/>
              </a:rPr>
              <a:t>A1</a:t>
            </a:r>
            <a:r>
              <a:rPr kumimoji="1" lang="zh-CN" altLang="en-US" sz="1200" dirty="0">
                <a:solidFill>
                  <a:srgbClr val="3A3636"/>
                </a:solidFill>
                <a:latin typeface="Alibaba PuHuiTi R" pitchFamily="18" charset="-122"/>
                <a:ea typeface="Alibaba PuHuiTi R" pitchFamily="18" charset="-122"/>
                <a:cs typeface="Alibaba PuHuiTi R" pitchFamily="18" charset="-122"/>
              </a:rPr>
              <a:t>时间</a:t>
            </a:r>
          </a:p>
        </p:txBody>
      </p:sp>
      <p:cxnSp>
        <p:nvCxnSpPr>
          <p:cNvPr id="8" name="直线箭头连接符 14">
            <a:extLst>
              <a:ext uri="{FF2B5EF4-FFF2-40B4-BE49-F238E27FC236}">
                <a16:creationId xmlns:a16="http://schemas.microsoft.com/office/drawing/2014/main" id="{BDE8929D-7695-4F6C-8BC4-DDCEAB846BC0}"/>
              </a:ext>
            </a:extLst>
          </p:cNvPr>
          <p:cNvCxnSpPr>
            <a:cxnSpLocks/>
          </p:cNvCxnSpPr>
          <p:nvPr/>
        </p:nvCxnSpPr>
        <p:spPr>
          <a:xfrm>
            <a:off x="1441509" y="2808262"/>
            <a:ext cx="583907" cy="0"/>
          </a:xfrm>
          <a:prstGeom prst="straightConnector1">
            <a:avLst/>
          </a:prstGeom>
          <a:noFill/>
          <a:ln w="6350" cap="flat" cmpd="sng" algn="ctr">
            <a:solidFill>
              <a:srgbClr val="0B6DFE"/>
            </a:solidFill>
            <a:prstDash val="solid"/>
            <a:miter lim="800000"/>
            <a:tailEnd type="triangle"/>
          </a:ln>
          <a:effectLst/>
        </p:spPr>
      </p:cxnSp>
      <p:sp>
        <p:nvSpPr>
          <p:cNvPr id="9" name="文本框 8">
            <a:extLst>
              <a:ext uri="{FF2B5EF4-FFF2-40B4-BE49-F238E27FC236}">
                <a16:creationId xmlns:a16="http://schemas.microsoft.com/office/drawing/2014/main" id="{94393C7C-C81A-45D5-93C7-30290B8AE4BC}"/>
              </a:ext>
            </a:extLst>
          </p:cNvPr>
          <p:cNvSpPr txBox="1"/>
          <p:nvPr/>
        </p:nvSpPr>
        <p:spPr>
          <a:xfrm>
            <a:off x="2016942" y="2674609"/>
            <a:ext cx="3046127" cy="277564"/>
          </a:xfrm>
          <a:prstGeom prst="rect">
            <a:avLst/>
          </a:prstGeom>
          <a:noFill/>
          <a:ln>
            <a:noFill/>
          </a:ln>
        </p:spPr>
        <p:txBody>
          <a:bodyPr wrap="square" rtlCol="0" anchor="ctr">
            <a:noAutofit/>
          </a:bodyPr>
          <a:lstStyle/>
          <a:p>
            <a:pPr algn="just"/>
            <a:r>
              <a:rPr kumimoji="1" lang="en-US" altLang="zh-CN" sz="1400" dirty="0">
                <a:solidFill>
                  <a:srgbClr val="3A3636"/>
                </a:solidFill>
                <a:latin typeface="Alibaba PuHuiTi R" pitchFamily="18" charset="-122"/>
                <a:ea typeface="Alibaba PuHuiTi R" pitchFamily="18" charset="-122"/>
                <a:cs typeface="Alibaba PuHuiTi R" pitchFamily="18" charset="-122"/>
              </a:rPr>
              <a:t>T1</a:t>
            </a:r>
            <a:r>
              <a:rPr kumimoji="1" lang="zh-CN" altLang="en-US" sz="1400" dirty="0">
                <a:solidFill>
                  <a:srgbClr val="3A3636"/>
                </a:solidFill>
                <a:latin typeface="Alibaba PuHuiTi R" pitchFamily="18" charset="-122"/>
                <a:ea typeface="Alibaba PuHuiTi R" pitchFamily="18" charset="-122"/>
                <a:cs typeface="Alibaba PuHuiTi R" pitchFamily="18" charset="-122"/>
              </a:rPr>
              <a:t>事务 </a:t>
            </a:r>
            <a:r>
              <a:rPr kumimoji="1" lang="en-US" altLang="zh-CN" sz="1400" dirty="0">
                <a:solidFill>
                  <a:srgbClr val="3A3636"/>
                </a:solidFill>
                <a:latin typeface="Alibaba PuHuiTi R" pitchFamily="18" charset="-122"/>
                <a:ea typeface="Alibaba PuHuiTi R" pitchFamily="18" charset="-122"/>
                <a:cs typeface="Alibaba PuHuiTi R" pitchFamily="18" charset="-122"/>
              </a:rPr>
              <a:t>update amount = 50</a:t>
            </a:r>
            <a:endParaRPr kumimoji="1" lang="zh-CN" altLang="en-US" sz="1400" dirty="0">
              <a:solidFill>
                <a:srgbClr val="3A3636"/>
              </a:solidFill>
              <a:latin typeface="Alibaba PuHuiTi R" pitchFamily="18" charset="-122"/>
              <a:ea typeface="Alibaba PuHuiTi R" pitchFamily="18" charset="-122"/>
              <a:cs typeface="Alibaba PuHuiTi R" pitchFamily="18" charset="-122"/>
            </a:endParaRPr>
          </a:p>
        </p:txBody>
      </p:sp>
      <p:graphicFrame>
        <p:nvGraphicFramePr>
          <p:cNvPr id="10" name="表格 18">
            <a:extLst>
              <a:ext uri="{FF2B5EF4-FFF2-40B4-BE49-F238E27FC236}">
                <a16:creationId xmlns:a16="http://schemas.microsoft.com/office/drawing/2014/main" id="{E5860055-ED78-4C9F-8FD8-9AB5810A14EB}"/>
              </a:ext>
            </a:extLst>
          </p:cNvPr>
          <p:cNvGraphicFramePr>
            <a:graphicFrameLocks noGrp="1"/>
          </p:cNvGraphicFramePr>
          <p:nvPr>
            <p:extLst>
              <p:ext uri="{D42A27DB-BD31-4B8C-83A1-F6EECF244321}">
                <p14:modId xmlns:p14="http://schemas.microsoft.com/office/powerpoint/2010/main" val="3321570285"/>
              </p:ext>
            </p:extLst>
          </p:nvPr>
        </p:nvGraphicFramePr>
        <p:xfrm>
          <a:off x="753096" y="1639146"/>
          <a:ext cx="4976892" cy="702682"/>
        </p:xfrm>
        <a:graphic>
          <a:graphicData uri="http://schemas.openxmlformats.org/drawingml/2006/table">
            <a:tbl>
              <a:tblPr firstRow="1" bandRow="1"/>
              <a:tblGrid>
                <a:gridCol w="2525844">
                  <a:extLst>
                    <a:ext uri="{9D8B030D-6E8A-4147-A177-3AD203B41FA5}">
                      <a16:colId xmlns:a16="http://schemas.microsoft.com/office/drawing/2014/main" val="643729628"/>
                    </a:ext>
                  </a:extLst>
                </a:gridCol>
                <a:gridCol w="2451048">
                  <a:extLst>
                    <a:ext uri="{9D8B030D-6E8A-4147-A177-3AD203B41FA5}">
                      <a16:colId xmlns:a16="http://schemas.microsoft.com/office/drawing/2014/main" val="4276033976"/>
                    </a:ext>
                  </a:extLst>
                </a:gridCol>
              </a:tblGrid>
              <a:tr h="351341">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en-US" altLang="zh-CN" sz="1400" dirty="0"/>
                        <a:t>Name</a:t>
                      </a:r>
                      <a:endParaRPr lang="zh-CN" alt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tc>
                  <a:txBody>
                    <a:bodyPr/>
                    <a:lstStyle>
                      <a:lvl1pPr marL="0" algn="l" defTabSz="1219170" rtl="0" eaLnBrk="1" latinLnBrk="0" hangingPunct="1">
                        <a:defRPr sz="2400" b="1" kern="1200">
                          <a:solidFill>
                            <a:schemeClr val="lt1"/>
                          </a:solidFill>
                          <a:latin typeface="Arial"/>
                        </a:defRPr>
                      </a:lvl1pPr>
                      <a:lvl2pPr marL="609585" algn="l" defTabSz="1219170" rtl="0" eaLnBrk="1" latinLnBrk="0" hangingPunct="1">
                        <a:defRPr sz="2400" b="1" kern="1200">
                          <a:solidFill>
                            <a:schemeClr val="lt1"/>
                          </a:solidFill>
                          <a:latin typeface="Arial"/>
                        </a:defRPr>
                      </a:lvl2pPr>
                      <a:lvl3pPr marL="1219170" algn="l" defTabSz="1219170" rtl="0" eaLnBrk="1" latinLnBrk="0" hangingPunct="1">
                        <a:defRPr sz="2400" b="1" kern="1200">
                          <a:solidFill>
                            <a:schemeClr val="lt1"/>
                          </a:solidFill>
                          <a:latin typeface="Arial"/>
                        </a:defRPr>
                      </a:lvl3pPr>
                      <a:lvl4pPr marL="1828754" algn="l" defTabSz="1219170" rtl="0" eaLnBrk="1" latinLnBrk="0" hangingPunct="1">
                        <a:defRPr sz="2400" b="1" kern="1200">
                          <a:solidFill>
                            <a:schemeClr val="lt1"/>
                          </a:solidFill>
                          <a:latin typeface="Arial"/>
                        </a:defRPr>
                      </a:lvl4pPr>
                      <a:lvl5pPr marL="2438339" algn="l" defTabSz="1219170" rtl="0" eaLnBrk="1" latinLnBrk="0" hangingPunct="1">
                        <a:defRPr sz="2400" b="1" kern="1200">
                          <a:solidFill>
                            <a:schemeClr val="lt1"/>
                          </a:solidFill>
                          <a:latin typeface="Arial"/>
                        </a:defRPr>
                      </a:lvl5pPr>
                      <a:lvl6pPr marL="3047924" algn="l" defTabSz="1219170" rtl="0" eaLnBrk="1" latinLnBrk="0" hangingPunct="1">
                        <a:defRPr sz="2400" b="1" kern="1200">
                          <a:solidFill>
                            <a:schemeClr val="lt1"/>
                          </a:solidFill>
                          <a:latin typeface="Arial"/>
                        </a:defRPr>
                      </a:lvl6pPr>
                      <a:lvl7pPr marL="3657509" algn="l" defTabSz="1219170" rtl="0" eaLnBrk="1" latinLnBrk="0" hangingPunct="1">
                        <a:defRPr sz="2400" b="1" kern="1200">
                          <a:solidFill>
                            <a:schemeClr val="lt1"/>
                          </a:solidFill>
                          <a:latin typeface="Arial"/>
                        </a:defRPr>
                      </a:lvl7pPr>
                      <a:lvl8pPr marL="4267093" algn="l" defTabSz="1219170" rtl="0" eaLnBrk="1" latinLnBrk="0" hangingPunct="1">
                        <a:defRPr sz="2400" b="1" kern="1200">
                          <a:solidFill>
                            <a:schemeClr val="lt1"/>
                          </a:solidFill>
                          <a:latin typeface="Arial"/>
                        </a:defRPr>
                      </a:lvl8pPr>
                      <a:lvl9pPr marL="4876678" algn="l" defTabSz="1219170" rtl="0" eaLnBrk="1" latinLnBrk="0" hangingPunct="1">
                        <a:defRPr sz="2400" b="1" kern="1200">
                          <a:solidFill>
                            <a:schemeClr val="lt1"/>
                          </a:solidFill>
                          <a:latin typeface="Arial"/>
                        </a:defRPr>
                      </a:lvl9pPr>
                    </a:lstStyle>
                    <a:p>
                      <a:r>
                        <a:rPr lang="en-US" altLang="zh-CN" sz="1400" dirty="0"/>
                        <a:t>Amount</a:t>
                      </a:r>
                      <a:endParaRPr lang="zh-CN" altLang="en-US"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A3636"/>
                    </a:solidFill>
                  </a:tcPr>
                </a:tc>
                <a:extLst>
                  <a:ext uri="{0D108BD9-81ED-4DB2-BD59-A6C34878D82A}">
                    <a16:rowId xmlns:a16="http://schemas.microsoft.com/office/drawing/2014/main" val="3386931141"/>
                  </a:ext>
                </a:extLst>
              </a:tr>
              <a:tr h="351341">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dirty="0" err="1"/>
                        <a:t>ZhangSan</a:t>
                      </a:r>
                      <a:endParaRPr lang="zh-CN" altLang="en-US"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r>
                        <a:rPr lang="en-US" altLang="zh-CN" sz="1400" dirty="0"/>
                        <a:t>100</a:t>
                      </a:r>
                      <a:endParaRPr lang="zh-CN" altLang="en-US"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A3636">
                        <a:tint val="40000"/>
                      </a:srgbClr>
                    </a:solidFill>
                  </a:tcPr>
                </a:tc>
                <a:extLst>
                  <a:ext uri="{0D108BD9-81ED-4DB2-BD59-A6C34878D82A}">
                    <a16:rowId xmlns:a16="http://schemas.microsoft.com/office/drawing/2014/main" val="3357833523"/>
                  </a:ext>
                </a:extLst>
              </a:tr>
            </a:tbl>
          </a:graphicData>
        </a:graphic>
      </p:graphicFrame>
      <p:sp>
        <p:nvSpPr>
          <p:cNvPr id="11" name="文本框 10">
            <a:extLst>
              <a:ext uri="{FF2B5EF4-FFF2-40B4-BE49-F238E27FC236}">
                <a16:creationId xmlns:a16="http://schemas.microsoft.com/office/drawing/2014/main" id="{5766C6ED-5FB9-4B3E-8D25-CA56516EB08A}"/>
              </a:ext>
            </a:extLst>
          </p:cNvPr>
          <p:cNvSpPr txBox="1"/>
          <p:nvPr/>
        </p:nvSpPr>
        <p:spPr>
          <a:xfrm>
            <a:off x="4363427" y="3032919"/>
            <a:ext cx="1093358" cy="423006"/>
          </a:xfrm>
          <a:prstGeom prst="rect">
            <a:avLst/>
          </a:prstGeom>
          <a:noFill/>
          <a:ln>
            <a:noFill/>
          </a:ln>
        </p:spPr>
        <p:txBody>
          <a:bodyPr wrap="square" rtlCol="0" anchor="ctr">
            <a:noAutofit/>
          </a:bodyPr>
          <a:lstStyle/>
          <a:p>
            <a:pPr algn="ctr"/>
            <a:r>
              <a:rPr kumimoji="1" lang="en-US" altLang="zh-CN" sz="1400" dirty="0" err="1">
                <a:solidFill>
                  <a:srgbClr val="3A3636"/>
                </a:solidFill>
                <a:latin typeface="Alibaba PuHuiTi R" pitchFamily="18" charset="-122"/>
                <a:ea typeface="Alibaba PuHuiTi R" pitchFamily="18" charset="-122"/>
                <a:cs typeface="Alibaba PuHuiTi R" pitchFamily="18" charset="-122"/>
              </a:rPr>
              <a:t>Amout</a:t>
            </a:r>
            <a:r>
              <a:rPr kumimoji="1" lang="en-US" altLang="zh-CN" sz="1400" dirty="0">
                <a:solidFill>
                  <a:srgbClr val="3A3636"/>
                </a:solidFill>
                <a:latin typeface="Alibaba PuHuiTi R" pitchFamily="18" charset="-122"/>
                <a:ea typeface="Alibaba PuHuiTi R" pitchFamily="18" charset="-122"/>
                <a:cs typeface="Alibaba PuHuiTi R" pitchFamily="18" charset="-122"/>
              </a:rPr>
              <a:t>=50</a:t>
            </a:r>
            <a:r>
              <a:rPr kumimoji="1" lang="zh-CN" altLang="en-US" sz="1400" dirty="0">
                <a:solidFill>
                  <a:srgbClr val="3A3636"/>
                </a:solidFill>
                <a:latin typeface="Alibaba PuHuiTi R" pitchFamily="18" charset="-122"/>
                <a:ea typeface="Alibaba PuHuiTi R" pitchFamily="18" charset="-122"/>
                <a:cs typeface="Alibaba PuHuiTi R" pitchFamily="18" charset="-122"/>
              </a:rPr>
              <a:t>（新版本）</a:t>
            </a:r>
          </a:p>
        </p:txBody>
      </p:sp>
      <p:sp>
        <p:nvSpPr>
          <p:cNvPr id="12" name="文本框 11">
            <a:extLst>
              <a:ext uri="{FF2B5EF4-FFF2-40B4-BE49-F238E27FC236}">
                <a16:creationId xmlns:a16="http://schemas.microsoft.com/office/drawing/2014/main" id="{88D7B144-F5E8-4BBC-948B-BB3E3D2F5992}"/>
              </a:ext>
            </a:extLst>
          </p:cNvPr>
          <p:cNvSpPr txBox="1"/>
          <p:nvPr/>
        </p:nvSpPr>
        <p:spPr>
          <a:xfrm>
            <a:off x="4410810" y="3644575"/>
            <a:ext cx="1258435" cy="277567"/>
          </a:xfrm>
          <a:prstGeom prst="rect">
            <a:avLst/>
          </a:prstGeom>
          <a:noFill/>
          <a:ln>
            <a:noFill/>
          </a:ln>
        </p:spPr>
        <p:txBody>
          <a:bodyPr wrap="square" rtlCol="0" anchor="ctr">
            <a:noAutofit/>
          </a:bodyPr>
          <a:lstStyle/>
          <a:p>
            <a:pPr algn="ctr"/>
            <a:r>
              <a:rPr kumimoji="1" lang="en-US" altLang="zh-CN" sz="1400" dirty="0">
                <a:solidFill>
                  <a:srgbClr val="3A3636"/>
                </a:solidFill>
                <a:latin typeface="Alibaba PuHuiTi R" pitchFamily="18" charset="-122"/>
                <a:ea typeface="Alibaba PuHuiTi R" pitchFamily="18" charset="-122"/>
                <a:cs typeface="Alibaba PuHuiTi R" pitchFamily="18" charset="-122"/>
              </a:rPr>
              <a:t>Amount=100</a:t>
            </a:r>
          </a:p>
          <a:p>
            <a:pPr algn="ctr"/>
            <a:r>
              <a:rPr kumimoji="1" lang="zh-CN" altLang="en-US" sz="1400" dirty="0">
                <a:solidFill>
                  <a:srgbClr val="3A3636"/>
                </a:solidFill>
                <a:latin typeface="Alibaba PuHuiTi R" pitchFamily="18" charset="-122"/>
                <a:ea typeface="Alibaba PuHuiTi R" pitchFamily="18" charset="-122"/>
                <a:cs typeface="Alibaba PuHuiTi R" pitchFamily="18" charset="-122"/>
              </a:rPr>
              <a:t>（旧版本）</a:t>
            </a:r>
          </a:p>
        </p:txBody>
      </p:sp>
      <p:sp>
        <p:nvSpPr>
          <p:cNvPr id="13" name="文本框 12">
            <a:extLst>
              <a:ext uri="{FF2B5EF4-FFF2-40B4-BE49-F238E27FC236}">
                <a16:creationId xmlns:a16="http://schemas.microsoft.com/office/drawing/2014/main" id="{897DE23D-E0F9-465E-92FE-FEA023178D6A}"/>
              </a:ext>
            </a:extLst>
          </p:cNvPr>
          <p:cNvSpPr txBox="1"/>
          <p:nvPr/>
        </p:nvSpPr>
        <p:spPr>
          <a:xfrm>
            <a:off x="2016942" y="3220500"/>
            <a:ext cx="1976085" cy="495697"/>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系统以时间戳为版本号，记录两个版本的数据</a:t>
            </a:r>
          </a:p>
        </p:txBody>
      </p:sp>
      <p:cxnSp>
        <p:nvCxnSpPr>
          <p:cNvPr id="14" name="肘形连接符 22">
            <a:extLst>
              <a:ext uri="{FF2B5EF4-FFF2-40B4-BE49-F238E27FC236}">
                <a16:creationId xmlns:a16="http://schemas.microsoft.com/office/drawing/2014/main" id="{C818268D-5385-4DEB-BC86-C8218C00CDDB}"/>
              </a:ext>
            </a:extLst>
          </p:cNvPr>
          <p:cNvCxnSpPr>
            <a:cxnSpLocks/>
            <a:stCxn id="13" idx="3"/>
            <a:endCxn id="11" idx="1"/>
          </p:cNvCxnSpPr>
          <p:nvPr/>
        </p:nvCxnSpPr>
        <p:spPr>
          <a:xfrm flipV="1">
            <a:off x="3993027" y="3244422"/>
            <a:ext cx="370400" cy="223927"/>
          </a:xfrm>
          <a:prstGeom prst="bentConnector3">
            <a:avLst/>
          </a:prstGeom>
          <a:noFill/>
          <a:ln w="6350" cap="flat" cmpd="sng" algn="ctr">
            <a:solidFill>
              <a:srgbClr val="0B6DFE"/>
            </a:solidFill>
            <a:prstDash val="solid"/>
            <a:miter lim="800000"/>
            <a:tailEnd type="triangle"/>
          </a:ln>
          <a:effectLst/>
        </p:spPr>
      </p:cxnSp>
      <p:cxnSp>
        <p:nvCxnSpPr>
          <p:cNvPr id="15" name="肘形连接符 23">
            <a:extLst>
              <a:ext uri="{FF2B5EF4-FFF2-40B4-BE49-F238E27FC236}">
                <a16:creationId xmlns:a16="http://schemas.microsoft.com/office/drawing/2014/main" id="{F80005E0-6CB2-4191-9074-53149D1D8AE9}"/>
              </a:ext>
            </a:extLst>
          </p:cNvPr>
          <p:cNvCxnSpPr>
            <a:cxnSpLocks/>
            <a:stCxn id="13" idx="3"/>
            <a:endCxn id="12" idx="1"/>
          </p:cNvCxnSpPr>
          <p:nvPr/>
        </p:nvCxnSpPr>
        <p:spPr>
          <a:xfrm>
            <a:off x="3993027" y="3468349"/>
            <a:ext cx="417783" cy="315010"/>
          </a:xfrm>
          <a:prstGeom prst="bentConnector3">
            <a:avLst/>
          </a:prstGeom>
          <a:noFill/>
          <a:ln w="6350" cap="flat" cmpd="sng" algn="ctr">
            <a:solidFill>
              <a:srgbClr val="0B6DFE"/>
            </a:solidFill>
            <a:prstDash val="solid"/>
            <a:miter lim="800000"/>
            <a:tailEnd type="triangle"/>
          </a:ln>
          <a:effectLst/>
        </p:spPr>
      </p:cxnSp>
      <p:cxnSp>
        <p:nvCxnSpPr>
          <p:cNvPr id="16" name="直线箭头连接符 30">
            <a:extLst>
              <a:ext uri="{FF2B5EF4-FFF2-40B4-BE49-F238E27FC236}">
                <a16:creationId xmlns:a16="http://schemas.microsoft.com/office/drawing/2014/main" id="{01FBEBE9-4CA7-44DE-A146-09AF0414393A}"/>
              </a:ext>
            </a:extLst>
          </p:cNvPr>
          <p:cNvCxnSpPr>
            <a:cxnSpLocks/>
          </p:cNvCxnSpPr>
          <p:nvPr/>
        </p:nvCxnSpPr>
        <p:spPr>
          <a:xfrm>
            <a:off x="1441509" y="4176618"/>
            <a:ext cx="583907" cy="0"/>
          </a:xfrm>
          <a:prstGeom prst="straightConnector1">
            <a:avLst/>
          </a:prstGeom>
          <a:noFill/>
          <a:ln w="6350" cap="flat" cmpd="sng" algn="ctr">
            <a:solidFill>
              <a:srgbClr val="0B6DFE"/>
            </a:solidFill>
            <a:prstDash val="solid"/>
            <a:miter lim="800000"/>
            <a:tailEnd type="triangle"/>
          </a:ln>
          <a:effectLst/>
        </p:spPr>
      </p:cxnSp>
      <p:sp>
        <p:nvSpPr>
          <p:cNvPr id="17" name="文本框 16">
            <a:extLst>
              <a:ext uri="{FF2B5EF4-FFF2-40B4-BE49-F238E27FC236}">
                <a16:creationId xmlns:a16="http://schemas.microsoft.com/office/drawing/2014/main" id="{39A90C6D-E2F9-4747-8DB8-43F0601D8380}"/>
              </a:ext>
            </a:extLst>
          </p:cNvPr>
          <p:cNvSpPr txBox="1"/>
          <p:nvPr/>
        </p:nvSpPr>
        <p:spPr>
          <a:xfrm>
            <a:off x="862026" y="3965115"/>
            <a:ext cx="711479" cy="423006"/>
          </a:xfrm>
          <a:prstGeom prst="rect">
            <a:avLst/>
          </a:prstGeom>
          <a:noFill/>
          <a:ln>
            <a:noFill/>
          </a:ln>
        </p:spPr>
        <p:txBody>
          <a:bodyPr wrap="square" rtlCol="0" anchor="ctr">
            <a:noAutofit/>
          </a:bodyPr>
          <a:lstStyle/>
          <a:p>
            <a:pPr algn="just"/>
            <a:r>
              <a:rPr kumimoji="1" lang="en-US" altLang="zh-CN" sz="1200" dirty="0">
                <a:solidFill>
                  <a:srgbClr val="3A3636"/>
                </a:solidFill>
                <a:latin typeface="Alibaba PuHuiTi R" pitchFamily="18" charset="-122"/>
                <a:ea typeface="Alibaba PuHuiTi R" pitchFamily="18" charset="-122"/>
                <a:cs typeface="Alibaba PuHuiTi R" pitchFamily="18" charset="-122"/>
              </a:rPr>
              <a:t>A2</a:t>
            </a:r>
            <a:r>
              <a:rPr kumimoji="1" lang="zh-CN" altLang="en-US" sz="1200" dirty="0">
                <a:solidFill>
                  <a:srgbClr val="3A3636"/>
                </a:solidFill>
                <a:latin typeface="Alibaba PuHuiTi R" pitchFamily="18" charset="-122"/>
                <a:ea typeface="Alibaba PuHuiTi R" pitchFamily="18" charset="-122"/>
                <a:cs typeface="Alibaba PuHuiTi R" pitchFamily="18" charset="-122"/>
              </a:rPr>
              <a:t>时间</a:t>
            </a:r>
          </a:p>
        </p:txBody>
      </p:sp>
      <p:sp>
        <p:nvSpPr>
          <p:cNvPr id="18" name="文本框 17">
            <a:extLst>
              <a:ext uri="{FF2B5EF4-FFF2-40B4-BE49-F238E27FC236}">
                <a16:creationId xmlns:a16="http://schemas.microsoft.com/office/drawing/2014/main" id="{2BBFC10E-5244-44D5-B220-5017B0734904}"/>
              </a:ext>
            </a:extLst>
          </p:cNvPr>
          <p:cNvSpPr txBox="1"/>
          <p:nvPr/>
        </p:nvSpPr>
        <p:spPr>
          <a:xfrm>
            <a:off x="2016942" y="4037835"/>
            <a:ext cx="3652303" cy="495687"/>
          </a:xfrm>
          <a:prstGeom prst="rect">
            <a:avLst/>
          </a:prstGeom>
          <a:noFill/>
          <a:ln>
            <a:noFill/>
          </a:ln>
        </p:spPr>
        <p:txBody>
          <a:bodyPr wrap="square" rtlCol="0" anchor="ctr">
            <a:noAutofit/>
          </a:bodyPr>
          <a:lstStyle/>
          <a:p>
            <a:pPr algn="just"/>
            <a:r>
              <a:rPr kumimoji="1" lang="en-US" altLang="zh-CN" sz="1400" dirty="0">
                <a:solidFill>
                  <a:srgbClr val="3A3636"/>
                </a:solidFill>
                <a:latin typeface="Alibaba PuHuiTi R" pitchFamily="18" charset="-122"/>
                <a:ea typeface="Alibaba PuHuiTi R" pitchFamily="18" charset="-122"/>
                <a:cs typeface="Alibaba PuHuiTi R" pitchFamily="18" charset="-122"/>
              </a:rPr>
              <a:t>T2</a:t>
            </a:r>
            <a:r>
              <a:rPr kumimoji="1" lang="zh-CN" altLang="en-US" sz="1400" dirty="0">
                <a:solidFill>
                  <a:srgbClr val="3A3636"/>
                </a:solidFill>
                <a:latin typeface="Alibaba PuHuiTi R" pitchFamily="18" charset="-122"/>
                <a:ea typeface="Alibaba PuHuiTi R" pitchFamily="18" charset="-122"/>
                <a:cs typeface="Alibaba PuHuiTi R" pitchFamily="18" charset="-122"/>
              </a:rPr>
              <a:t>事务，读</a:t>
            </a:r>
            <a:r>
              <a:rPr kumimoji="1" lang="en-US" altLang="zh-CN" sz="1400" dirty="0" err="1">
                <a:solidFill>
                  <a:srgbClr val="3A3636"/>
                </a:solidFill>
                <a:latin typeface="Alibaba PuHuiTi R" pitchFamily="18" charset="-122"/>
                <a:ea typeface="Alibaba PuHuiTi R" pitchFamily="18" charset="-122"/>
                <a:cs typeface="Alibaba PuHuiTi R" pitchFamily="18" charset="-122"/>
              </a:rPr>
              <a:t>ZhangSan</a:t>
            </a:r>
            <a:r>
              <a:rPr kumimoji="1" lang="zh-CN" altLang="en-US" sz="1400" dirty="0">
                <a:solidFill>
                  <a:srgbClr val="3A3636"/>
                </a:solidFill>
                <a:latin typeface="Alibaba PuHuiTi R" pitchFamily="18" charset="-122"/>
                <a:ea typeface="Alibaba PuHuiTi R" pitchFamily="18" charset="-122"/>
                <a:cs typeface="Alibaba PuHuiTi R" pitchFamily="18" charset="-122"/>
              </a:rPr>
              <a:t>的</a:t>
            </a:r>
            <a:r>
              <a:rPr kumimoji="1" lang="en-US" altLang="zh-CN" sz="1400" dirty="0">
                <a:solidFill>
                  <a:srgbClr val="3A3636"/>
                </a:solidFill>
                <a:latin typeface="Alibaba PuHuiTi R" pitchFamily="18" charset="-122"/>
                <a:ea typeface="Alibaba PuHuiTi R" pitchFamily="18" charset="-122"/>
                <a:cs typeface="Alibaba PuHuiTi R" pitchFamily="18" charset="-122"/>
              </a:rPr>
              <a:t>Amount</a:t>
            </a:r>
          </a:p>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获取旧版本数据，读取</a:t>
            </a:r>
            <a:r>
              <a:rPr kumimoji="1" lang="en-US" altLang="zh-CN" sz="1400" dirty="0">
                <a:solidFill>
                  <a:srgbClr val="3A3636"/>
                </a:solidFill>
                <a:latin typeface="Alibaba PuHuiTi R" pitchFamily="18" charset="-122"/>
                <a:ea typeface="Alibaba PuHuiTi R" pitchFamily="18" charset="-122"/>
                <a:cs typeface="Alibaba PuHuiTi R" pitchFamily="18" charset="-122"/>
              </a:rPr>
              <a:t>Amount=100</a:t>
            </a:r>
            <a:endParaRPr kumimoji="1" lang="zh-CN" altLang="en-US" sz="1400" dirty="0">
              <a:solidFill>
                <a:srgbClr val="3A3636"/>
              </a:solidFill>
              <a:latin typeface="Alibaba PuHuiTi R" pitchFamily="18" charset="-122"/>
              <a:ea typeface="Alibaba PuHuiTi R" pitchFamily="18" charset="-122"/>
              <a:cs typeface="Alibaba PuHuiTi R" pitchFamily="18" charset="-122"/>
            </a:endParaRPr>
          </a:p>
        </p:txBody>
      </p:sp>
      <p:sp>
        <p:nvSpPr>
          <p:cNvPr id="19" name="文本框 18">
            <a:extLst>
              <a:ext uri="{FF2B5EF4-FFF2-40B4-BE49-F238E27FC236}">
                <a16:creationId xmlns:a16="http://schemas.microsoft.com/office/drawing/2014/main" id="{BFE1E35B-BB09-40D8-AEEE-6D3B1A5ED103}"/>
              </a:ext>
            </a:extLst>
          </p:cNvPr>
          <p:cNvSpPr txBox="1"/>
          <p:nvPr/>
        </p:nvSpPr>
        <p:spPr>
          <a:xfrm>
            <a:off x="2016942" y="4765983"/>
            <a:ext cx="3175647" cy="277564"/>
          </a:xfrm>
          <a:prstGeom prst="rect">
            <a:avLst/>
          </a:prstGeom>
          <a:noFill/>
          <a:ln>
            <a:noFill/>
          </a:ln>
        </p:spPr>
        <p:txBody>
          <a:bodyPr wrap="square" rtlCol="0" anchor="ctr">
            <a:noAutofit/>
          </a:bodyPr>
          <a:lstStyle/>
          <a:p>
            <a:pPr algn="just"/>
            <a:r>
              <a:rPr kumimoji="1" lang="en-US" altLang="zh-CN" sz="1400" dirty="0">
                <a:solidFill>
                  <a:srgbClr val="3A3636"/>
                </a:solidFill>
                <a:latin typeface="Alibaba PuHuiTi R" pitchFamily="18" charset="-122"/>
                <a:ea typeface="Alibaba PuHuiTi R" pitchFamily="18" charset="-122"/>
                <a:cs typeface="Alibaba PuHuiTi R" pitchFamily="18" charset="-122"/>
              </a:rPr>
              <a:t>T1</a:t>
            </a:r>
            <a:r>
              <a:rPr kumimoji="1" lang="zh-CN" altLang="en-US" sz="1400" dirty="0">
                <a:solidFill>
                  <a:srgbClr val="3A3636"/>
                </a:solidFill>
                <a:latin typeface="Alibaba PuHuiTi R" pitchFamily="18" charset="-122"/>
                <a:ea typeface="Alibaba PuHuiTi R" pitchFamily="18" charset="-122"/>
                <a:cs typeface="Alibaba PuHuiTi R" pitchFamily="18" charset="-122"/>
              </a:rPr>
              <a:t>事务完成</a:t>
            </a:r>
            <a:r>
              <a:rPr kumimoji="1" lang="en-US" altLang="zh-CN" sz="1400" dirty="0">
                <a:solidFill>
                  <a:srgbClr val="3A3636"/>
                </a:solidFill>
                <a:latin typeface="Alibaba PuHuiTi R" pitchFamily="18" charset="-122"/>
                <a:ea typeface="Alibaba PuHuiTi R" pitchFamily="18" charset="-122"/>
                <a:cs typeface="Alibaba PuHuiTi R" pitchFamily="18" charset="-122"/>
              </a:rPr>
              <a:t>amount = 50</a:t>
            </a:r>
            <a:endParaRPr kumimoji="1" lang="zh-CN" altLang="en-US" sz="1400" dirty="0">
              <a:solidFill>
                <a:srgbClr val="3A3636"/>
              </a:solidFill>
              <a:latin typeface="Alibaba PuHuiTi R" pitchFamily="18" charset="-122"/>
              <a:ea typeface="Alibaba PuHuiTi R" pitchFamily="18" charset="-122"/>
              <a:cs typeface="Alibaba PuHuiTi R" pitchFamily="18" charset="-122"/>
            </a:endParaRPr>
          </a:p>
        </p:txBody>
      </p:sp>
      <p:sp>
        <p:nvSpPr>
          <p:cNvPr id="20" name="文本框 19">
            <a:extLst>
              <a:ext uri="{FF2B5EF4-FFF2-40B4-BE49-F238E27FC236}">
                <a16:creationId xmlns:a16="http://schemas.microsoft.com/office/drawing/2014/main" id="{A57C906D-E866-40C9-99ED-6C9D78A80E78}"/>
              </a:ext>
            </a:extLst>
          </p:cNvPr>
          <p:cNvSpPr txBox="1"/>
          <p:nvPr/>
        </p:nvSpPr>
        <p:spPr>
          <a:xfrm>
            <a:off x="2016942" y="5210028"/>
            <a:ext cx="3099988" cy="495687"/>
          </a:xfrm>
          <a:prstGeom prst="rect">
            <a:avLst/>
          </a:prstGeom>
          <a:noFill/>
          <a:ln>
            <a:noFill/>
          </a:ln>
        </p:spPr>
        <p:txBody>
          <a:bodyPr wrap="square" rtlCol="0" anchor="ctr">
            <a:noAutofit/>
          </a:bodyPr>
          <a:lstStyle/>
          <a:p>
            <a:pPr algn="just"/>
            <a:r>
              <a:rPr kumimoji="1" lang="en-US" altLang="zh-CN" sz="1400" dirty="0">
                <a:solidFill>
                  <a:srgbClr val="3A3636"/>
                </a:solidFill>
                <a:latin typeface="Alibaba PuHuiTi R" pitchFamily="18" charset="-122"/>
                <a:ea typeface="Alibaba PuHuiTi R" pitchFamily="18" charset="-122"/>
                <a:cs typeface="Alibaba PuHuiTi R" pitchFamily="18" charset="-122"/>
              </a:rPr>
              <a:t>T3</a:t>
            </a:r>
            <a:r>
              <a:rPr kumimoji="1" lang="zh-CN" altLang="en-US" sz="1400" dirty="0">
                <a:solidFill>
                  <a:srgbClr val="3A3636"/>
                </a:solidFill>
                <a:latin typeface="Alibaba PuHuiTi R" pitchFamily="18" charset="-122"/>
                <a:ea typeface="Alibaba PuHuiTi R" pitchFamily="18" charset="-122"/>
                <a:cs typeface="Alibaba PuHuiTi R" pitchFamily="18" charset="-122"/>
              </a:rPr>
              <a:t>事务，读</a:t>
            </a:r>
            <a:r>
              <a:rPr kumimoji="1" lang="en-US" altLang="zh-CN" sz="1400" dirty="0" err="1">
                <a:solidFill>
                  <a:srgbClr val="3A3636"/>
                </a:solidFill>
                <a:latin typeface="Alibaba PuHuiTi R" pitchFamily="18" charset="-122"/>
                <a:ea typeface="Alibaba PuHuiTi R" pitchFamily="18" charset="-122"/>
                <a:cs typeface="Alibaba PuHuiTi R" pitchFamily="18" charset="-122"/>
              </a:rPr>
              <a:t>ZhangSan</a:t>
            </a:r>
            <a:r>
              <a:rPr kumimoji="1" lang="zh-CN" altLang="en-US" sz="1400" dirty="0">
                <a:solidFill>
                  <a:srgbClr val="3A3636"/>
                </a:solidFill>
                <a:latin typeface="Alibaba PuHuiTi R" pitchFamily="18" charset="-122"/>
                <a:ea typeface="Alibaba PuHuiTi R" pitchFamily="18" charset="-122"/>
                <a:cs typeface="Alibaba PuHuiTi R" pitchFamily="18" charset="-122"/>
              </a:rPr>
              <a:t>的</a:t>
            </a:r>
            <a:r>
              <a:rPr kumimoji="1" lang="en-US" altLang="zh-CN" sz="1400" dirty="0">
                <a:solidFill>
                  <a:srgbClr val="3A3636"/>
                </a:solidFill>
                <a:latin typeface="Alibaba PuHuiTi R" pitchFamily="18" charset="-122"/>
                <a:ea typeface="Alibaba PuHuiTi R" pitchFamily="18" charset="-122"/>
                <a:cs typeface="Alibaba PuHuiTi R" pitchFamily="18" charset="-122"/>
              </a:rPr>
              <a:t>Amount</a:t>
            </a:r>
          </a:p>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获取数据，读取</a:t>
            </a:r>
            <a:r>
              <a:rPr kumimoji="1" lang="en-US" altLang="zh-CN" sz="1400" dirty="0">
                <a:solidFill>
                  <a:srgbClr val="3A3636"/>
                </a:solidFill>
                <a:latin typeface="Alibaba PuHuiTi R" pitchFamily="18" charset="-122"/>
                <a:ea typeface="Alibaba PuHuiTi R" pitchFamily="18" charset="-122"/>
                <a:cs typeface="Alibaba PuHuiTi R" pitchFamily="18" charset="-122"/>
              </a:rPr>
              <a:t>Amount=50</a:t>
            </a:r>
            <a:endParaRPr kumimoji="1" lang="zh-CN" altLang="en-US" sz="1400" dirty="0">
              <a:solidFill>
                <a:srgbClr val="3A3636"/>
              </a:solidFill>
              <a:latin typeface="Alibaba PuHuiTi R" pitchFamily="18" charset="-122"/>
              <a:ea typeface="Alibaba PuHuiTi R" pitchFamily="18" charset="-122"/>
              <a:cs typeface="Alibaba PuHuiTi R" pitchFamily="18" charset="-122"/>
            </a:endParaRPr>
          </a:p>
        </p:txBody>
      </p:sp>
      <p:sp>
        <p:nvSpPr>
          <p:cNvPr id="21" name="文本框 20">
            <a:extLst>
              <a:ext uri="{FF2B5EF4-FFF2-40B4-BE49-F238E27FC236}">
                <a16:creationId xmlns:a16="http://schemas.microsoft.com/office/drawing/2014/main" id="{B0636E96-B276-4E26-B7B8-E222B3C2B604}"/>
              </a:ext>
            </a:extLst>
          </p:cNvPr>
          <p:cNvSpPr txBox="1"/>
          <p:nvPr/>
        </p:nvSpPr>
        <p:spPr>
          <a:xfrm>
            <a:off x="862026" y="4714080"/>
            <a:ext cx="711479" cy="423006"/>
          </a:xfrm>
          <a:prstGeom prst="rect">
            <a:avLst/>
          </a:prstGeom>
          <a:noFill/>
          <a:ln>
            <a:noFill/>
          </a:ln>
        </p:spPr>
        <p:txBody>
          <a:bodyPr wrap="square" rtlCol="0" anchor="ctr">
            <a:noAutofit/>
          </a:bodyPr>
          <a:lstStyle/>
          <a:p>
            <a:pPr algn="just"/>
            <a:r>
              <a:rPr kumimoji="1" lang="en-US" altLang="zh-CN" sz="1200" dirty="0">
                <a:solidFill>
                  <a:srgbClr val="3A3636"/>
                </a:solidFill>
                <a:latin typeface="Alibaba PuHuiTi R" pitchFamily="18" charset="-122"/>
                <a:ea typeface="Alibaba PuHuiTi R" pitchFamily="18" charset="-122"/>
                <a:cs typeface="Alibaba PuHuiTi R" pitchFamily="18" charset="-122"/>
              </a:rPr>
              <a:t>A3</a:t>
            </a:r>
            <a:r>
              <a:rPr kumimoji="1" lang="zh-CN" altLang="en-US" sz="1200" dirty="0">
                <a:solidFill>
                  <a:srgbClr val="3A3636"/>
                </a:solidFill>
                <a:latin typeface="Alibaba PuHuiTi R" pitchFamily="18" charset="-122"/>
                <a:ea typeface="Alibaba PuHuiTi R" pitchFamily="18" charset="-122"/>
                <a:cs typeface="Alibaba PuHuiTi R" pitchFamily="18" charset="-122"/>
              </a:rPr>
              <a:t>时间</a:t>
            </a:r>
          </a:p>
        </p:txBody>
      </p:sp>
      <p:cxnSp>
        <p:nvCxnSpPr>
          <p:cNvPr id="22" name="直线箭头连接符 41">
            <a:extLst>
              <a:ext uri="{FF2B5EF4-FFF2-40B4-BE49-F238E27FC236}">
                <a16:creationId xmlns:a16="http://schemas.microsoft.com/office/drawing/2014/main" id="{CCF027FA-C4B4-4F39-A02B-3AF60697695A}"/>
              </a:ext>
            </a:extLst>
          </p:cNvPr>
          <p:cNvCxnSpPr>
            <a:cxnSpLocks/>
          </p:cNvCxnSpPr>
          <p:nvPr/>
        </p:nvCxnSpPr>
        <p:spPr>
          <a:xfrm>
            <a:off x="1441509" y="4942097"/>
            <a:ext cx="583907" cy="0"/>
          </a:xfrm>
          <a:prstGeom prst="straightConnector1">
            <a:avLst/>
          </a:prstGeom>
          <a:noFill/>
          <a:ln w="6350" cap="flat" cmpd="sng" algn="ctr">
            <a:solidFill>
              <a:srgbClr val="0B6DFE"/>
            </a:solidFill>
            <a:prstDash val="solid"/>
            <a:miter lim="800000"/>
            <a:tailEnd type="triangle"/>
          </a:ln>
          <a:effectLst/>
        </p:spPr>
      </p:cxnSp>
      <p:cxnSp>
        <p:nvCxnSpPr>
          <p:cNvPr id="23" name="直线箭头连接符 44">
            <a:extLst>
              <a:ext uri="{FF2B5EF4-FFF2-40B4-BE49-F238E27FC236}">
                <a16:creationId xmlns:a16="http://schemas.microsoft.com/office/drawing/2014/main" id="{65261067-A031-4019-9885-4E996A1D89BF}"/>
              </a:ext>
            </a:extLst>
          </p:cNvPr>
          <p:cNvCxnSpPr>
            <a:cxnSpLocks/>
          </p:cNvCxnSpPr>
          <p:nvPr/>
        </p:nvCxnSpPr>
        <p:spPr>
          <a:xfrm>
            <a:off x="1441509" y="5396054"/>
            <a:ext cx="583907" cy="0"/>
          </a:xfrm>
          <a:prstGeom prst="straightConnector1">
            <a:avLst/>
          </a:prstGeom>
          <a:noFill/>
          <a:ln w="6350" cap="flat" cmpd="sng" algn="ctr">
            <a:solidFill>
              <a:srgbClr val="0B6DFE"/>
            </a:solidFill>
            <a:prstDash val="solid"/>
            <a:miter lim="800000"/>
            <a:tailEnd type="triangle"/>
          </a:ln>
          <a:effectLst/>
        </p:spPr>
      </p:cxnSp>
      <p:sp>
        <p:nvSpPr>
          <p:cNvPr id="24" name="文本框 23">
            <a:extLst>
              <a:ext uri="{FF2B5EF4-FFF2-40B4-BE49-F238E27FC236}">
                <a16:creationId xmlns:a16="http://schemas.microsoft.com/office/drawing/2014/main" id="{E748C8F2-A73C-46E9-9829-181BA8CA58DE}"/>
              </a:ext>
            </a:extLst>
          </p:cNvPr>
          <p:cNvSpPr txBox="1"/>
          <p:nvPr/>
        </p:nvSpPr>
        <p:spPr>
          <a:xfrm>
            <a:off x="866573" y="5189181"/>
            <a:ext cx="711479" cy="423006"/>
          </a:xfrm>
          <a:prstGeom prst="rect">
            <a:avLst/>
          </a:prstGeom>
          <a:noFill/>
          <a:ln>
            <a:noFill/>
          </a:ln>
        </p:spPr>
        <p:txBody>
          <a:bodyPr wrap="square" rtlCol="0" anchor="ctr">
            <a:noAutofit/>
          </a:bodyPr>
          <a:lstStyle/>
          <a:p>
            <a:pPr algn="just"/>
            <a:r>
              <a:rPr kumimoji="1" lang="en-US" altLang="zh-CN" sz="1200" dirty="0">
                <a:solidFill>
                  <a:srgbClr val="3A3636"/>
                </a:solidFill>
                <a:latin typeface="Alibaba PuHuiTi R" pitchFamily="18" charset="-122"/>
                <a:ea typeface="Alibaba PuHuiTi R" pitchFamily="18" charset="-122"/>
                <a:cs typeface="Alibaba PuHuiTi R" pitchFamily="18" charset="-122"/>
              </a:rPr>
              <a:t>A4</a:t>
            </a:r>
            <a:r>
              <a:rPr kumimoji="1" lang="zh-CN" altLang="en-US" sz="1200" dirty="0">
                <a:solidFill>
                  <a:srgbClr val="3A3636"/>
                </a:solidFill>
                <a:latin typeface="Alibaba PuHuiTi R" pitchFamily="18" charset="-122"/>
                <a:ea typeface="Alibaba PuHuiTi R" pitchFamily="18" charset="-122"/>
                <a:cs typeface="Alibaba PuHuiTi R" pitchFamily="18" charset="-122"/>
              </a:rPr>
              <a:t>时间</a:t>
            </a:r>
          </a:p>
        </p:txBody>
      </p:sp>
      <p:sp>
        <p:nvSpPr>
          <p:cNvPr id="25" name="文本框 24">
            <a:extLst>
              <a:ext uri="{FF2B5EF4-FFF2-40B4-BE49-F238E27FC236}">
                <a16:creationId xmlns:a16="http://schemas.microsoft.com/office/drawing/2014/main" id="{A98D90ED-9D69-4C87-88B6-58C4A1579496}"/>
              </a:ext>
            </a:extLst>
          </p:cNvPr>
          <p:cNvSpPr txBox="1"/>
          <p:nvPr/>
        </p:nvSpPr>
        <p:spPr>
          <a:xfrm>
            <a:off x="7423320" y="1639146"/>
            <a:ext cx="3053797" cy="343364"/>
          </a:xfrm>
          <a:prstGeom prst="rect">
            <a:avLst/>
          </a:prstGeom>
          <a:solidFill>
            <a:srgbClr val="5898FE">
              <a:lumMod val="40000"/>
              <a:lumOff val="60000"/>
            </a:srgbClr>
          </a:solidFill>
        </p:spPr>
        <p:txBody>
          <a:bodyPr wrap="square" tIns="0" bIns="251999" rtlCol="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MVCC</a:t>
            </a:r>
            <a:r>
              <a:rPr kumimoji="1" lang="zh-CN" altLang="en-US"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核心功能</a:t>
            </a:r>
          </a:p>
        </p:txBody>
      </p:sp>
      <p:sp>
        <p:nvSpPr>
          <p:cNvPr id="26" name="矩形 25">
            <a:extLst>
              <a:ext uri="{FF2B5EF4-FFF2-40B4-BE49-F238E27FC236}">
                <a16:creationId xmlns:a16="http://schemas.microsoft.com/office/drawing/2014/main" id="{D702881D-391C-4DD5-A824-BCDBD9AE560F}"/>
              </a:ext>
            </a:extLst>
          </p:cNvPr>
          <p:cNvSpPr/>
          <p:nvPr/>
        </p:nvSpPr>
        <p:spPr>
          <a:xfrm>
            <a:off x="753095" y="1639145"/>
            <a:ext cx="4976893" cy="4759689"/>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7" name="文本框 26">
            <a:extLst>
              <a:ext uri="{FF2B5EF4-FFF2-40B4-BE49-F238E27FC236}">
                <a16:creationId xmlns:a16="http://schemas.microsoft.com/office/drawing/2014/main" id="{5B7C3E89-C68F-4843-8282-D45AAB3A5A27}"/>
              </a:ext>
            </a:extLst>
          </p:cNvPr>
          <p:cNvSpPr txBox="1"/>
          <p:nvPr/>
        </p:nvSpPr>
        <p:spPr>
          <a:xfrm>
            <a:off x="849742" y="6084666"/>
            <a:ext cx="4783598" cy="236361"/>
          </a:xfrm>
          <a:prstGeom prst="rect">
            <a:avLst/>
          </a:prstGeom>
          <a:noFill/>
          <a:ln>
            <a:noFill/>
          </a:ln>
        </p:spPr>
        <p:txBody>
          <a:bodyPr wrap="square" rtlCol="0" anchor="ctr">
            <a:noAutofit/>
          </a:bodyPr>
          <a:lstStyle/>
          <a:p>
            <a:pPr algn="just"/>
            <a:r>
              <a:rPr kumimoji="1" lang="zh-CN" altLang="en-US" sz="1400" b="1" dirty="0">
                <a:solidFill>
                  <a:srgbClr val="3A3636"/>
                </a:solidFill>
                <a:latin typeface="Alibaba PuHuiTi R" pitchFamily="18" charset="-122"/>
                <a:ea typeface="Alibaba PuHuiTi R" pitchFamily="18" charset="-122"/>
                <a:cs typeface="Alibaba PuHuiTi R" pitchFamily="18" charset="-122"/>
              </a:rPr>
              <a:t>通过</a:t>
            </a:r>
            <a:r>
              <a:rPr kumimoji="1" lang="en-US" altLang="zh-CN" sz="1400" b="1" dirty="0">
                <a:solidFill>
                  <a:srgbClr val="3A3636"/>
                </a:solidFill>
                <a:latin typeface="Alibaba PuHuiTi R" pitchFamily="18" charset="-122"/>
                <a:ea typeface="Alibaba PuHuiTi R" pitchFamily="18" charset="-122"/>
                <a:cs typeface="Alibaba PuHuiTi R" pitchFamily="18" charset="-122"/>
              </a:rPr>
              <a:t>MVCC</a:t>
            </a:r>
            <a:r>
              <a:rPr kumimoji="1" lang="zh-CN" altLang="en-US" sz="1400" b="1" dirty="0">
                <a:solidFill>
                  <a:srgbClr val="3A3636"/>
                </a:solidFill>
                <a:latin typeface="Alibaba PuHuiTi R" pitchFamily="18" charset="-122"/>
                <a:ea typeface="Alibaba PuHuiTi R" pitchFamily="18" charset="-122"/>
                <a:cs typeface="Alibaba PuHuiTi R" pitchFamily="18" charset="-122"/>
              </a:rPr>
              <a:t>功能，</a:t>
            </a:r>
            <a:r>
              <a:rPr kumimoji="1" lang="en-US" altLang="zh-CN" sz="1400" b="1" dirty="0">
                <a:solidFill>
                  <a:srgbClr val="3A3636"/>
                </a:solidFill>
                <a:latin typeface="Alibaba PuHuiTi R" pitchFamily="18" charset="-122"/>
                <a:ea typeface="Alibaba PuHuiTi R" pitchFamily="18" charset="-122"/>
                <a:cs typeface="Alibaba PuHuiTi R" pitchFamily="18" charset="-122"/>
              </a:rPr>
              <a:t>T1</a:t>
            </a:r>
            <a:r>
              <a:rPr kumimoji="1" lang="zh-CN" altLang="en-US" sz="1400" b="1" dirty="0">
                <a:solidFill>
                  <a:srgbClr val="3A3636"/>
                </a:solidFill>
                <a:latin typeface="Alibaba PuHuiTi R" pitchFamily="18" charset="-122"/>
                <a:ea typeface="Alibaba PuHuiTi R" pitchFamily="18" charset="-122"/>
                <a:cs typeface="Alibaba PuHuiTi R" pitchFamily="18" charset="-122"/>
              </a:rPr>
              <a:t>的写事务和</a:t>
            </a:r>
            <a:r>
              <a:rPr kumimoji="1" lang="en-US" altLang="zh-CN" sz="1400" b="1" dirty="0">
                <a:solidFill>
                  <a:srgbClr val="3A3636"/>
                </a:solidFill>
                <a:latin typeface="Alibaba PuHuiTi R" pitchFamily="18" charset="-122"/>
                <a:ea typeface="Alibaba PuHuiTi R" pitchFamily="18" charset="-122"/>
                <a:cs typeface="Alibaba PuHuiTi R" pitchFamily="18" charset="-122"/>
              </a:rPr>
              <a:t>T2</a:t>
            </a:r>
            <a:r>
              <a:rPr kumimoji="1" lang="zh-CN" altLang="en-US" sz="1400" b="1" dirty="0">
                <a:solidFill>
                  <a:srgbClr val="3A3636"/>
                </a:solidFill>
                <a:latin typeface="Alibaba PuHuiTi R" pitchFamily="18" charset="-122"/>
                <a:ea typeface="Alibaba PuHuiTi R" pitchFamily="18" charset="-122"/>
                <a:cs typeface="Alibaba PuHuiTi R" pitchFamily="18" charset="-122"/>
              </a:rPr>
              <a:t>的读事务可以并行执行；</a:t>
            </a:r>
          </a:p>
        </p:txBody>
      </p:sp>
    </p:spTree>
    <p:extLst>
      <p:ext uri="{BB962C8B-B14F-4D97-AF65-F5344CB8AC3E}">
        <p14:creationId xmlns:p14="http://schemas.microsoft.com/office/powerpoint/2010/main" val="39394290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B86D1-4D3B-494A-A603-765A8CCB275B}"/>
              </a:ext>
            </a:extLst>
          </p:cNvPr>
          <p:cNvSpPr>
            <a:spLocks noGrp="1"/>
          </p:cNvSpPr>
          <p:nvPr>
            <p:ph type="title"/>
          </p:nvPr>
        </p:nvSpPr>
        <p:spPr/>
        <p:txBody>
          <a:bodyPr/>
          <a:lstStyle/>
          <a:p>
            <a:pPr algn="ctr"/>
            <a:r>
              <a:rPr lang="zh-CN" altLang="en-US" dirty="0"/>
              <a:t>事务隔离级别（</a:t>
            </a:r>
            <a:r>
              <a:rPr lang="en-US" altLang="zh-CN" dirty="0"/>
              <a:t>Isolation Level</a:t>
            </a:r>
            <a:r>
              <a:rPr lang="zh-CN" altLang="en-US" dirty="0"/>
              <a:t>）</a:t>
            </a:r>
          </a:p>
        </p:txBody>
      </p:sp>
      <p:sp>
        <p:nvSpPr>
          <p:cNvPr id="3" name="内容占位符 2">
            <a:extLst>
              <a:ext uri="{FF2B5EF4-FFF2-40B4-BE49-F238E27FC236}">
                <a16:creationId xmlns:a16="http://schemas.microsoft.com/office/drawing/2014/main" id="{177C28EF-8CF3-40BB-AAC9-A53705BD380F}"/>
              </a:ext>
            </a:extLst>
          </p:cNvPr>
          <p:cNvSpPr>
            <a:spLocks noGrp="1"/>
          </p:cNvSpPr>
          <p:nvPr>
            <p:ph idx="1"/>
          </p:nvPr>
        </p:nvSpPr>
        <p:spPr/>
        <p:txBody>
          <a:bodyPr/>
          <a:lstStyle/>
          <a:p>
            <a:r>
              <a:rPr lang="zh-CN" altLang="en-US" sz="2400" b="1" dirty="0"/>
              <a:t>保证全局数据一致性的隔离级别</a:t>
            </a:r>
          </a:p>
          <a:p>
            <a:endParaRPr lang="zh-CN" altLang="en-US" sz="2400" b="1" dirty="0"/>
          </a:p>
        </p:txBody>
      </p:sp>
      <p:sp>
        <p:nvSpPr>
          <p:cNvPr id="4" name="文本占位符 1">
            <a:extLst>
              <a:ext uri="{FF2B5EF4-FFF2-40B4-BE49-F238E27FC236}">
                <a16:creationId xmlns:a16="http://schemas.microsoft.com/office/drawing/2014/main" id="{9F0565D8-CA4A-40AF-A80A-A6289822CB99}"/>
              </a:ext>
            </a:extLst>
          </p:cNvPr>
          <p:cNvSpPr txBox="1">
            <a:spLocks/>
          </p:cNvSpPr>
          <p:nvPr/>
        </p:nvSpPr>
        <p:spPr>
          <a:xfrm>
            <a:off x="2217146" y="3735064"/>
            <a:ext cx="8139268" cy="2325268"/>
          </a:xfrm>
          <a:prstGeom prst="rect">
            <a:avLst/>
          </a:prstGeom>
          <a:ln>
            <a:solidFill>
              <a:srgbClr val="3A3636"/>
            </a:solidFill>
          </a:ln>
        </p:spPr>
        <p:txBody>
          <a:bodyPr vert="horz" wrap="square" lIns="91440" tIns="45720" rIns="91440" bIns="45720" rtlCol="0" anchor="ctr">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ts val="1000"/>
              </a:spcBef>
              <a:spcAft>
                <a:spcPts val="0"/>
              </a:spcAft>
              <a:buClrTx/>
              <a:buSzTx/>
              <a:buFont typeface="Wingdings" pitchFamily="2" charset="2"/>
              <a:buChar char="Ø"/>
              <a:tabLst/>
              <a:defRPr/>
            </a:pP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基于全局一致的数据版本号管理，以不同的版本号策略实现不同的隔离级别。</a:t>
            </a:r>
            <a:endPar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algn="l" defTabSz="914400" rtl="0" eaLnBrk="1" fontAlgn="auto" latinLnBrk="0" hangingPunct="1">
              <a:lnSpc>
                <a:spcPct val="150000"/>
              </a:lnSpc>
              <a:spcBef>
                <a:spcPts val="1000"/>
              </a:spcBef>
              <a:spcAft>
                <a:spcPts val="0"/>
              </a:spcAft>
              <a:buClrTx/>
              <a:buSzTx/>
              <a:buFont typeface="Wingdings" pitchFamily="2" charset="2"/>
              <a:buChar char="Ø"/>
              <a:tabLst/>
              <a:defRPr/>
            </a:pP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支持以下两种隔离级别，应用系统可以根据需求权衡使用任何一种隔离级别；</a:t>
            </a:r>
            <a:endPar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573750" marR="0" lvl="0" indent="-285750" algn="l" defTabSz="914400" rtl="0" eaLnBrk="1" fontAlgn="auto" latinLnBrk="0" hangingPunct="1">
              <a:lnSpc>
                <a:spcPct val="150000"/>
              </a:lnSpc>
              <a:spcBef>
                <a:spcPts val="1000"/>
              </a:spcBef>
              <a:spcAft>
                <a:spcPts val="0"/>
              </a:spcAft>
              <a:buClrTx/>
              <a:buSzTx/>
              <a:buFont typeface="Wingdings" pitchFamily="2" charset="2"/>
              <a:buChar char="u"/>
              <a:tabLst/>
              <a:defRPr/>
            </a:pPr>
            <a:r>
              <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Read-Committed</a:t>
            </a: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：避免脏读，存在不可重复读和幻读（默认）；</a:t>
            </a:r>
            <a:endPar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573750" marR="0" lvl="0" indent="-285750" algn="l" defTabSz="914400" rtl="0" eaLnBrk="1" fontAlgn="auto" latinLnBrk="0" hangingPunct="1">
              <a:lnSpc>
                <a:spcPct val="150000"/>
              </a:lnSpc>
              <a:spcBef>
                <a:spcPts val="1000"/>
              </a:spcBef>
              <a:spcAft>
                <a:spcPts val="0"/>
              </a:spcAft>
              <a:buClrTx/>
              <a:buSzTx/>
              <a:buFont typeface="Wingdings" pitchFamily="2" charset="2"/>
              <a:buChar char="u"/>
              <a:tabLst/>
              <a:defRPr/>
            </a:pPr>
            <a:r>
              <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Serializable</a:t>
            </a: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：避免脏读、不可重复读、幻读。</a:t>
            </a:r>
          </a:p>
          <a:p>
            <a:pPr marL="285750" marR="0" lvl="0" indent="-285750" algn="l" defTabSz="914400" rtl="0" eaLnBrk="1" fontAlgn="auto" latinLnBrk="0" hangingPunct="1">
              <a:lnSpc>
                <a:spcPct val="150000"/>
              </a:lnSpc>
              <a:spcBef>
                <a:spcPts val="1000"/>
              </a:spcBef>
              <a:spcAft>
                <a:spcPts val="0"/>
              </a:spcAft>
              <a:buClrTx/>
              <a:buSzTx/>
              <a:buFont typeface="Wingdings" pitchFamily="2" charset="2"/>
              <a:buChar char="Ø"/>
              <a:tabLst/>
              <a:defRPr/>
            </a:pP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不支持脏读（</a:t>
            </a:r>
            <a:r>
              <a:rPr kumimoji="1" lang="en-US" altLang="zh-CN"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Dirty-Read</a:t>
            </a:r>
            <a:r>
              <a:rPr kumimoji="1" lang="zh-CN" altLang="en-US" sz="1400" b="0" i="0" u="none" strike="noStrike" kern="1200" cap="none" spc="0" normalizeH="0" baseline="0" noProof="0">
                <a:ln>
                  <a:noFill/>
                </a:ln>
                <a:solidFill>
                  <a:srgbClr val="3A3636"/>
                </a:solidFill>
                <a:effectLst/>
                <a:uLnTx/>
                <a:uFillTx/>
                <a:latin typeface="Alibaba PuHuiTi R" pitchFamily="18" charset="-122"/>
                <a:ea typeface="Alibaba PuHuiTi R" pitchFamily="18" charset="-122"/>
                <a:cs typeface="Alibaba PuHuiTi R" pitchFamily="18" charset="-122"/>
              </a:rPr>
              <a:t>），只能获取已提交数据。</a:t>
            </a:r>
            <a:endParaRPr kumimoji="1" lang="zh-CN" altLang="en-US" sz="1400" b="0" i="0" u="none" strike="noStrike" kern="120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5" name="文本框 4">
            <a:extLst>
              <a:ext uri="{FF2B5EF4-FFF2-40B4-BE49-F238E27FC236}">
                <a16:creationId xmlns:a16="http://schemas.microsoft.com/office/drawing/2014/main" id="{2DD5C731-8158-4913-8FCE-A89CE9442BDF}"/>
              </a:ext>
            </a:extLst>
          </p:cNvPr>
          <p:cNvSpPr txBox="1"/>
          <p:nvPr/>
        </p:nvSpPr>
        <p:spPr>
          <a:xfrm>
            <a:off x="2217146" y="1715536"/>
            <a:ext cx="8139268" cy="1684532"/>
          </a:xfrm>
          <a:prstGeom prst="rect">
            <a:avLst/>
          </a:prstGeom>
          <a:noFill/>
          <a:ln>
            <a:solidFill>
              <a:srgbClr val="3A3636"/>
            </a:solidFill>
          </a:ln>
        </p:spPr>
        <p:txBody>
          <a:bodyPr wrap="square" rtlCol="0" anchor="ctr">
            <a:no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脏读：读取了未提交的数据</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3A3636"/>
                </a:solidFill>
                <a:effectLst/>
                <a:uLnTx/>
                <a:uFillTx/>
                <a:ea typeface="黑体" panose="02010609060101010101" pitchFamily="49" charset="-122"/>
              </a:rPr>
              <a:t>不可重复读：指的是在同一事务内，不同的时刻读到的同一批数据可能是不一样的（期间被别的事务更新数据）</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幻读：指的是在同一事务内，在操作过程中进行两次查询，第二次查询的结果包含了第一次查询中未出现的数据或者缺少了第一次查询中出现的数据（期间被别的事务插入或者删除了数据）；</a:t>
            </a:r>
            <a:endParaRPr kumimoji="0" lang="zh-CN" altLang="en-US" sz="1400" b="0" i="0" u="none" strike="noStrike" kern="0" cap="none" spc="0" normalizeH="0" baseline="0" noProof="0" dirty="0">
              <a:ln>
                <a:noFill/>
              </a:ln>
              <a:solidFill>
                <a:srgbClr val="3A3636"/>
              </a:solidFill>
              <a:effectLst/>
              <a:uLnTx/>
              <a:uFillTx/>
              <a:ea typeface="黑体" panose="02010609060101010101" pitchFamily="49" charset="-122"/>
            </a:endParaRPr>
          </a:p>
        </p:txBody>
      </p:sp>
      <p:sp>
        <p:nvSpPr>
          <p:cNvPr id="6" name="文本框 5">
            <a:extLst>
              <a:ext uri="{FF2B5EF4-FFF2-40B4-BE49-F238E27FC236}">
                <a16:creationId xmlns:a16="http://schemas.microsoft.com/office/drawing/2014/main" id="{5350ED3A-0E24-4776-9A92-BB99DC5826E9}"/>
              </a:ext>
            </a:extLst>
          </p:cNvPr>
          <p:cNvSpPr txBox="1"/>
          <p:nvPr/>
        </p:nvSpPr>
        <p:spPr>
          <a:xfrm>
            <a:off x="862339" y="3697724"/>
            <a:ext cx="1144158" cy="2362608"/>
          </a:xfrm>
          <a:prstGeom prst="rect">
            <a:avLst/>
          </a:prstGeom>
          <a:solidFill>
            <a:srgbClr val="5898FE">
              <a:lumMod val="40000"/>
              <a:lumOff val="60000"/>
            </a:srgbClr>
          </a:solidFill>
        </p:spPr>
        <p:txBody>
          <a:bodyPr wrap="square" tIns="0" bIns="251999" rtlCol="0" anchor="ctr">
            <a:noAutofit/>
          </a:bodyPr>
          <a:lstStyle>
            <a:defPPr>
              <a:defRPr lang="zh-CN"/>
            </a:defPPr>
            <a:lvl1pPr algn="ctr">
              <a:lnSpc>
                <a:spcPct val="150000"/>
              </a:lnSpc>
              <a:defRPr kumimoji="1" sz="16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3A3636"/>
                </a:solidFill>
                <a:effectLst/>
                <a:uLnTx/>
                <a:uFillTx/>
                <a:ea typeface="Alibaba PuHuiTi R" pitchFamily="18" charset="-122"/>
              </a:rPr>
              <a:t>OB</a:t>
            </a:r>
            <a:r>
              <a:rPr kumimoji="1" lang="zh-CN" altLang="en-US" sz="1600" b="1" i="0" u="none" strike="noStrike" kern="0" cap="none" spc="0" normalizeH="0" baseline="0" noProof="0" dirty="0">
                <a:ln>
                  <a:noFill/>
                </a:ln>
                <a:solidFill>
                  <a:srgbClr val="3A3636"/>
                </a:solidFill>
                <a:effectLst/>
                <a:uLnTx/>
                <a:uFillTx/>
                <a:ea typeface="Alibaba PuHuiTi R" pitchFamily="18" charset="-122"/>
              </a:rPr>
              <a:t>支持多种事务隔离级别</a:t>
            </a:r>
          </a:p>
        </p:txBody>
      </p:sp>
      <p:sp>
        <p:nvSpPr>
          <p:cNvPr id="7" name="文本框 6">
            <a:extLst>
              <a:ext uri="{FF2B5EF4-FFF2-40B4-BE49-F238E27FC236}">
                <a16:creationId xmlns:a16="http://schemas.microsoft.com/office/drawing/2014/main" id="{9BB8761A-E879-487A-AF60-4E1AEF44E827}"/>
              </a:ext>
            </a:extLst>
          </p:cNvPr>
          <p:cNvSpPr txBox="1"/>
          <p:nvPr/>
        </p:nvSpPr>
        <p:spPr>
          <a:xfrm>
            <a:off x="862340" y="1715536"/>
            <a:ext cx="1144158" cy="1684532"/>
          </a:xfrm>
          <a:prstGeom prst="rect">
            <a:avLst/>
          </a:prstGeom>
          <a:solidFill>
            <a:srgbClr val="5898FE">
              <a:lumMod val="40000"/>
              <a:lumOff val="60000"/>
            </a:srgbClr>
          </a:solidFill>
        </p:spPr>
        <p:txBody>
          <a:bodyPr wrap="square" tIns="0" bIns="251999" rtlCol="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事务并发问题</a:t>
            </a:r>
          </a:p>
        </p:txBody>
      </p:sp>
    </p:spTree>
    <p:extLst>
      <p:ext uri="{BB962C8B-B14F-4D97-AF65-F5344CB8AC3E}">
        <p14:creationId xmlns:p14="http://schemas.microsoft.com/office/powerpoint/2010/main" val="5379283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t>核心技术</a:t>
            </a:r>
            <a:endParaRPr lang="en-US" altLang="zh-CN" sz="2800" b="1" dirty="0"/>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solidFill>
                  <a:srgbClr val="C00000"/>
                </a:solidFill>
              </a:rPr>
              <a:t>SQL</a:t>
            </a:r>
            <a:r>
              <a:rPr lang="zh-CN" altLang="en-US" sz="2800" b="1" dirty="0">
                <a:solidFill>
                  <a:srgbClr val="C00000"/>
                </a:solidFill>
              </a:rPr>
              <a:t>引擎</a:t>
            </a:r>
            <a:endParaRPr lang="en-US" altLang="zh-CN" sz="2800" b="1" dirty="0">
              <a:solidFill>
                <a:srgbClr val="C00000"/>
              </a:solidFill>
            </a:endParaRPr>
          </a:p>
          <a:p>
            <a:r>
              <a:rPr lang="zh-CN" altLang="en-US" sz="2800" b="1" dirty="0"/>
              <a:t>存储引擎与备份恢复</a:t>
            </a:r>
            <a:endParaRPr lang="en-US" altLang="zh-CN" sz="2800" b="1" dirty="0"/>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137222599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380DA-D7BE-4887-9A4D-C36BA83913B9}"/>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5F480410-0D6F-48D4-85FA-D9E0ADB7737A}"/>
              </a:ext>
            </a:extLst>
          </p:cNvPr>
          <p:cNvSpPr>
            <a:spLocks noGrp="1"/>
          </p:cNvSpPr>
          <p:nvPr>
            <p:ph idx="1"/>
          </p:nvPr>
        </p:nvSpPr>
        <p:spPr/>
        <p:txBody>
          <a:bodyPr/>
          <a:lstStyle/>
          <a:p>
            <a:r>
              <a:rPr lang="en-US" altLang="zh-CN" sz="2800" b="1" dirty="0"/>
              <a:t>SQL</a:t>
            </a:r>
            <a:r>
              <a:rPr lang="zh-CN" altLang="en-US" sz="2800" b="1" dirty="0"/>
              <a:t>引擎支持</a:t>
            </a:r>
            <a:r>
              <a:rPr lang="en-US" altLang="zh-CN" sz="2800" b="1" dirty="0"/>
              <a:t>MySQL</a:t>
            </a:r>
            <a:r>
              <a:rPr lang="zh-CN" altLang="en-US" sz="2800" b="1" dirty="0"/>
              <a:t>和</a:t>
            </a:r>
            <a:r>
              <a:rPr lang="en-US" altLang="zh-CN" sz="2800" b="1" dirty="0"/>
              <a:t>Oracle</a:t>
            </a:r>
            <a:r>
              <a:rPr lang="zh-CN" altLang="en-US" sz="2800" b="1" dirty="0"/>
              <a:t>兼容模式</a:t>
            </a:r>
          </a:p>
        </p:txBody>
      </p:sp>
      <p:sp>
        <p:nvSpPr>
          <p:cNvPr id="4" name="文本占位符 2">
            <a:extLst>
              <a:ext uri="{FF2B5EF4-FFF2-40B4-BE49-F238E27FC236}">
                <a16:creationId xmlns:a16="http://schemas.microsoft.com/office/drawing/2014/main" id="{2D30D83E-E58B-4CDE-97D2-531B6C735345}"/>
              </a:ext>
            </a:extLst>
          </p:cNvPr>
          <p:cNvSpPr txBox="1">
            <a:spLocks/>
          </p:cNvSpPr>
          <p:nvPr/>
        </p:nvSpPr>
        <p:spPr>
          <a:xfrm>
            <a:off x="703819" y="1815505"/>
            <a:ext cx="10777688" cy="41147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800" b="0" i="0" u="none" strike="noStrike" kern="1200" cap="none" spc="0" normalizeH="0" baseline="0" noProof="0">
                <a:ln>
                  <a:noFill/>
                </a:ln>
                <a:solidFill>
                  <a:srgbClr val="E7E6E6">
                    <a:lumMod val="50000"/>
                  </a:srgbClr>
                </a:solidFill>
                <a:effectLst/>
                <a:uLnTx/>
                <a:uFillTx/>
                <a:ea typeface="Alibaba PuHuiTi B" pitchFamily="18" charset="-122"/>
                <a:cs typeface="+mn-cs"/>
              </a:rPr>
              <a:t>双模（</a:t>
            </a:r>
            <a:r>
              <a:rPr kumimoji="1" lang="en-US" altLang="zh-CN" sz="1800" b="0" i="0" u="none" strike="noStrike" kern="1200" cap="none" spc="0" normalizeH="0" baseline="0" noProof="0">
                <a:ln>
                  <a:noFill/>
                </a:ln>
                <a:solidFill>
                  <a:srgbClr val="E7E6E6">
                    <a:lumMod val="50000"/>
                  </a:srgbClr>
                </a:solidFill>
                <a:effectLst/>
                <a:uLnTx/>
                <a:uFillTx/>
                <a:ea typeface="Alibaba PuHuiTi B" pitchFamily="18" charset="-122"/>
                <a:cs typeface="+mn-cs"/>
              </a:rPr>
              <a:t>MySQL</a:t>
            </a:r>
            <a:r>
              <a:rPr kumimoji="1" lang="zh-CN" altLang="en-US" sz="1800" b="0" i="0" u="none" strike="noStrike" kern="1200" cap="none" spc="0" normalizeH="0" baseline="0" noProof="0">
                <a:ln>
                  <a:noFill/>
                </a:ln>
                <a:solidFill>
                  <a:srgbClr val="E7E6E6">
                    <a:lumMod val="50000"/>
                  </a:srgbClr>
                </a:solidFill>
                <a:effectLst/>
                <a:uLnTx/>
                <a:uFillTx/>
                <a:ea typeface="Alibaba PuHuiTi B" pitchFamily="18" charset="-122"/>
                <a:cs typeface="+mn-cs"/>
              </a:rPr>
              <a:t> </a:t>
            </a:r>
            <a:r>
              <a:rPr kumimoji="1" lang="en-US" altLang="zh-CN" sz="1800" b="0" i="0" u="none" strike="noStrike" kern="1200" cap="none" spc="0" normalizeH="0" baseline="0" noProof="0">
                <a:ln>
                  <a:noFill/>
                </a:ln>
                <a:solidFill>
                  <a:srgbClr val="E7E6E6">
                    <a:lumMod val="50000"/>
                  </a:srgbClr>
                </a:solidFill>
                <a:effectLst/>
                <a:uLnTx/>
                <a:uFillTx/>
                <a:ea typeface="Alibaba PuHuiTi B" pitchFamily="18" charset="-122"/>
                <a:cs typeface="+mn-cs"/>
              </a:rPr>
              <a:t>+</a:t>
            </a:r>
            <a:r>
              <a:rPr kumimoji="1" lang="zh-CN" altLang="en-US" sz="1800" b="0" i="0" u="none" strike="noStrike" kern="1200" cap="none" spc="0" normalizeH="0" baseline="0" noProof="0">
                <a:ln>
                  <a:noFill/>
                </a:ln>
                <a:solidFill>
                  <a:srgbClr val="E7E6E6">
                    <a:lumMod val="50000"/>
                  </a:srgbClr>
                </a:solidFill>
                <a:effectLst/>
                <a:uLnTx/>
                <a:uFillTx/>
                <a:ea typeface="Alibaba PuHuiTi B" pitchFamily="18" charset="-122"/>
                <a:cs typeface="+mn-cs"/>
              </a:rPr>
              <a:t> </a:t>
            </a:r>
            <a:r>
              <a:rPr kumimoji="1" lang="en-US" altLang="zh-CN" sz="1800" b="0" i="0" u="none" strike="noStrike" kern="1200" cap="none" spc="0" normalizeH="0" baseline="0" noProof="0">
                <a:ln>
                  <a:noFill/>
                </a:ln>
                <a:solidFill>
                  <a:srgbClr val="E7E6E6">
                    <a:lumMod val="50000"/>
                  </a:srgbClr>
                </a:solidFill>
                <a:effectLst/>
                <a:uLnTx/>
                <a:uFillTx/>
                <a:ea typeface="Alibaba PuHuiTi B" pitchFamily="18" charset="-122"/>
                <a:cs typeface="+mn-cs"/>
              </a:rPr>
              <a:t>Oracle</a:t>
            </a:r>
            <a:r>
              <a:rPr kumimoji="1" lang="zh-CN" altLang="en-US" sz="1800" b="0" i="0" u="none" strike="noStrike" kern="1200" cap="none" spc="0" normalizeH="0" baseline="0" noProof="0">
                <a:ln>
                  <a:noFill/>
                </a:ln>
                <a:solidFill>
                  <a:srgbClr val="E7E6E6">
                    <a:lumMod val="50000"/>
                  </a:srgbClr>
                </a:solidFill>
                <a:effectLst/>
                <a:uLnTx/>
                <a:uFillTx/>
                <a:ea typeface="Alibaba PuHuiTi B" pitchFamily="18" charset="-122"/>
                <a:cs typeface="+mn-cs"/>
              </a:rPr>
              <a:t>）共存：业内首创</a:t>
            </a:r>
            <a:endParaRPr kumimoji="1" lang="zh-CN" altLang="en-US" sz="1800" b="0" i="0" u="none" strike="noStrike" kern="1200" cap="none" spc="0" normalizeH="0" baseline="0" noProof="0" dirty="0">
              <a:ln>
                <a:noFill/>
              </a:ln>
              <a:solidFill>
                <a:srgbClr val="E7E6E6">
                  <a:lumMod val="50000"/>
                </a:srgbClr>
              </a:solidFill>
              <a:effectLst/>
              <a:uLnTx/>
              <a:uFillTx/>
              <a:ea typeface="Alibaba PuHuiTi B" pitchFamily="18" charset="-122"/>
              <a:cs typeface="+mn-cs"/>
            </a:endParaRPr>
          </a:p>
        </p:txBody>
      </p:sp>
      <p:sp>
        <p:nvSpPr>
          <p:cNvPr id="5" name="文本占位符 17">
            <a:extLst>
              <a:ext uri="{FF2B5EF4-FFF2-40B4-BE49-F238E27FC236}">
                <a16:creationId xmlns:a16="http://schemas.microsoft.com/office/drawing/2014/main" id="{2B45AAA3-CECD-4B84-9C23-116C2F0439BF}"/>
              </a:ext>
            </a:extLst>
          </p:cNvPr>
          <p:cNvSpPr txBox="1">
            <a:spLocks/>
          </p:cNvSpPr>
          <p:nvPr/>
        </p:nvSpPr>
        <p:spPr>
          <a:xfrm>
            <a:off x="6783042" y="4874932"/>
            <a:ext cx="4638550" cy="1494814"/>
          </a:xfrm>
          <a:prstGeom prst="rect">
            <a:avLst/>
          </a:prstGeom>
          <a:ln>
            <a:solidFill>
              <a:srgbClr val="3A3636"/>
            </a:solidFill>
          </a:ln>
        </p:spPr>
        <p:txBody>
          <a:bodyPr anchor="t">
            <a:normAutofit fontScale="92500"/>
          </a:bodyPr>
          <a:lstStyle>
            <a:defPPr>
              <a:defRPr lang="zh-CN"/>
            </a:defPPr>
            <a:lvl1pPr marL="139700" marR="0" indent="-139700" fontAlgn="auto">
              <a:lnSpc>
                <a:spcPct val="150000"/>
              </a:lnSpc>
              <a:spcBef>
                <a:spcPts val="1000"/>
              </a:spcBef>
              <a:spcAft>
                <a:spcPts val="0"/>
              </a:spcAft>
              <a:buClrTx/>
              <a:buSzPct val="100000"/>
              <a:buFont typeface="Arial" panose="020B0604020202020204" pitchFamily="34" charset="0"/>
              <a:buChar char="•"/>
              <a:tabLst>
                <a:tab pos="79375" algn="l"/>
              </a:tabLst>
              <a:defRPr sz="1400" b="0" i="0">
                <a:latin typeface="微软雅黑"/>
                <a:ea typeface="微软雅黑"/>
                <a:cs typeface="微软雅黑"/>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9700" marR="0" lvl="0" indent="-139700" defTabSz="91440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微软雅黑"/>
                <a:ea typeface="微软雅黑"/>
              </a:rPr>
              <a:t>兼容</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Oracle 11g</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语法。</a:t>
            </a:r>
            <a:endParaRPr kumimoji="0" lang="en-US" altLang="zh-CN" sz="1400" b="0" i="0" u="none" strike="noStrike" kern="0" cap="none" spc="0" normalizeH="0" baseline="0" noProof="0" dirty="0">
              <a:ln>
                <a:noFill/>
              </a:ln>
              <a:solidFill>
                <a:srgbClr val="3A3636"/>
              </a:solidFill>
              <a:effectLst/>
              <a:uLnTx/>
              <a:uFillTx/>
              <a:latin typeface="微软雅黑"/>
              <a:ea typeface="微软雅黑"/>
            </a:endParaRPr>
          </a:p>
          <a:p>
            <a:pPr marL="139700" marR="0" lvl="0" indent="-139700" defTabSz="91440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微软雅黑"/>
                <a:ea typeface="微软雅黑"/>
              </a:rPr>
              <a:t>支持</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90%</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的</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Oracle</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数据类型和内置函数；还在持续完善中。</a:t>
            </a:r>
            <a:endParaRPr kumimoji="0" lang="en-US" altLang="zh-CN" sz="1400" b="0" i="0" u="none" strike="noStrike" kern="0" cap="none" spc="0" normalizeH="0" baseline="0" noProof="0" dirty="0">
              <a:ln>
                <a:noFill/>
              </a:ln>
              <a:solidFill>
                <a:srgbClr val="3A3636"/>
              </a:solidFill>
              <a:effectLst/>
              <a:uLnTx/>
              <a:uFillTx/>
              <a:latin typeface="微软雅黑"/>
              <a:ea typeface="微软雅黑"/>
            </a:endParaRPr>
          </a:p>
          <a:p>
            <a:pPr marL="139700" marR="0" lvl="0" indent="-139700" defTabSz="91440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微软雅黑"/>
                <a:ea typeface="微软雅黑"/>
              </a:rPr>
              <a:t>支持分布式执行的存储过程（</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PL/SQL</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a:t>
            </a:r>
          </a:p>
        </p:txBody>
      </p:sp>
      <p:sp>
        <p:nvSpPr>
          <p:cNvPr id="6" name="文本占位符 13">
            <a:extLst>
              <a:ext uri="{FF2B5EF4-FFF2-40B4-BE49-F238E27FC236}">
                <a16:creationId xmlns:a16="http://schemas.microsoft.com/office/drawing/2014/main" id="{FD51B0D8-AE21-4875-9F4F-AD904D26EDB1}"/>
              </a:ext>
            </a:extLst>
          </p:cNvPr>
          <p:cNvSpPr txBox="1">
            <a:spLocks/>
          </p:cNvSpPr>
          <p:nvPr/>
        </p:nvSpPr>
        <p:spPr>
          <a:xfrm>
            <a:off x="6783041" y="2516666"/>
            <a:ext cx="4638549" cy="411479"/>
          </a:xfrm>
          <a:prstGeom prst="rect">
            <a:avLst/>
          </a:prstGeom>
          <a:solidFill>
            <a:srgbClr val="5898FE">
              <a:lumMod val="40000"/>
              <a:lumOff val="60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sz="1600" b="0" i="0" u="none" strike="noStrike" kern="1200" cap="none" spc="0" normalizeH="0" baseline="0" noProof="0" dirty="0">
                <a:ln>
                  <a:noFill/>
                </a:ln>
                <a:solidFill>
                  <a:srgbClr val="3A3636"/>
                </a:solidFill>
                <a:effectLst/>
                <a:uLnTx/>
                <a:uFillTx/>
                <a:ea typeface="Alibaba PuHuiTi B" pitchFamily="18" charset="-122"/>
                <a:cs typeface="+mn-cs"/>
              </a:rPr>
              <a:t>MySQL</a:t>
            </a: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兼容模式</a:t>
            </a:r>
          </a:p>
        </p:txBody>
      </p:sp>
      <p:sp>
        <p:nvSpPr>
          <p:cNvPr id="7" name="文本占位符 13">
            <a:extLst>
              <a:ext uri="{FF2B5EF4-FFF2-40B4-BE49-F238E27FC236}">
                <a16:creationId xmlns:a16="http://schemas.microsoft.com/office/drawing/2014/main" id="{722D0D16-9C15-4F96-8948-92BB9A9118C3}"/>
              </a:ext>
            </a:extLst>
          </p:cNvPr>
          <p:cNvSpPr txBox="1">
            <a:spLocks/>
          </p:cNvSpPr>
          <p:nvPr/>
        </p:nvSpPr>
        <p:spPr>
          <a:xfrm>
            <a:off x="6783041" y="4368435"/>
            <a:ext cx="4638550" cy="402497"/>
          </a:xfrm>
          <a:prstGeom prst="rect">
            <a:avLst/>
          </a:prstGeom>
          <a:solidFill>
            <a:srgbClr val="FFFFFF">
              <a:lumMod val="75000"/>
            </a:srgbClr>
          </a:solidFill>
        </p:spPr>
        <p:txBody>
          <a:bodyPr wrap="square" lIns="720000" tIns="180000" rIns="720000" bIns="18000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sz="1600" b="0" i="0" u="none" strike="noStrike" kern="1200" cap="none" spc="0" normalizeH="0" baseline="0" noProof="0" dirty="0">
                <a:ln>
                  <a:noFill/>
                </a:ln>
                <a:solidFill>
                  <a:srgbClr val="3A3636"/>
                </a:solidFill>
                <a:effectLst/>
                <a:uLnTx/>
                <a:uFillTx/>
                <a:ea typeface="Alibaba PuHuiTi B" pitchFamily="18" charset="-122"/>
                <a:cs typeface="+mn-cs"/>
              </a:rPr>
              <a:t>Oracle</a:t>
            </a:r>
            <a:r>
              <a:rPr kumimoji="1" lang="zh-CN" altLang="en-US" sz="1600" b="0" i="0" u="none" strike="noStrike" kern="1200" cap="none" spc="0" normalizeH="0" baseline="0" noProof="0" dirty="0">
                <a:ln>
                  <a:noFill/>
                </a:ln>
                <a:solidFill>
                  <a:srgbClr val="3A3636"/>
                </a:solidFill>
                <a:effectLst/>
                <a:uLnTx/>
                <a:uFillTx/>
                <a:ea typeface="Alibaba PuHuiTi B" pitchFamily="18" charset="-122"/>
                <a:cs typeface="+mn-cs"/>
              </a:rPr>
              <a:t>兼容模式</a:t>
            </a:r>
          </a:p>
        </p:txBody>
      </p:sp>
      <p:sp>
        <p:nvSpPr>
          <p:cNvPr id="8" name="文本占位符 17">
            <a:extLst>
              <a:ext uri="{FF2B5EF4-FFF2-40B4-BE49-F238E27FC236}">
                <a16:creationId xmlns:a16="http://schemas.microsoft.com/office/drawing/2014/main" id="{D00DF470-9CDD-4593-88BA-3E3BEB1FF500}"/>
              </a:ext>
            </a:extLst>
          </p:cNvPr>
          <p:cNvSpPr txBox="1">
            <a:spLocks/>
          </p:cNvSpPr>
          <p:nvPr/>
        </p:nvSpPr>
        <p:spPr>
          <a:xfrm>
            <a:off x="6783041" y="2972798"/>
            <a:ext cx="4638550" cy="1247744"/>
          </a:xfrm>
          <a:prstGeom prst="rect">
            <a:avLst/>
          </a:prstGeom>
          <a:ln>
            <a:solidFill>
              <a:srgbClr val="3A3636"/>
            </a:solidFill>
          </a:ln>
        </p:spPr>
        <p:txBody>
          <a:bodyPr anchor="t">
            <a:normAutofit/>
          </a:bodyPr>
          <a:lstStyle>
            <a:defPPr>
              <a:defRPr lang="zh-CN"/>
            </a:defPPr>
            <a:lvl1pPr marL="139700" marR="0" indent="-139700" fontAlgn="auto">
              <a:lnSpc>
                <a:spcPct val="150000"/>
              </a:lnSpc>
              <a:spcBef>
                <a:spcPts val="1000"/>
              </a:spcBef>
              <a:spcAft>
                <a:spcPts val="0"/>
              </a:spcAft>
              <a:buClrTx/>
              <a:buSzPct val="100000"/>
              <a:buFont typeface="Arial" panose="020B0604020202020204" pitchFamily="34" charset="0"/>
              <a:buChar char="•"/>
              <a:tabLst>
                <a:tab pos="79375" algn="l"/>
              </a:tabLst>
              <a:defRPr sz="1400" b="0" i="0">
                <a:solidFill>
                  <a:schemeClr val="bg2">
                    <a:lumMod val="50000"/>
                  </a:schemeClr>
                </a:solidFill>
                <a:latin typeface="微软雅黑"/>
                <a:ea typeface="微软雅黑"/>
                <a:cs typeface="微软雅黑"/>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39700" marR="0" lvl="0" indent="-139700" defTabSz="91440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a:pPr>
            <a:r>
              <a:rPr kumimoji="0" lang="en-US" altLang="zh-CN" sz="1400" b="0" i="0" u="none" strike="noStrike" kern="0" cap="none" spc="0" normalizeH="0" baseline="0" noProof="0" dirty="0">
                <a:ln>
                  <a:noFill/>
                </a:ln>
                <a:solidFill>
                  <a:srgbClr val="3A3636"/>
                </a:solidFill>
                <a:effectLst/>
                <a:uLnTx/>
                <a:uFillTx/>
                <a:latin typeface="微软雅黑"/>
                <a:ea typeface="微软雅黑"/>
              </a:rPr>
              <a:t>MySQL 5.6</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语法全兼容；</a:t>
            </a:r>
            <a:endParaRPr kumimoji="0" lang="en-US" altLang="zh-CN" sz="1400" b="0" i="0" u="none" strike="noStrike" kern="0" cap="none" spc="0" normalizeH="0" baseline="0" noProof="0" dirty="0">
              <a:ln>
                <a:noFill/>
              </a:ln>
              <a:solidFill>
                <a:srgbClr val="3A3636"/>
              </a:solidFill>
              <a:effectLst/>
              <a:uLnTx/>
              <a:uFillTx/>
              <a:latin typeface="微软雅黑"/>
              <a:ea typeface="微软雅黑"/>
            </a:endParaRPr>
          </a:p>
          <a:p>
            <a:pPr marL="139700" marR="0" lvl="0" indent="-139700" defTabSz="914400" eaLnBrk="1" fontAlgn="auto" latinLnBrk="0" hangingPunct="1">
              <a:lnSpc>
                <a:spcPct val="150000"/>
              </a:lnSpc>
              <a:spcBef>
                <a:spcPts val="1000"/>
              </a:spcBef>
              <a:spcAft>
                <a:spcPts val="0"/>
              </a:spcAft>
              <a:buClrTx/>
              <a:buSzPct val="100000"/>
              <a:buFont typeface="Arial" panose="020B0604020202020204" pitchFamily="34" charset="0"/>
              <a:buChar char="•"/>
              <a:tabLst>
                <a:tab pos="79375" algn="l"/>
              </a:tabLst>
              <a:defRPr/>
            </a:pPr>
            <a:r>
              <a:rPr kumimoji="0" lang="zh-CN" altLang="en-US" sz="1400" b="0" i="0" u="none" strike="noStrike" kern="0" cap="none" spc="0" normalizeH="0" baseline="0" noProof="0" dirty="0">
                <a:ln>
                  <a:noFill/>
                </a:ln>
                <a:solidFill>
                  <a:srgbClr val="3A3636"/>
                </a:solidFill>
                <a:effectLst/>
                <a:uLnTx/>
                <a:uFillTx/>
                <a:latin typeface="微软雅黑"/>
                <a:ea typeface="微软雅黑"/>
              </a:rPr>
              <a:t>兼容</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MySQL</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通信协议，</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MySQL</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应用可直接迁移至</a:t>
            </a:r>
            <a:r>
              <a:rPr kumimoji="0" lang="en-US" altLang="zh-CN" sz="1400" b="0" i="0" u="none" strike="noStrike" kern="0" cap="none" spc="0" normalizeH="0" baseline="0" noProof="0" dirty="0" err="1">
                <a:ln>
                  <a:noFill/>
                </a:ln>
                <a:solidFill>
                  <a:srgbClr val="3A3636"/>
                </a:solidFill>
                <a:effectLst/>
                <a:uLnTx/>
                <a:uFillTx/>
                <a:latin typeface="微软雅黑"/>
                <a:ea typeface="微软雅黑"/>
              </a:rPr>
              <a:t>OceanBase</a:t>
            </a:r>
            <a:r>
              <a:rPr kumimoji="0" lang="en-US" altLang="zh-CN" sz="1400" b="0" i="0" u="none" strike="noStrike" kern="0" cap="none" spc="0" normalizeH="0" baseline="0" noProof="0" dirty="0">
                <a:ln>
                  <a:noFill/>
                </a:ln>
                <a:solidFill>
                  <a:srgbClr val="3A3636"/>
                </a:solidFill>
                <a:effectLst/>
                <a:uLnTx/>
                <a:uFillTx/>
                <a:latin typeface="微软雅黑"/>
                <a:ea typeface="微软雅黑"/>
              </a:rPr>
              <a:t> </a:t>
            </a:r>
            <a:r>
              <a:rPr kumimoji="0" lang="zh-CN" altLang="en-US" sz="1400" b="0" i="0" u="none" strike="noStrike" kern="0" cap="none" spc="0" normalizeH="0" baseline="0" noProof="0" dirty="0">
                <a:ln>
                  <a:noFill/>
                </a:ln>
                <a:solidFill>
                  <a:srgbClr val="3A3636"/>
                </a:solidFill>
                <a:effectLst/>
                <a:uLnTx/>
                <a:uFillTx/>
                <a:latin typeface="微软雅黑"/>
                <a:ea typeface="微软雅黑"/>
              </a:rPr>
              <a:t>。</a:t>
            </a:r>
            <a:endParaRPr kumimoji="0" lang="en-US" altLang="zh-CN" sz="1400" b="0" i="0" u="none" strike="noStrike" kern="0" cap="none" spc="0" normalizeH="0" baseline="0" noProof="0" dirty="0">
              <a:ln>
                <a:noFill/>
              </a:ln>
              <a:solidFill>
                <a:srgbClr val="3A3636"/>
              </a:solidFill>
              <a:effectLst/>
              <a:uLnTx/>
              <a:uFillTx/>
              <a:latin typeface="微软雅黑"/>
              <a:ea typeface="微软雅黑"/>
            </a:endParaRPr>
          </a:p>
        </p:txBody>
      </p:sp>
      <p:sp>
        <p:nvSpPr>
          <p:cNvPr id="9" name="文本框 8">
            <a:extLst>
              <a:ext uri="{FF2B5EF4-FFF2-40B4-BE49-F238E27FC236}">
                <a16:creationId xmlns:a16="http://schemas.microsoft.com/office/drawing/2014/main" id="{E580007D-B73A-4A0C-9BEC-EC57A285D4ED}"/>
              </a:ext>
            </a:extLst>
          </p:cNvPr>
          <p:cNvSpPr txBox="1"/>
          <p:nvPr/>
        </p:nvSpPr>
        <p:spPr>
          <a:xfrm>
            <a:off x="768265" y="4955794"/>
            <a:ext cx="5033205" cy="16778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400" dirty="0">
                <a:solidFill>
                  <a:srgbClr val="3A3636"/>
                </a:solidFill>
                <a:latin typeface="Alibaba PuHuiTi" pitchFamily="18" charset="-122"/>
                <a:ea typeface="Alibaba PuHuiTi" pitchFamily="18" charset="-122"/>
                <a:cs typeface="Alibaba PuHuiTi" pitchFamily="18" charset="-122"/>
              </a:rPr>
              <a:t>同一个集群</a:t>
            </a:r>
            <a:r>
              <a:rPr kumimoji="1" lang="en-US" altLang="zh-CN" sz="1400" dirty="0">
                <a:solidFill>
                  <a:srgbClr val="3A3636"/>
                </a:solidFill>
                <a:latin typeface="Alibaba PuHuiTi" pitchFamily="18" charset="-122"/>
                <a:ea typeface="Alibaba PuHuiTi" pitchFamily="18" charset="-122"/>
                <a:cs typeface="Alibaba PuHuiTi" pitchFamily="18" charset="-122"/>
              </a:rPr>
              <a:t>,</a:t>
            </a:r>
            <a:r>
              <a:rPr kumimoji="1" lang="zh-CN" altLang="en-US" sz="1400" dirty="0">
                <a:solidFill>
                  <a:srgbClr val="3A3636"/>
                </a:solidFill>
                <a:latin typeface="Alibaba PuHuiTi" pitchFamily="18" charset="-122"/>
                <a:ea typeface="Alibaba PuHuiTi" pitchFamily="18" charset="-122"/>
                <a:cs typeface="Alibaba PuHuiTi" pitchFamily="18" charset="-122"/>
              </a:rPr>
              <a:t>同时支持</a:t>
            </a:r>
            <a:r>
              <a:rPr kumimoji="1" lang="en-US" altLang="zh-CN" sz="1400" dirty="0" err="1">
                <a:solidFill>
                  <a:srgbClr val="3A3636"/>
                </a:solidFill>
                <a:latin typeface="Alibaba PuHuiTi" pitchFamily="18" charset="-122"/>
                <a:ea typeface="Alibaba PuHuiTi" pitchFamily="18" charset="-122"/>
                <a:cs typeface="Alibaba PuHuiTi" pitchFamily="18" charset="-122"/>
              </a:rPr>
              <a:t>mysql</a:t>
            </a:r>
            <a:r>
              <a:rPr kumimoji="1" lang="zh-CN" altLang="en-US" sz="1400" dirty="0">
                <a:solidFill>
                  <a:srgbClr val="3A3636"/>
                </a:solidFill>
                <a:latin typeface="Alibaba PuHuiTi" pitchFamily="18" charset="-122"/>
                <a:ea typeface="Alibaba PuHuiTi" pitchFamily="18" charset="-122"/>
                <a:cs typeface="Alibaba PuHuiTi" pitchFamily="18" charset="-122"/>
              </a:rPr>
              <a:t>和</a:t>
            </a:r>
            <a:r>
              <a:rPr kumimoji="1" lang="en-US" altLang="zh-CN" sz="1400" dirty="0">
                <a:solidFill>
                  <a:srgbClr val="3A3636"/>
                </a:solidFill>
                <a:latin typeface="Alibaba PuHuiTi" pitchFamily="18" charset="-122"/>
                <a:ea typeface="Alibaba PuHuiTi" pitchFamily="18" charset="-122"/>
                <a:cs typeface="Alibaba PuHuiTi" pitchFamily="18" charset="-122"/>
              </a:rPr>
              <a:t>oracle</a:t>
            </a:r>
            <a:r>
              <a:rPr kumimoji="1" lang="zh-CN" altLang="en-US" sz="1400" dirty="0">
                <a:solidFill>
                  <a:srgbClr val="3A3636"/>
                </a:solidFill>
                <a:latin typeface="Alibaba PuHuiTi" pitchFamily="18" charset="-122"/>
                <a:ea typeface="Alibaba PuHuiTi" pitchFamily="18" charset="-122"/>
                <a:cs typeface="Alibaba PuHuiTi" pitchFamily="18" charset="-122"/>
              </a:rPr>
              <a:t>，</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kumimoji="1" lang="zh-CN" altLang="en-US" sz="1400" dirty="0">
                <a:solidFill>
                  <a:srgbClr val="3A3636"/>
                </a:solidFill>
                <a:latin typeface="Alibaba PuHuiTi" pitchFamily="18" charset="-122"/>
                <a:ea typeface="Alibaba PuHuiTi" pitchFamily="18" charset="-122"/>
                <a:cs typeface="Alibaba PuHuiTi" pitchFamily="18" charset="-122"/>
              </a:rPr>
              <a:t>租户创建时需要配置为</a:t>
            </a:r>
            <a:r>
              <a:rPr kumimoji="1" lang="en-US" altLang="zh-CN" sz="1400" dirty="0">
                <a:solidFill>
                  <a:srgbClr val="3A3636"/>
                </a:solidFill>
                <a:latin typeface="Alibaba PuHuiTi" pitchFamily="18" charset="-122"/>
                <a:ea typeface="Alibaba PuHuiTi" pitchFamily="18" charset="-122"/>
                <a:cs typeface="Alibaba PuHuiTi" pitchFamily="18" charset="-122"/>
              </a:rPr>
              <a:t>MySQL</a:t>
            </a:r>
            <a:r>
              <a:rPr kumimoji="1" lang="zh-CN" altLang="en-US" sz="1400" dirty="0">
                <a:solidFill>
                  <a:srgbClr val="3A3636"/>
                </a:solidFill>
                <a:latin typeface="Alibaba PuHuiTi" pitchFamily="18" charset="-122"/>
                <a:ea typeface="Alibaba PuHuiTi" pitchFamily="18" charset="-122"/>
                <a:cs typeface="Alibaba PuHuiTi" pitchFamily="18" charset="-122"/>
              </a:rPr>
              <a:t>兼容模式或</a:t>
            </a:r>
            <a:r>
              <a:rPr kumimoji="1" lang="en-US" altLang="zh-CN" sz="1400" dirty="0">
                <a:solidFill>
                  <a:srgbClr val="3A3636"/>
                </a:solidFill>
                <a:latin typeface="Alibaba PuHuiTi" pitchFamily="18" charset="-122"/>
                <a:ea typeface="Alibaba PuHuiTi" pitchFamily="18" charset="-122"/>
                <a:cs typeface="Alibaba PuHuiTi" pitchFamily="18" charset="-122"/>
              </a:rPr>
              <a:t>Oracle</a:t>
            </a:r>
            <a:r>
              <a:rPr kumimoji="1" lang="zh-CN" altLang="en-US" sz="1400" dirty="0">
                <a:solidFill>
                  <a:srgbClr val="3A3636"/>
                </a:solidFill>
                <a:latin typeface="Alibaba PuHuiTi" pitchFamily="18" charset="-122"/>
                <a:ea typeface="Alibaba PuHuiTi" pitchFamily="18" charset="-122"/>
                <a:cs typeface="Alibaba PuHuiTi" pitchFamily="18" charset="-122"/>
              </a:rPr>
              <a:t>兼容模式；</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kumimoji="1" lang="en-US" altLang="zh-CN" sz="1400" dirty="0">
                <a:solidFill>
                  <a:srgbClr val="3A3636"/>
                </a:solidFill>
                <a:latin typeface="Alibaba PuHuiTi" pitchFamily="18" charset="-122"/>
                <a:ea typeface="Alibaba PuHuiTi" pitchFamily="18" charset="-122"/>
                <a:cs typeface="Alibaba PuHuiTi" pitchFamily="18" charset="-122"/>
              </a:rPr>
              <a:t>DBA</a:t>
            </a:r>
            <a:r>
              <a:rPr kumimoji="1" lang="zh-CN" altLang="en-US" sz="1400" dirty="0">
                <a:solidFill>
                  <a:srgbClr val="3A3636"/>
                </a:solidFill>
                <a:latin typeface="Alibaba PuHuiTi" pitchFamily="18" charset="-122"/>
                <a:ea typeface="Alibaba PuHuiTi" pitchFamily="18" charset="-122"/>
                <a:cs typeface="Alibaba PuHuiTi" pitchFamily="18" charset="-122"/>
              </a:rPr>
              <a:t>由原来维护“多个数据库产品”变为维护一个“统一的数据库产品”，</a:t>
            </a:r>
            <a:r>
              <a:rPr kumimoji="1" lang="en-US" altLang="zh-CN" sz="1400" dirty="0">
                <a:solidFill>
                  <a:srgbClr val="3A3636"/>
                </a:solidFill>
                <a:latin typeface="Alibaba PuHuiTi" pitchFamily="18" charset="-122"/>
                <a:ea typeface="Alibaba PuHuiTi" pitchFamily="18" charset="-122"/>
                <a:cs typeface="Alibaba PuHuiTi" pitchFamily="18" charset="-122"/>
              </a:rPr>
              <a:t>DBA</a:t>
            </a:r>
            <a:r>
              <a:rPr kumimoji="1" lang="zh-CN" altLang="en-US" sz="1400" dirty="0">
                <a:solidFill>
                  <a:srgbClr val="3A3636"/>
                </a:solidFill>
                <a:latin typeface="Alibaba PuHuiTi" pitchFamily="18" charset="-122"/>
                <a:ea typeface="Alibaba PuHuiTi" pitchFamily="18" charset="-122"/>
                <a:cs typeface="Alibaba PuHuiTi" pitchFamily="18" charset="-122"/>
              </a:rPr>
              <a:t>可以结合应用需求，创建不同兼容模式的租户；</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p:txBody>
      </p:sp>
      <p:sp>
        <p:nvSpPr>
          <p:cNvPr id="10" name="圆柱体 11">
            <a:extLst>
              <a:ext uri="{FF2B5EF4-FFF2-40B4-BE49-F238E27FC236}">
                <a16:creationId xmlns:a16="http://schemas.microsoft.com/office/drawing/2014/main" id="{84796E4C-64B1-4699-AECC-2F51BE0043E6}"/>
              </a:ext>
            </a:extLst>
          </p:cNvPr>
          <p:cNvSpPr/>
          <p:nvPr/>
        </p:nvSpPr>
        <p:spPr>
          <a:xfrm>
            <a:off x="814567" y="3962411"/>
            <a:ext cx="982494" cy="411479"/>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Oracle</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1" name="圆柱体 12">
            <a:extLst>
              <a:ext uri="{FF2B5EF4-FFF2-40B4-BE49-F238E27FC236}">
                <a16:creationId xmlns:a16="http://schemas.microsoft.com/office/drawing/2014/main" id="{9B424954-4BC5-4CD3-BE88-D81523CE42AD}"/>
              </a:ext>
            </a:extLst>
          </p:cNvPr>
          <p:cNvSpPr/>
          <p:nvPr/>
        </p:nvSpPr>
        <p:spPr>
          <a:xfrm>
            <a:off x="1898878" y="3956956"/>
            <a:ext cx="982494" cy="411479"/>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MySQL</a:t>
            </a: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2" name="文本框 11">
            <a:extLst>
              <a:ext uri="{FF2B5EF4-FFF2-40B4-BE49-F238E27FC236}">
                <a16:creationId xmlns:a16="http://schemas.microsoft.com/office/drawing/2014/main" id="{17F3DF3B-7888-411C-A70C-AAFA78E22C73}"/>
              </a:ext>
            </a:extLst>
          </p:cNvPr>
          <p:cNvSpPr txBox="1"/>
          <p:nvPr/>
        </p:nvSpPr>
        <p:spPr>
          <a:xfrm>
            <a:off x="4058688" y="3083877"/>
            <a:ext cx="690664" cy="350195"/>
          </a:xfrm>
          <a:prstGeom prst="rect">
            <a:avLst/>
          </a:prstGeom>
          <a:solidFill>
            <a:srgbClr val="FFBF00">
              <a:lumMod val="40000"/>
              <a:lumOff val="6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应用</a:t>
            </a:r>
            <a:r>
              <a:rPr kumimoji="1" lang="en-US" altLang="zh-CN"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1</a:t>
            </a:r>
            <a:endPar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13" name="文本框 12">
            <a:extLst>
              <a:ext uri="{FF2B5EF4-FFF2-40B4-BE49-F238E27FC236}">
                <a16:creationId xmlns:a16="http://schemas.microsoft.com/office/drawing/2014/main" id="{05F5056E-478C-4F0F-9F3B-91A76FD191F5}"/>
              </a:ext>
            </a:extLst>
          </p:cNvPr>
          <p:cNvSpPr txBox="1"/>
          <p:nvPr/>
        </p:nvSpPr>
        <p:spPr>
          <a:xfrm>
            <a:off x="4877094" y="3086017"/>
            <a:ext cx="690664" cy="350195"/>
          </a:xfrm>
          <a:prstGeom prst="rect">
            <a:avLst/>
          </a:prstGeom>
          <a:solidFill>
            <a:srgbClr val="FFBF00">
              <a:lumMod val="40000"/>
              <a:lumOff val="60000"/>
            </a:srgbClr>
          </a:solidFill>
          <a:ln>
            <a:noFill/>
          </a:ln>
        </p:spPr>
        <p:txBody>
          <a:bodyPr wrap="square" rtlCol="0" anchor="ctr">
            <a:noAutofit/>
          </a:bodyPr>
          <a:lstStyle>
            <a:defPPr>
              <a:defRPr lang="zh-CN"/>
            </a:defPPr>
            <a:lvl1pPr algn="ctr">
              <a:defRPr kumimoji="1" sz="14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ea typeface="Alibaba PuHuiTi R" pitchFamily="18" charset="-122"/>
              </a:rPr>
              <a:t>应用</a:t>
            </a:r>
            <a:r>
              <a:rPr kumimoji="1" lang="en-US" altLang="zh-CN" sz="1400" b="1" i="0" u="none" strike="noStrike" kern="0" cap="none" spc="0" normalizeH="0" baseline="0" noProof="0" dirty="0">
                <a:ln>
                  <a:noFill/>
                </a:ln>
                <a:solidFill>
                  <a:srgbClr val="3A3636"/>
                </a:solidFill>
                <a:effectLst/>
                <a:uLnTx/>
                <a:uFillTx/>
                <a:ea typeface="Alibaba PuHuiTi R" pitchFamily="18" charset="-122"/>
              </a:rPr>
              <a:t>2</a:t>
            </a:r>
            <a:endParaRPr kumimoji="1" lang="zh-CN" altLang="en-US" sz="1400" b="1" i="0" u="none" strike="noStrike" kern="0" cap="none" spc="0" normalizeH="0" baseline="0" noProof="0" dirty="0">
              <a:ln>
                <a:noFill/>
              </a:ln>
              <a:solidFill>
                <a:srgbClr val="3A3636"/>
              </a:solidFill>
              <a:effectLst/>
              <a:uLnTx/>
              <a:uFillTx/>
              <a:ea typeface="Alibaba PuHuiTi R" pitchFamily="18" charset="-122"/>
            </a:endParaRPr>
          </a:p>
        </p:txBody>
      </p:sp>
      <p:sp>
        <p:nvSpPr>
          <p:cNvPr id="14" name="圆柱体 16">
            <a:extLst>
              <a:ext uri="{FF2B5EF4-FFF2-40B4-BE49-F238E27FC236}">
                <a16:creationId xmlns:a16="http://schemas.microsoft.com/office/drawing/2014/main" id="{B6AD85A1-1AB3-44C9-B103-FA8BF009B8D5}"/>
              </a:ext>
            </a:extLst>
          </p:cNvPr>
          <p:cNvSpPr/>
          <p:nvPr/>
        </p:nvSpPr>
        <p:spPr>
          <a:xfrm>
            <a:off x="3978924" y="3782127"/>
            <a:ext cx="1713675" cy="768485"/>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4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5BAB29D4-86CC-42EF-AB43-4DB0F73C99BE}"/>
              </a:ext>
            </a:extLst>
          </p:cNvPr>
          <p:cNvSpPr txBox="1"/>
          <p:nvPr/>
        </p:nvSpPr>
        <p:spPr>
          <a:xfrm>
            <a:off x="4812868" y="4056888"/>
            <a:ext cx="819115" cy="386358"/>
          </a:xfrm>
          <a:prstGeom prst="rect">
            <a:avLst/>
          </a:prstGeom>
          <a:solidFill>
            <a:srgbClr val="5898FE">
              <a:lumMod val="60000"/>
              <a:lumOff val="4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My SQL</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租户</a:t>
            </a:r>
          </a:p>
        </p:txBody>
      </p:sp>
      <p:sp>
        <p:nvSpPr>
          <p:cNvPr id="16" name="文本框 15">
            <a:extLst>
              <a:ext uri="{FF2B5EF4-FFF2-40B4-BE49-F238E27FC236}">
                <a16:creationId xmlns:a16="http://schemas.microsoft.com/office/drawing/2014/main" id="{49D94191-323C-465A-B334-E38879EB2233}"/>
              </a:ext>
            </a:extLst>
          </p:cNvPr>
          <p:cNvSpPr txBox="1"/>
          <p:nvPr/>
        </p:nvSpPr>
        <p:spPr>
          <a:xfrm>
            <a:off x="4061587" y="4050567"/>
            <a:ext cx="690665" cy="386358"/>
          </a:xfrm>
          <a:prstGeom prst="rect">
            <a:avLst/>
          </a:prstGeom>
          <a:solidFill>
            <a:srgbClr val="5898FE">
              <a:lumMod val="60000"/>
              <a:lumOff val="40000"/>
            </a:srgbClr>
          </a:solidFill>
          <a:ln>
            <a:noFill/>
          </a:ln>
        </p:spPr>
        <p:txBody>
          <a:bodyPr wrap="square" rtlCol="0" anchor="ctr">
            <a:noAutofit/>
          </a:bodyPr>
          <a:lstStyle>
            <a:defPPr>
              <a:defRPr lang="zh-CN"/>
            </a:defPPr>
            <a:lvl1pPr algn="ctr">
              <a:defRPr kumimoji="1" sz="1200">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3A3636"/>
                </a:solidFill>
                <a:effectLst/>
                <a:uLnTx/>
                <a:uFillTx/>
                <a:ea typeface="Alibaba PuHuiTi R" pitchFamily="18" charset="-122"/>
              </a:rPr>
              <a:t>Oracle</a:t>
            </a:r>
            <a:r>
              <a:rPr kumimoji="1" lang="zh-CN" altLang="en-US" sz="1200" b="0" i="0" u="none" strike="noStrike" kern="0" cap="none" spc="0" normalizeH="0" baseline="0" noProof="0" dirty="0">
                <a:ln>
                  <a:noFill/>
                </a:ln>
                <a:solidFill>
                  <a:srgbClr val="3A3636"/>
                </a:solidFill>
                <a:effectLst/>
                <a:uLnTx/>
                <a:uFillTx/>
                <a:ea typeface="Alibaba PuHuiTi R" pitchFamily="18" charset="-122"/>
              </a:rPr>
              <a:t>租户</a:t>
            </a:r>
          </a:p>
        </p:txBody>
      </p:sp>
      <p:sp>
        <p:nvSpPr>
          <p:cNvPr id="17" name="文本框 16">
            <a:extLst>
              <a:ext uri="{FF2B5EF4-FFF2-40B4-BE49-F238E27FC236}">
                <a16:creationId xmlns:a16="http://schemas.microsoft.com/office/drawing/2014/main" id="{115DEEE7-CBA1-4A3D-BB71-8CE7611C5A5C}"/>
              </a:ext>
            </a:extLst>
          </p:cNvPr>
          <p:cNvSpPr txBox="1"/>
          <p:nvPr/>
        </p:nvSpPr>
        <p:spPr>
          <a:xfrm>
            <a:off x="4065830" y="2626630"/>
            <a:ext cx="1566153" cy="332163"/>
          </a:xfrm>
          <a:prstGeom prst="rect">
            <a:avLst/>
          </a:prstGeom>
          <a:noFill/>
          <a:ln>
            <a:noFill/>
          </a:ln>
        </p:spPr>
        <p:txBody>
          <a:bodyPr wrap="square" rtlCol="0" anchor="ctr">
            <a:noAutofit/>
          </a:bodyPr>
          <a:lstStyle/>
          <a:p>
            <a:pPr algn="just"/>
            <a:r>
              <a:rPr kumimoji="1" lang="en-US" altLang="zh-CN" sz="1400" dirty="0" err="1">
                <a:solidFill>
                  <a:srgbClr val="3A3636"/>
                </a:solidFill>
                <a:latin typeface="Alibaba PuHuiTi R" pitchFamily="18" charset="-122"/>
                <a:ea typeface="Alibaba PuHuiTi R" pitchFamily="18" charset="-122"/>
                <a:cs typeface="Alibaba PuHuiTi R" pitchFamily="18" charset="-122"/>
              </a:rPr>
              <a:t>OceanBase</a:t>
            </a:r>
            <a:r>
              <a:rPr kumimoji="1" lang="zh-CN" altLang="en-US" sz="1400" dirty="0">
                <a:solidFill>
                  <a:srgbClr val="3A3636"/>
                </a:solidFill>
                <a:latin typeface="Alibaba PuHuiTi R" pitchFamily="18" charset="-122"/>
                <a:ea typeface="Alibaba PuHuiTi R" pitchFamily="18" charset="-122"/>
                <a:cs typeface="Alibaba PuHuiTi R" pitchFamily="18" charset="-122"/>
              </a:rPr>
              <a:t>集群</a:t>
            </a:r>
          </a:p>
        </p:txBody>
      </p:sp>
      <p:cxnSp>
        <p:nvCxnSpPr>
          <p:cNvPr id="18" name="直线箭头连接符 21">
            <a:extLst>
              <a:ext uri="{FF2B5EF4-FFF2-40B4-BE49-F238E27FC236}">
                <a16:creationId xmlns:a16="http://schemas.microsoft.com/office/drawing/2014/main" id="{52BF2DDE-F26E-4CB0-A96F-D2CE3C0C2FDC}"/>
              </a:ext>
            </a:extLst>
          </p:cNvPr>
          <p:cNvCxnSpPr>
            <a:cxnSpLocks/>
            <a:stCxn id="22" idx="2"/>
            <a:endCxn id="10" idx="1"/>
          </p:cNvCxnSpPr>
          <p:nvPr/>
        </p:nvCxnSpPr>
        <p:spPr>
          <a:xfrm>
            <a:off x="1305814" y="3461770"/>
            <a:ext cx="0" cy="500641"/>
          </a:xfrm>
          <a:prstGeom prst="straightConnector1">
            <a:avLst/>
          </a:prstGeom>
          <a:noFill/>
          <a:ln w="6350" cap="flat" cmpd="sng" algn="ctr">
            <a:solidFill>
              <a:srgbClr val="0B6DFE"/>
            </a:solidFill>
            <a:prstDash val="solid"/>
            <a:miter lim="800000"/>
            <a:tailEnd type="triangle"/>
          </a:ln>
          <a:effectLst/>
        </p:spPr>
      </p:cxnSp>
      <p:cxnSp>
        <p:nvCxnSpPr>
          <p:cNvPr id="19" name="直线箭头连接符 29">
            <a:extLst>
              <a:ext uri="{FF2B5EF4-FFF2-40B4-BE49-F238E27FC236}">
                <a16:creationId xmlns:a16="http://schemas.microsoft.com/office/drawing/2014/main" id="{E63809F4-D726-4C3C-8A7C-611B0A9A9E8A}"/>
              </a:ext>
            </a:extLst>
          </p:cNvPr>
          <p:cNvCxnSpPr>
            <a:cxnSpLocks/>
            <a:stCxn id="13" idx="2"/>
            <a:endCxn id="15" idx="0"/>
          </p:cNvCxnSpPr>
          <p:nvPr/>
        </p:nvCxnSpPr>
        <p:spPr>
          <a:xfrm>
            <a:off x="5222426" y="3436212"/>
            <a:ext cx="0" cy="620676"/>
          </a:xfrm>
          <a:prstGeom prst="straightConnector1">
            <a:avLst/>
          </a:prstGeom>
          <a:noFill/>
          <a:ln w="6350" cap="flat" cmpd="sng" algn="ctr">
            <a:solidFill>
              <a:srgbClr val="0B6DFE"/>
            </a:solidFill>
            <a:prstDash val="solid"/>
            <a:miter lim="800000"/>
            <a:tailEnd type="triangle"/>
          </a:ln>
          <a:effectLst/>
        </p:spPr>
      </p:cxnSp>
      <p:cxnSp>
        <p:nvCxnSpPr>
          <p:cNvPr id="20" name="直线箭头连接符 33">
            <a:extLst>
              <a:ext uri="{FF2B5EF4-FFF2-40B4-BE49-F238E27FC236}">
                <a16:creationId xmlns:a16="http://schemas.microsoft.com/office/drawing/2014/main" id="{1E20BF93-18E3-4F43-8D82-C7CB4AD474DB}"/>
              </a:ext>
            </a:extLst>
          </p:cNvPr>
          <p:cNvCxnSpPr>
            <a:cxnSpLocks/>
            <a:stCxn id="12" idx="2"/>
            <a:endCxn id="16" idx="0"/>
          </p:cNvCxnSpPr>
          <p:nvPr/>
        </p:nvCxnSpPr>
        <p:spPr>
          <a:xfrm>
            <a:off x="4404020" y="3434072"/>
            <a:ext cx="2900" cy="616495"/>
          </a:xfrm>
          <a:prstGeom prst="straightConnector1">
            <a:avLst/>
          </a:prstGeom>
          <a:noFill/>
          <a:ln w="6350" cap="flat" cmpd="sng" algn="ctr">
            <a:solidFill>
              <a:srgbClr val="0B6DFE"/>
            </a:solidFill>
            <a:prstDash val="solid"/>
            <a:miter lim="800000"/>
            <a:tailEnd type="triangle"/>
          </a:ln>
          <a:effectLst/>
        </p:spPr>
      </p:cxnSp>
      <p:sp>
        <p:nvSpPr>
          <p:cNvPr id="21" name="矩形 20">
            <a:extLst>
              <a:ext uri="{FF2B5EF4-FFF2-40B4-BE49-F238E27FC236}">
                <a16:creationId xmlns:a16="http://schemas.microsoft.com/office/drawing/2014/main" id="{AF27E49C-CDCB-4D0F-9E6E-B7762AEFEE8E}"/>
              </a:ext>
            </a:extLst>
          </p:cNvPr>
          <p:cNvSpPr/>
          <p:nvPr/>
        </p:nvSpPr>
        <p:spPr>
          <a:xfrm>
            <a:off x="703819" y="2605737"/>
            <a:ext cx="2339610" cy="2018522"/>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2" name="文本框 21">
            <a:extLst>
              <a:ext uri="{FF2B5EF4-FFF2-40B4-BE49-F238E27FC236}">
                <a16:creationId xmlns:a16="http://schemas.microsoft.com/office/drawing/2014/main" id="{5BE5B075-F7EC-4D9A-BD01-3DB974202CAD}"/>
              </a:ext>
            </a:extLst>
          </p:cNvPr>
          <p:cNvSpPr txBox="1"/>
          <p:nvPr/>
        </p:nvSpPr>
        <p:spPr>
          <a:xfrm>
            <a:off x="960482" y="3111575"/>
            <a:ext cx="690664" cy="350195"/>
          </a:xfrm>
          <a:prstGeom prst="rect">
            <a:avLst/>
          </a:prstGeom>
          <a:solidFill>
            <a:srgbClr val="FFBF00">
              <a:lumMod val="40000"/>
              <a:lumOff val="60000"/>
            </a:srgbClr>
          </a:solidFill>
          <a:ln>
            <a:no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应用</a:t>
            </a:r>
            <a:r>
              <a:rPr kumimoji="1" lang="en-US" altLang="zh-CN"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1</a:t>
            </a:r>
            <a:endPar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3" name="文本框 22">
            <a:extLst>
              <a:ext uri="{FF2B5EF4-FFF2-40B4-BE49-F238E27FC236}">
                <a16:creationId xmlns:a16="http://schemas.microsoft.com/office/drawing/2014/main" id="{882C8654-8C17-4B12-98D4-96B89DA124BD}"/>
              </a:ext>
            </a:extLst>
          </p:cNvPr>
          <p:cNvSpPr txBox="1"/>
          <p:nvPr/>
        </p:nvSpPr>
        <p:spPr>
          <a:xfrm>
            <a:off x="2042666" y="3097197"/>
            <a:ext cx="690664" cy="350195"/>
          </a:xfrm>
          <a:prstGeom prst="rect">
            <a:avLst/>
          </a:prstGeom>
          <a:solidFill>
            <a:srgbClr val="FFBF00">
              <a:lumMod val="40000"/>
              <a:lumOff val="60000"/>
            </a:srgbClr>
          </a:solidFill>
          <a:ln>
            <a:noFill/>
          </a:ln>
        </p:spPr>
        <p:txBody>
          <a:bodyPr wrap="square" rtlCol="0" anchor="ctr">
            <a:noAutofit/>
          </a:bodyPr>
          <a:lstStyle>
            <a:defPPr>
              <a:defRPr lang="zh-CN"/>
            </a:defPPr>
            <a:lvl1pPr algn="ctr">
              <a:defRPr kumimoji="1" sz="14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ea typeface="Alibaba PuHuiTi R" pitchFamily="18" charset="-122"/>
              </a:rPr>
              <a:t>应用</a:t>
            </a:r>
            <a:r>
              <a:rPr kumimoji="1" lang="en-US" altLang="zh-CN" sz="1400" b="1" i="0" u="none" strike="noStrike" kern="0" cap="none" spc="0" normalizeH="0" baseline="0" noProof="0" dirty="0">
                <a:ln>
                  <a:noFill/>
                </a:ln>
                <a:solidFill>
                  <a:srgbClr val="3A3636"/>
                </a:solidFill>
                <a:effectLst/>
                <a:uLnTx/>
                <a:uFillTx/>
                <a:ea typeface="Alibaba PuHuiTi R" pitchFamily="18" charset="-122"/>
              </a:rPr>
              <a:t>2</a:t>
            </a:r>
            <a:endParaRPr kumimoji="1" lang="zh-CN" altLang="en-US" sz="1400" b="1" i="0" u="none" strike="noStrike" kern="0" cap="none" spc="0" normalizeH="0" baseline="0" noProof="0" dirty="0">
              <a:ln>
                <a:noFill/>
              </a:ln>
              <a:solidFill>
                <a:srgbClr val="3A3636"/>
              </a:solidFill>
              <a:effectLst/>
              <a:uLnTx/>
              <a:uFillTx/>
              <a:ea typeface="Alibaba PuHuiTi R" pitchFamily="18" charset="-122"/>
            </a:endParaRPr>
          </a:p>
        </p:txBody>
      </p:sp>
      <p:cxnSp>
        <p:nvCxnSpPr>
          <p:cNvPr id="24" name="直线箭头连接符 50">
            <a:extLst>
              <a:ext uri="{FF2B5EF4-FFF2-40B4-BE49-F238E27FC236}">
                <a16:creationId xmlns:a16="http://schemas.microsoft.com/office/drawing/2014/main" id="{C88916C2-E832-4BF8-8D1D-813CE8E686CD}"/>
              </a:ext>
            </a:extLst>
          </p:cNvPr>
          <p:cNvCxnSpPr>
            <a:cxnSpLocks/>
            <a:stCxn id="23" idx="2"/>
            <a:endCxn id="11" idx="1"/>
          </p:cNvCxnSpPr>
          <p:nvPr/>
        </p:nvCxnSpPr>
        <p:spPr>
          <a:xfrm>
            <a:off x="2387998" y="3447392"/>
            <a:ext cx="2127" cy="509564"/>
          </a:xfrm>
          <a:prstGeom prst="straightConnector1">
            <a:avLst/>
          </a:prstGeom>
          <a:noFill/>
          <a:ln w="6350" cap="flat" cmpd="sng" algn="ctr">
            <a:solidFill>
              <a:srgbClr val="0B6DFE"/>
            </a:solidFill>
            <a:prstDash val="solid"/>
            <a:miter lim="800000"/>
            <a:tailEnd type="triangle"/>
          </a:ln>
          <a:effectLst/>
        </p:spPr>
      </p:cxnSp>
      <p:sp>
        <p:nvSpPr>
          <p:cNvPr id="25" name="文本框 24">
            <a:extLst>
              <a:ext uri="{FF2B5EF4-FFF2-40B4-BE49-F238E27FC236}">
                <a16:creationId xmlns:a16="http://schemas.microsoft.com/office/drawing/2014/main" id="{486D4C71-9DBF-453A-914A-FED89B4A3804}"/>
              </a:ext>
            </a:extLst>
          </p:cNvPr>
          <p:cNvSpPr txBox="1"/>
          <p:nvPr/>
        </p:nvSpPr>
        <p:spPr>
          <a:xfrm>
            <a:off x="864667" y="2651564"/>
            <a:ext cx="2068421" cy="332163"/>
          </a:xfrm>
          <a:prstGeom prst="rect">
            <a:avLst/>
          </a:prstGeom>
          <a:noFill/>
          <a:ln>
            <a:noFill/>
          </a:ln>
        </p:spPr>
        <p:txBody>
          <a:bodyPr wrap="square" rtlCol="0" anchor="ctr">
            <a:noAutofit/>
          </a:bodyPr>
          <a:lstStyle/>
          <a:p>
            <a:pPr algn="ctr"/>
            <a:r>
              <a:rPr kumimoji="1" lang="en-US" altLang="zh-CN" sz="1400" dirty="0" err="1">
                <a:solidFill>
                  <a:srgbClr val="3A3636"/>
                </a:solidFill>
                <a:latin typeface="Alibaba PuHuiTi R" pitchFamily="18" charset="-122"/>
                <a:ea typeface="Alibaba PuHuiTi R" pitchFamily="18" charset="-122"/>
                <a:cs typeface="Alibaba PuHuiTi R" pitchFamily="18" charset="-122"/>
              </a:rPr>
              <a:t>Oralce</a:t>
            </a:r>
            <a:r>
              <a:rPr kumimoji="1" lang="zh-CN" altLang="en-US" sz="1400" dirty="0">
                <a:solidFill>
                  <a:srgbClr val="3A3636"/>
                </a:solidFill>
                <a:latin typeface="Alibaba PuHuiTi R" pitchFamily="18" charset="-122"/>
                <a:ea typeface="Alibaba PuHuiTi R" pitchFamily="18" charset="-122"/>
                <a:cs typeface="Alibaba PuHuiTi R" pitchFamily="18" charset="-122"/>
              </a:rPr>
              <a:t>及</a:t>
            </a:r>
            <a:r>
              <a:rPr kumimoji="1" lang="en-US" altLang="zh-CN" sz="1400" dirty="0">
                <a:solidFill>
                  <a:srgbClr val="3A3636"/>
                </a:solidFill>
                <a:latin typeface="Alibaba PuHuiTi R" pitchFamily="18" charset="-122"/>
                <a:ea typeface="Alibaba PuHuiTi R" pitchFamily="18" charset="-122"/>
                <a:cs typeface="Alibaba PuHuiTi R" pitchFamily="18" charset="-122"/>
              </a:rPr>
              <a:t>MySQL</a:t>
            </a:r>
            <a:r>
              <a:rPr kumimoji="1" lang="zh-CN" altLang="en-US" sz="1400" dirty="0">
                <a:solidFill>
                  <a:srgbClr val="3A3636"/>
                </a:solidFill>
                <a:latin typeface="Alibaba PuHuiTi R" pitchFamily="18" charset="-122"/>
                <a:ea typeface="Alibaba PuHuiTi R" pitchFamily="18" charset="-122"/>
                <a:cs typeface="Alibaba PuHuiTi R" pitchFamily="18" charset="-122"/>
              </a:rPr>
              <a:t> 数据库</a:t>
            </a:r>
          </a:p>
        </p:txBody>
      </p:sp>
      <p:sp>
        <p:nvSpPr>
          <p:cNvPr id="26" name="矩形 25">
            <a:extLst>
              <a:ext uri="{FF2B5EF4-FFF2-40B4-BE49-F238E27FC236}">
                <a16:creationId xmlns:a16="http://schemas.microsoft.com/office/drawing/2014/main" id="{0239EB4E-39BC-4720-90A9-E3A41C91B050}"/>
              </a:ext>
            </a:extLst>
          </p:cNvPr>
          <p:cNvSpPr/>
          <p:nvPr/>
        </p:nvSpPr>
        <p:spPr>
          <a:xfrm>
            <a:off x="3815513" y="2600906"/>
            <a:ext cx="2032259" cy="2018522"/>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7" name="右箭头 60">
            <a:extLst>
              <a:ext uri="{FF2B5EF4-FFF2-40B4-BE49-F238E27FC236}">
                <a16:creationId xmlns:a16="http://schemas.microsoft.com/office/drawing/2014/main" id="{9C461910-1B85-47C9-9041-8A2605031A10}"/>
              </a:ext>
            </a:extLst>
          </p:cNvPr>
          <p:cNvSpPr/>
          <p:nvPr/>
        </p:nvSpPr>
        <p:spPr>
          <a:xfrm>
            <a:off x="3284868" y="3234741"/>
            <a:ext cx="291830" cy="722215"/>
          </a:xfrm>
          <a:prstGeom prst="right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5251599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BE5B1-F522-4DD3-9052-90194BE0998B}"/>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41CAF8D8-3BC9-490F-BE65-7D82D147B387}"/>
              </a:ext>
            </a:extLst>
          </p:cNvPr>
          <p:cNvSpPr>
            <a:spLocks noGrp="1"/>
          </p:cNvSpPr>
          <p:nvPr>
            <p:ph idx="1"/>
          </p:nvPr>
        </p:nvSpPr>
        <p:spPr/>
        <p:txBody>
          <a:bodyPr/>
          <a:lstStyle/>
          <a:p>
            <a:r>
              <a:rPr lang="en-US" altLang="zh-CN" sz="2800" b="1" dirty="0"/>
              <a:t>Oracle</a:t>
            </a:r>
            <a:r>
              <a:rPr lang="zh-CN" altLang="en-US" sz="2800" b="1" dirty="0"/>
              <a:t>兼容性正在不断完善</a:t>
            </a:r>
          </a:p>
        </p:txBody>
      </p:sp>
      <p:sp>
        <p:nvSpPr>
          <p:cNvPr id="4" name="Rectangle 14">
            <a:extLst>
              <a:ext uri="{FF2B5EF4-FFF2-40B4-BE49-F238E27FC236}">
                <a16:creationId xmlns:a16="http://schemas.microsoft.com/office/drawing/2014/main" id="{40E994E3-D604-4AFD-8810-412319D24428}"/>
              </a:ext>
            </a:extLst>
          </p:cNvPr>
          <p:cNvSpPr>
            <a:spLocks/>
          </p:cNvSpPr>
          <p:nvPr/>
        </p:nvSpPr>
        <p:spPr bwMode="auto">
          <a:xfrm>
            <a:off x="750951" y="1816779"/>
            <a:ext cx="5423475" cy="43093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defPPr>
              <a:defRPr lang="zh-CN"/>
            </a:defPPr>
            <a:lvl1pPr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1pPr>
            <a:lvl2pPr marL="457200" indent="-1143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2pPr>
            <a:lvl3pPr marL="914400" indent="-2286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3pPr>
            <a:lvl4pPr marL="1371600" indent="-3429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4pPr>
            <a:lvl5pPr marL="1828800" indent="-4572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5pPr>
            <a:lvl6pPr marL="22860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6pPr>
            <a:lvl7pPr marL="27432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7pPr>
            <a:lvl8pPr marL="32004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8pPr>
            <a:lvl9pPr marL="36576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9pPr>
          </a:lstStyle>
          <a:p>
            <a:pPr algn="just">
              <a:lnSpc>
                <a:spcPct val="150000"/>
              </a:lnSpc>
              <a:spcBef>
                <a:spcPts val="0"/>
              </a:spcBef>
              <a:buClrTx/>
            </a:pPr>
            <a:r>
              <a:rPr lang="zh-CN" altLang="en-US" sz="1600" b="1" dirty="0">
                <a:solidFill>
                  <a:srgbClr val="3A3636"/>
                </a:solidFill>
                <a:latin typeface="Alibaba PuHuiTi" pitchFamily="18" charset="-122"/>
                <a:ea typeface="Alibaba PuHuiTi" pitchFamily="18" charset="-122"/>
                <a:cs typeface="Alibaba PuHuiTi" pitchFamily="18" charset="-122"/>
              </a:rPr>
              <a:t>基础特性</a:t>
            </a:r>
            <a:endParaRPr lang="en-US" altLang="zh-CN" sz="1600" b="1" dirty="0">
              <a:solidFill>
                <a:srgbClr val="3A3636"/>
              </a:solidFill>
              <a:latin typeface="Alibaba PuHuiTi" pitchFamily="18" charset="-122"/>
              <a:ea typeface="Alibaba PuHuiTi" pitchFamily="18" charset="-122"/>
              <a:cs typeface="Alibaba PuHuiTi" pitchFamily="18" charset="-122"/>
            </a:endParaRP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数据类型：</a:t>
            </a:r>
            <a:r>
              <a:rPr lang="en-US" altLang="zh-CN" sz="1400" dirty="0">
                <a:solidFill>
                  <a:srgbClr val="3A3636"/>
                </a:solidFill>
                <a:latin typeface="Alibaba PuHuiTi" pitchFamily="18" charset="-122"/>
                <a:ea typeface="Alibaba PuHuiTi" pitchFamily="18" charset="-122"/>
                <a:cs typeface="Alibaba PuHuiTi" pitchFamily="18" charset="-122"/>
              </a:rPr>
              <a:t>NUMBER/CHAR/LOB 10+</a:t>
            </a: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内建函数：</a:t>
            </a:r>
            <a:r>
              <a:rPr lang="en-US" altLang="zh-CN" sz="1400" dirty="0">
                <a:solidFill>
                  <a:srgbClr val="3A3636"/>
                </a:solidFill>
                <a:latin typeface="Alibaba PuHuiTi" pitchFamily="18" charset="-122"/>
                <a:ea typeface="Alibaba PuHuiTi" pitchFamily="18" charset="-122"/>
                <a:cs typeface="Alibaba PuHuiTi" pitchFamily="18" charset="-122"/>
              </a:rPr>
              <a:t>MATH/CAST/FORMAT 40+</a:t>
            </a:r>
          </a:p>
          <a:p>
            <a:pPr algn="just">
              <a:lnSpc>
                <a:spcPct val="150000"/>
              </a:lnSpc>
              <a:spcBef>
                <a:spcPts val="0"/>
              </a:spcBef>
              <a:buClrTx/>
            </a:pPr>
            <a:r>
              <a:rPr lang="en-US" altLang="zh-CN" sz="1600" b="1" dirty="0">
                <a:solidFill>
                  <a:srgbClr val="3A3636"/>
                </a:solidFill>
                <a:latin typeface="Alibaba PuHuiTi" pitchFamily="18" charset="-122"/>
                <a:ea typeface="Alibaba PuHuiTi" pitchFamily="18" charset="-122"/>
                <a:cs typeface="Alibaba PuHuiTi" pitchFamily="18" charset="-122"/>
              </a:rPr>
              <a:t>DDL&amp;DML</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ROWNUM/CTAS/MERGE INTO/</a:t>
            </a:r>
            <a:r>
              <a:rPr lang="mr-IN" altLang="zh-CN" sz="1400" dirty="0">
                <a:solidFill>
                  <a:srgbClr val="3A3636"/>
                </a:solidFill>
                <a:latin typeface="Alibaba PuHuiTi" pitchFamily="18" charset="-122"/>
                <a:ea typeface="Alibaba PuHuiTi" pitchFamily="18" charset="-122"/>
                <a:cs typeface="Mangal" panose="02040503050203030202" pitchFamily="18" charset="0"/>
              </a:rPr>
              <a:t>…</a:t>
            </a:r>
            <a:endParaRPr lang="en-US" altLang="zh-CN" sz="1400" dirty="0">
              <a:solidFill>
                <a:srgbClr val="3A3636"/>
              </a:solidFill>
              <a:latin typeface="Alibaba PuHuiTi" pitchFamily="18" charset="-122"/>
              <a:ea typeface="Alibaba PuHuiTi" pitchFamily="18" charset="-122"/>
              <a:cs typeface="Alibaba PuHuiTi" pitchFamily="18" charset="-122"/>
            </a:endParaRP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窗口函数：</a:t>
            </a:r>
            <a:r>
              <a:rPr lang="en-US" altLang="zh-CN" sz="1400" dirty="0">
                <a:solidFill>
                  <a:srgbClr val="3A3636"/>
                </a:solidFill>
                <a:latin typeface="Alibaba PuHuiTi" pitchFamily="18" charset="-122"/>
                <a:ea typeface="Alibaba PuHuiTi" pitchFamily="18" charset="-122"/>
                <a:cs typeface="Alibaba PuHuiTi" pitchFamily="18" charset="-122"/>
              </a:rPr>
              <a:t>MIN/MAX/RANK 20+</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LOAD/DUPLICATED Table</a:t>
            </a:r>
          </a:p>
          <a:p>
            <a:pPr algn="just">
              <a:lnSpc>
                <a:spcPct val="150000"/>
              </a:lnSpc>
              <a:spcBef>
                <a:spcPts val="0"/>
              </a:spcBef>
              <a:buClrTx/>
            </a:pPr>
            <a:r>
              <a:rPr lang="en-US" altLang="zh-CN" sz="1600" b="1" dirty="0">
                <a:solidFill>
                  <a:srgbClr val="3A3636"/>
                </a:solidFill>
                <a:latin typeface="Alibaba PuHuiTi" pitchFamily="18" charset="-122"/>
                <a:ea typeface="Alibaba PuHuiTi" pitchFamily="18" charset="-122"/>
                <a:cs typeface="Alibaba PuHuiTi" pitchFamily="18" charset="-122"/>
              </a:rPr>
              <a:t>Schema</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Sequence/Synonym</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CTE/Foreign Key</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GBK</a:t>
            </a: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静态视图：</a:t>
            </a:r>
            <a:r>
              <a:rPr lang="en-US" altLang="zh-CN" sz="1400" dirty="0">
                <a:solidFill>
                  <a:srgbClr val="3A3636"/>
                </a:solidFill>
                <a:latin typeface="Alibaba PuHuiTi" pitchFamily="18" charset="-122"/>
                <a:ea typeface="Alibaba PuHuiTi" pitchFamily="18" charset="-122"/>
                <a:cs typeface="Alibaba PuHuiTi" pitchFamily="18" charset="-122"/>
              </a:rPr>
              <a:t>TABLES/INDEXES/OBJECTS 10+</a:t>
            </a: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动态视图：</a:t>
            </a:r>
            <a:r>
              <a:rPr lang="en-US" altLang="zh-CN" sz="1400" dirty="0">
                <a:solidFill>
                  <a:srgbClr val="3A3636"/>
                </a:solidFill>
                <a:latin typeface="Alibaba PuHuiTi" pitchFamily="18" charset="-122"/>
                <a:ea typeface="Alibaba PuHuiTi" pitchFamily="18" charset="-122"/>
                <a:cs typeface="Alibaba PuHuiTi" pitchFamily="18" charset="-122"/>
              </a:rPr>
              <a:t>V$SESSTAT/V$SESSION_WAIT 20+</a:t>
            </a:r>
          </a:p>
        </p:txBody>
      </p:sp>
      <p:sp>
        <p:nvSpPr>
          <p:cNvPr id="5" name="Rectangle 14">
            <a:extLst>
              <a:ext uri="{FF2B5EF4-FFF2-40B4-BE49-F238E27FC236}">
                <a16:creationId xmlns:a16="http://schemas.microsoft.com/office/drawing/2014/main" id="{CBA3015C-BDE3-43B8-B9B0-8388A88C84C7}"/>
              </a:ext>
            </a:extLst>
          </p:cNvPr>
          <p:cNvSpPr>
            <a:spLocks/>
          </p:cNvSpPr>
          <p:nvPr/>
        </p:nvSpPr>
        <p:spPr bwMode="auto">
          <a:xfrm>
            <a:off x="6174427" y="1816779"/>
            <a:ext cx="4140006" cy="328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defPPr>
              <a:defRPr lang="zh-CN"/>
            </a:defPPr>
            <a:lvl1pPr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1pPr>
            <a:lvl2pPr marL="457200" indent="-1143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2pPr>
            <a:lvl3pPr marL="914400" indent="-2286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3pPr>
            <a:lvl4pPr marL="1371600" indent="-3429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4pPr>
            <a:lvl5pPr marL="1828800" indent="-457200" algn="l" rtl="0" fontAlgn="base" hangingPunct="0">
              <a:spcBef>
                <a:spcPct val="0"/>
              </a:spcBef>
              <a:spcAft>
                <a:spcPct val="0"/>
              </a:spcAft>
              <a:buClr>
                <a:srgbClr val="000000"/>
              </a:buClr>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5pPr>
            <a:lvl6pPr marL="22860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6pPr>
            <a:lvl7pPr marL="27432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7pPr>
            <a:lvl8pPr marL="32004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8pPr>
            <a:lvl9pPr marL="3657600" algn="l" defTabSz="914400" rtl="0" eaLnBrk="1" latinLnBrk="0" hangingPunct="1">
              <a:defRPr kern="1200">
                <a:solidFill>
                  <a:srgbClr val="000000"/>
                </a:solidFill>
                <a:latin typeface="Microsoft YaHei" panose="020B0503020204020204" pitchFamily="34" charset="-122"/>
                <a:ea typeface="Microsoft YaHei" panose="020B0503020204020204" pitchFamily="34" charset="-122"/>
                <a:cs typeface="+mn-cs"/>
                <a:sym typeface="Microsoft YaHei" panose="020B0503020204020204" pitchFamily="34" charset="-122"/>
              </a:defRPr>
            </a:lvl9pPr>
          </a:lstStyle>
          <a:p>
            <a:pPr algn="just">
              <a:lnSpc>
                <a:spcPct val="150000"/>
              </a:lnSpc>
              <a:spcBef>
                <a:spcPts val="0"/>
              </a:spcBef>
              <a:buClrTx/>
            </a:pPr>
            <a:r>
              <a:rPr lang="en-US" altLang="zh-CN" sz="1600" b="1" dirty="0">
                <a:solidFill>
                  <a:srgbClr val="3A3636"/>
                </a:solidFill>
                <a:latin typeface="Alibaba PuHuiTi" pitchFamily="18" charset="-122"/>
                <a:ea typeface="Alibaba PuHuiTi" pitchFamily="18" charset="-122"/>
                <a:cs typeface="Alibaba PuHuiTi" pitchFamily="18" charset="-122"/>
              </a:rPr>
              <a:t>PL</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PL/</a:t>
            </a:r>
            <a:r>
              <a:rPr lang="zh-CN" altLang="en-US" sz="1400" dirty="0">
                <a:solidFill>
                  <a:srgbClr val="3A3636"/>
                </a:solidFill>
                <a:latin typeface="Alibaba PuHuiTi" pitchFamily="18" charset="-122"/>
                <a:ea typeface="Alibaba PuHuiTi" pitchFamily="18" charset="-122"/>
                <a:cs typeface="Alibaba PuHuiTi" pitchFamily="18" charset="-122"/>
              </a:rPr>
              <a:t>函数</a:t>
            </a:r>
            <a:r>
              <a:rPr lang="en-US" altLang="zh-CN" sz="1400" dirty="0">
                <a:solidFill>
                  <a:srgbClr val="3A3636"/>
                </a:solidFill>
                <a:latin typeface="Alibaba PuHuiTi" pitchFamily="18" charset="-122"/>
                <a:ea typeface="Alibaba PuHuiTi" pitchFamily="18" charset="-122"/>
                <a:cs typeface="Alibaba PuHuiTi" pitchFamily="18" charset="-122"/>
              </a:rPr>
              <a:t>/</a:t>
            </a:r>
            <a:r>
              <a:rPr lang="zh-CN" altLang="en-US" sz="1400" dirty="0">
                <a:solidFill>
                  <a:srgbClr val="3A3636"/>
                </a:solidFill>
                <a:latin typeface="Alibaba PuHuiTi" pitchFamily="18" charset="-122"/>
                <a:ea typeface="Alibaba PuHuiTi" pitchFamily="18" charset="-122"/>
                <a:cs typeface="Alibaba PuHuiTi" pitchFamily="18" charset="-122"/>
              </a:rPr>
              <a:t>包基础语法</a:t>
            </a:r>
            <a:endParaRPr lang="en-US" altLang="zh-CN" sz="1400" dirty="0">
              <a:solidFill>
                <a:srgbClr val="3A3636"/>
              </a:solidFill>
              <a:latin typeface="Alibaba PuHuiTi" pitchFamily="18" charset="-122"/>
              <a:ea typeface="Alibaba PuHuiTi" pitchFamily="18" charset="-122"/>
              <a:cs typeface="Alibaba PuHuiTi" pitchFamily="18" charset="-122"/>
            </a:endParaRP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匿名块</a:t>
            </a:r>
            <a:r>
              <a:rPr lang="en-US" altLang="zh-CN" sz="1400" dirty="0">
                <a:solidFill>
                  <a:srgbClr val="3A3636"/>
                </a:solidFill>
                <a:latin typeface="Alibaba PuHuiTi" pitchFamily="18" charset="-122"/>
                <a:ea typeface="Alibaba PuHuiTi" pitchFamily="18" charset="-122"/>
                <a:cs typeface="Alibaba PuHuiTi" pitchFamily="18" charset="-122"/>
              </a:rPr>
              <a:t>/</a:t>
            </a:r>
            <a:r>
              <a:rPr lang="zh-CN" altLang="en-US" sz="1400" dirty="0">
                <a:solidFill>
                  <a:srgbClr val="3A3636"/>
                </a:solidFill>
                <a:latin typeface="Alibaba PuHuiTi" pitchFamily="18" charset="-122"/>
                <a:ea typeface="Alibaba PuHuiTi" pitchFamily="18" charset="-122"/>
                <a:cs typeface="Alibaba PuHuiTi" pitchFamily="18" charset="-122"/>
              </a:rPr>
              <a:t>自定义类型</a:t>
            </a:r>
            <a:r>
              <a:rPr lang="en-US" altLang="zh-CN" sz="1400" dirty="0">
                <a:solidFill>
                  <a:srgbClr val="3A3636"/>
                </a:solidFill>
                <a:latin typeface="Alibaba PuHuiTi" pitchFamily="18" charset="-122"/>
                <a:ea typeface="Alibaba PuHuiTi" pitchFamily="18" charset="-122"/>
                <a:cs typeface="Alibaba PuHuiTi" pitchFamily="18" charset="-122"/>
              </a:rPr>
              <a:t>/</a:t>
            </a:r>
            <a:r>
              <a:rPr lang="zh-CN" altLang="en-US" sz="1400" dirty="0">
                <a:solidFill>
                  <a:srgbClr val="3A3636"/>
                </a:solidFill>
                <a:latin typeface="Alibaba PuHuiTi" pitchFamily="18" charset="-122"/>
                <a:ea typeface="Alibaba PuHuiTi" pitchFamily="18" charset="-122"/>
                <a:cs typeface="Alibaba PuHuiTi" pitchFamily="18" charset="-122"/>
              </a:rPr>
              <a:t>游标</a:t>
            </a:r>
            <a:r>
              <a:rPr lang="en-US" altLang="zh-CN" sz="1400" dirty="0">
                <a:solidFill>
                  <a:srgbClr val="3A3636"/>
                </a:solidFill>
                <a:latin typeface="Alibaba PuHuiTi" pitchFamily="18" charset="-122"/>
                <a:ea typeface="Alibaba PuHuiTi" pitchFamily="18" charset="-122"/>
                <a:cs typeface="Alibaba PuHuiTi" pitchFamily="18" charset="-122"/>
              </a:rPr>
              <a:t>/ARRAY/</a:t>
            </a:r>
            <a:r>
              <a:rPr lang="zh-CN" altLang="en-US" sz="1400" dirty="0">
                <a:solidFill>
                  <a:srgbClr val="3A3636"/>
                </a:solidFill>
                <a:latin typeface="Alibaba PuHuiTi" pitchFamily="18" charset="-122"/>
                <a:ea typeface="Alibaba PuHuiTi" pitchFamily="18" charset="-122"/>
                <a:cs typeface="Alibaba PuHuiTi" pitchFamily="18" charset="-122"/>
              </a:rPr>
              <a:t>动态</a:t>
            </a:r>
            <a:r>
              <a:rPr lang="en-US" altLang="zh-CN" sz="1400" dirty="0">
                <a:solidFill>
                  <a:srgbClr val="3A3636"/>
                </a:solidFill>
                <a:latin typeface="Alibaba PuHuiTi" pitchFamily="18" charset="-122"/>
                <a:ea typeface="Alibaba PuHuiTi" pitchFamily="18" charset="-122"/>
                <a:cs typeface="Alibaba PuHuiTi" pitchFamily="18" charset="-122"/>
              </a:rPr>
              <a:t>SQL</a:t>
            </a: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常用系统包</a:t>
            </a:r>
            <a:endParaRPr lang="en-US" altLang="zh-CN" sz="1400" dirty="0">
              <a:solidFill>
                <a:srgbClr val="3A3636"/>
              </a:solidFill>
              <a:latin typeface="Alibaba PuHuiTi" pitchFamily="18" charset="-122"/>
              <a:ea typeface="Alibaba PuHuiTi" pitchFamily="18" charset="-122"/>
              <a:cs typeface="Alibaba PuHuiTi" pitchFamily="18" charset="-122"/>
            </a:endParaRPr>
          </a:p>
          <a:p>
            <a:pPr algn="just">
              <a:lnSpc>
                <a:spcPct val="150000"/>
              </a:lnSpc>
              <a:spcBef>
                <a:spcPts val="0"/>
              </a:spcBef>
              <a:buClrTx/>
            </a:pPr>
            <a:r>
              <a:rPr lang="zh-CN" altLang="en-US" sz="1600" b="1" dirty="0">
                <a:solidFill>
                  <a:srgbClr val="3A3636"/>
                </a:solidFill>
                <a:latin typeface="Alibaba PuHuiTi" pitchFamily="18" charset="-122"/>
                <a:ea typeface="Alibaba PuHuiTi" pitchFamily="18" charset="-122"/>
                <a:cs typeface="Alibaba PuHuiTi" pitchFamily="18" charset="-122"/>
              </a:rPr>
              <a:t>功能特性</a:t>
            </a:r>
            <a:endParaRPr lang="en-US" altLang="zh-CN" sz="1600" b="1" dirty="0">
              <a:solidFill>
                <a:srgbClr val="3A3636"/>
              </a:solidFill>
              <a:latin typeface="Alibaba PuHuiTi" pitchFamily="18" charset="-122"/>
              <a:ea typeface="Alibaba PuHuiTi" pitchFamily="18" charset="-122"/>
              <a:cs typeface="Alibaba PuHuiTi" pitchFamily="18" charset="-122"/>
            </a:endParaRPr>
          </a:p>
          <a:p>
            <a:pPr marL="594575" lvl="1" indent="-236990" algn="just">
              <a:lnSpc>
                <a:spcPct val="150000"/>
              </a:lnSpc>
              <a:spcBef>
                <a:spcPts val="0"/>
              </a:spcBef>
              <a:buClrTx/>
              <a:buFont typeface="Arial" panose="020B0604020202020204" pitchFamily="34" charset="0"/>
              <a:buChar char="•"/>
            </a:pPr>
            <a:r>
              <a:rPr lang="zh-CN" altLang="en-US" sz="1400" dirty="0">
                <a:solidFill>
                  <a:srgbClr val="3A3636"/>
                </a:solidFill>
                <a:latin typeface="Alibaba PuHuiTi" pitchFamily="18" charset="-122"/>
                <a:ea typeface="Alibaba PuHuiTi" pitchFamily="18" charset="-122"/>
                <a:cs typeface="Alibaba PuHuiTi" pitchFamily="18" charset="-122"/>
              </a:rPr>
              <a:t>回收站</a:t>
            </a:r>
            <a:endParaRPr lang="en-US" altLang="zh-CN" sz="1400" dirty="0">
              <a:solidFill>
                <a:srgbClr val="3A3636"/>
              </a:solidFill>
              <a:latin typeface="Alibaba PuHuiTi" pitchFamily="18" charset="-122"/>
              <a:ea typeface="Alibaba PuHuiTi" pitchFamily="18" charset="-122"/>
              <a:cs typeface="Alibaba PuHuiTi" pitchFamily="18" charset="-122"/>
            </a:endParaRP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Hybrid Columnar Compression</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Outline</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Hierarchical Query</a:t>
            </a:r>
          </a:p>
          <a:p>
            <a:pPr marL="594575" lvl="1" indent="-236990" algn="just">
              <a:lnSpc>
                <a:spcPct val="150000"/>
              </a:lnSpc>
              <a:spcBef>
                <a:spcPts val="0"/>
              </a:spcBef>
              <a:buClrTx/>
              <a:buFont typeface="Arial" panose="020B0604020202020204" pitchFamily="34" charset="0"/>
              <a:buChar char="•"/>
            </a:pPr>
            <a:r>
              <a:rPr lang="en-US" altLang="zh-CN" sz="1400" dirty="0">
                <a:solidFill>
                  <a:srgbClr val="3A3636"/>
                </a:solidFill>
                <a:latin typeface="Alibaba PuHuiTi" pitchFamily="18" charset="-122"/>
                <a:ea typeface="Alibaba PuHuiTi" pitchFamily="18" charset="-122"/>
                <a:cs typeface="Alibaba PuHuiTi" pitchFamily="18" charset="-122"/>
              </a:rPr>
              <a:t>Data Guard</a:t>
            </a:r>
          </a:p>
        </p:txBody>
      </p:sp>
    </p:spTree>
    <p:extLst>
      <p:ext uri="{BB962C8B-B14F-4D97-AF65-F5344CB8AC3E}">
        <p14:creationId xmlns:p14="http://schemas.microsoft.com/office/powerpoint/2010/main" val="392480262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49F76-9313-45A1-86E0-4176277CD65A}"/>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0C0F8A99-A310-421E-813B-E111C231A18F}"/>
              </a:ext>
            </a:extLst>
          </p:cNvPr>
          <p:cNvSpPr>
            <a:spLocks noGrp="1"/>
          </p:cNvSpPr>
          <p:nvPr>
            <p:ph idx="1"/>
          </p:nvPr>
        </p:nvSpPr>
        <p:spPr/>
        <p:txBody>
          <a:bodyPr/>
          <a:lstStyle/>
          <a:p>
            <a:r>
              <a:rPr lang="zh-CN" altLang="en-US" sz="2800" dirty="0"/>
              <a:t>创建、查看和删除数据库</a:t>
            </a:r>
          </a:p>
        </p:txBody>
      </p:sp>
      <p:sp>
        <p:nvSpPr>
          <p:cNvPr id="4" name="矩形 3">
            <a:extLst>
              <a:ext uri="{FF2B5EF4-FFF2-40B4-BE49-F238E27FC236}">
                <a16:creationId xmlns:a16="http://schemas.microsoft.com/office/drawing/2014/main" id="{0A5113FA-85F2-4433-A3D8-7545756B0DC9}"/>
              </a:ext>
            </a:extLst>
          </p:cNvPr>
          <p:cNvSpPr/>
          <p:nvPr/>
        </p:nvSpPr>
        <p:spPr>
          <a:xfrm>
            <a:off x="796160" y="1873307"/>
            <a:ext cx="5982167" cy="343228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262626"/>
                </a:solidFill>
                <a:latin typeface="Alibaba PuHuiTi" pitchFamily="18" charset="-122"/>
                <a:ea typeface="Alibaba PuHuiTi" pitchFamily="18" charset="-122"/>
                <a:cs typeface="Alibaba PuHuiTi" pitchFamily="18" charset="-122"/>
              </a:rPr>
              <a:t>使用</a:t>
            </a:r>
            <a:r>
              <a:rPr lang="en" altLang="zh-CN" b="1" dirty="0">
                <a:solidFill>
                  <a:srgbClr val="262626"/>
                </a:solidFill>
                <a:latin typeface="Alibaba PuHuiTi" pitchFamily="18" charset="-122"/>
                <a:ea typeface="Alibaba PuHuiTi" pitchFamily="18" charset="-122"/>
                <a:cs typeface="Alibaba PuHuiTi" pitchFamily="18" charset="-122"/>
              </a:rPr>
              <a:t>CREATE DATABASE</a:t>
            </a:r>
            <a:r>
              <a:rPr lang="zh-CN" altLang="en-US" b="1" dirty="0">
                <a:solidFill>
                  <a:srgbClr val="262626"/>
                </a:solidFill>
                <a:latin typeface="Alibaba PuHuiTi" pitchFamily="18" charset="-122"/>
                <a:ea typeface="Alibaba PuHuiTi" pitchFamily="18" charset="-122"/>
                <a:cs typeface="Alibaba PuHuiTi" pitchFamily="18" charset="-122"/>
              </a:rPr>
              <a:t>语句创建数据库</a:t>
            </a:r>
            <a:endParaRPr lang="en-US" altLang="zh-CN"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CREATE DATABASE [IF NOT EXISTS]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dbname</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create_specification_list</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p>
          <a:p>
            <a:pPr>
              <a:lnSpc>
                <a:spcPct val="150000"/>
              </a:lnSpc>
            </a:pPr>
            <a:endParaRPr lang="en" altLang="zh-CN" dirty="0">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b="1" dirty="0">
                <a:solidFill>
                  <a:srgbClr val="262626"/>
                </a:solidFill>
                <a:latin typeface="Alibaba PuHuiTi" pitchFamily="18" charset="-122"/>
                <a:ea typeface="Alibaba PuHuiTi" pitchFamily="18" charset="-122"/>
                <a:cs typeface="Alibaba PuHuiTi" pitchFamily="18" charset="-122"/>
              </a:rPr>
              <a:t>使用</a:t>
            </a:r>
            <a:r>
              <a:rPr lang="en" altLang="zh-CN" b="1" dirty="0">
                <a:solidFill>
                  <a:srgbClr val="262626"/>
                </a:solidFill>
                <a:latin typeface="Alibaba PuHuiTi" pitchFamily="18" charset="-122"/>
                <a:ea typeface="Alibaba PuHuiTi" pitchFamily="18" charset="-122"/>
                <a:cs typeface="Alibaba PuHuiTi" pitchFamily="18" charset="-122"/>
              </a:rPr>
              <a:t>SHOW DATABASES</a:t>
            </a:r>
            <a:r>
              <a:rPr lang="zh-CN" altLang="en-US" b="1" dirty="0">
                <a:solidFill>
                  <a:srgbClr val="262626"/>
                </a:solidFill>
                <a:latin typeface="Alibaba PuHuiTi" pitchFamily="18" charset="-122"/>
                <a:ea typeface="Alibaba PuHuiTi" pitchFamily="18" charset="-122"/>
                <a:cs typeface="Alibaba PuHuiTi" pitchFamily="18" charset="-122"/>
              </a:rPr>
              <a:t>语句查看数据库</a:t>
            </a:r>
            <a:endParaRPr lang="en-US" altLang="zh-CN"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SHOW DATABASES;</a:t>
            </a:r>
          </a:p>
          <a:p>
            <a:pPr>
              <a:lnSpc>
                <a:spcPct val="150000"/>
              </a:lnSpc>
            </a:pPr>
            <a:endParaRPr lang="en-US" altLang="zh-CN" dirty="0">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b="1" dirty="0">
                <a:solidFill>
                  <a:srgbClr val="262626"/>
                </a:solidFill>
                <a:latin typeface="Alibaba PuHuiTi" pitchFamily="18" charset="-122"/>
                <a:ea typeface="Alibaba PuHuiTi" pitchFamily="18" charset="-122"/>
                <a:cs typeface="Alibaba PuHuiTi" pitchFamily="18" charset="-122"/>
              </a:rPr>
              <a:t>使用</a:t>
            </a:r>
            <a:r>
              <a:rPr lang="en" altLang="zh-CN" b="1" dirty="0">
                <a:solidFill>
                  <a:srgbClr val="262626"/>
                </a:solidFill>
                <a:latin typeface="Alibaba PuHuiTi" pitchFamily="18" charset="-122"/>
                <a:ea typeface="Alibaba PuHuiTi" pitchFamily="18" charset="-122"/>
                <a:cs typeface="Alibaba PuHuiTi" pitchFamily="18" charset="-122"/>
              </a:rPr>
              <a:t>DROP DATABASE</a:t>
            </a:r>
            <a:r>
              <a:rPr lang="zh-CN" altLang="en-US" b="1" dirty="0">
                <a:solidFill>
                  <a:srgbClr val="262626"/>
                </a:solidFill>
                <a:latin typeface="Alibaba PuHuiTi" pitchFamily="18" charset="-122"/>
                <a:ea typeface="Alibaba PuHuiTi" pitchFamily="18" charset="-122"/>
                <a:cs typeface="Alibaba PuHuiTi" pitchFamily="18" charset="-122"/>
              </a:rPr>
              <a:t>语句删除数据库</a:t>
            </a:r>
            <a:endParaRPr lang="en-US" altLang="zh-CN"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DROP DATABASE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my_db</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endParaRPr lang="zh-CN" altLang="en-US" sz="1400" i="1" dirty="0">
              <a:solidFill>
                <a:schemeClr val="bg1">
                  <a:lumMod val="50000"/>
                </a:schemeClr>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3535749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EE6A8-DE2A-45DB-AEDF-0F2698F65E94}"/>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599323A9-B519-44BA-88C8-A85B12DF60E9}"/>
              </a:ext>
            </a:extLst>
          </p:cNvPr>
          <p:cNvSpPr>
            <a:spLocks noGrp="1"/>
          </p:cNvSpPr>
          <p:nvPr>
            <p:ph idx="1"/>
          </p:nvPr>
        </p:nvSpPr>
        <p:spPr/>
        <p:txBody>
          <a:bodyPr/>
          <a:lstStyle/>
          <a:p>
            <a:r>
              <a:rPr lang="zh-CN" altLang="en-US" sz="2800" dirty="0"/>
              <a:t>创建、查看、删除表</a:t>
            </a:r>
          </a:p>
        </p:txBody>
      </p:sp>
      <p:sp>
        <p:nvSpPr>
          <p:cNvPr id="4" name="矩形 3">
            <a:extLst>
              <a:ext uri="{FF2B5EF4-FFF2-40B4-BE49-F238E27FC236}">
                <a16:creationId xmlns:a16="http://schemas.microsoft.com/office/drawing/2014/main" id="{AB3D3B97-5284-4F39-B163-620EE0BF8717}"/>
              </a:ext>
            </a:extLst>
          </p:cNvPr>
          <p:cNvSpPr/>
          <p:nvPr/>
        </p:nvSpPr>
        <p:spPr>
          <a:xfrm>
            <a:off x="848166" y="1798983"/>
            <a:ext cx="5437103" cy="370922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262626"/>
                </a:solidFill>
                <a:latin typeface="Alibaba PuHuiTi" pitchFamily="18" charset="-122"/>
                <a:ea typeface="Alibaba PuHuiTi" pitchFamily="18" charset="-122"/>
                <a:cs typeface="Alibaba PuHuiTi" pitchFamily="18" charset="-122"/>
              </a:rPr>
              <a:t>使用 </a:t>
            </a:r>
            <a:r>
              <a:rPr lang="en" altLang="zh-CN" sz="1600" b="1" dirty="0">
                <a:solidFill>
                  <a:srgbClr val="262626"/>
                </a:solidFill>
                <a:latin typeface="Alibaba PuHuiTi" pitchFamily="18" charset="-122"/>
                <a:ea typeface="Alibaba PuHuiTi" pitchFamily="18" charset="-122"/>
                <a:cs typeface="Alibaba PuHuiTi" pitchFamily="18" charset="-122"/>
              </a:rPr>
              <a:t>CREATE TABLE </a:t>
            </a:r>
            <a:r>
              <a:rPr lang="zh-CN" altLang="en-US" sz="1600" b="1" dirty="0">
                <a:solidFill>
                  <a:srgbClr val="262626"/>
                </a:solidFill>
                <a:latin typeface="Alibaba PuHuiTi" pitchFamily="18" charset="-122"/>
                <a:ea typeface="Alibaba PuHuiTi" pitchFamily="18" charset="-122"/>
                <a:cs typeface="Alibaba PuHuiTi" pitchFamily="18" charset="-122"/>
              </a:rPr>
              <a:t>语句在数据库中创建新表</a:t>
            </a:r>
            <a:endParaRPr lang="en-US" altLang="zh-CN" sz="1600"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CREATE TABLE [IF NOT EXISTS]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create_definition</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table_options</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partition_options</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p>
          <a:p>
            <a:pPr>
              <a:lnSpc>
                <a:spcPct val="150000"/>
              </a:lnSpc>
            </a:pPr>
            <a:endParaRPr lang="en"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zh-CN" altLang="en-US" sz="1400" i="1" dirty="0">
                <a:solidFill>
                  <a:schemeClr val="bg1">
                    <a:lumMod val="50000"/>
                  </a:schemeClr>
                </a:solidFill>
                <a:latin typeface="Alibaba PuHuiTi" pitchFamily="18" charset="-122"/>
                <a:ea typeface="Alibaba PuHuiTi" pitchFamily="18" charset="-122"/>
                <a:cs typeface="Alibaba PuHuiTi" pitchFamily="18" charset="-122"/>
              </a:rPr>
              <a:t>举例：</a:t>
            </a:r>
            <a:endParaRPr lang="en-US"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CREATE TABLE test (c1 int primary key, c2 VARCHAR(50));</a:t>
            </a:r>
          </a:p>
          <a:p>
            <a:pPr>
              <a:lnSpc>
                <a:spcPct val="150000"/>
              </a:lnSpc>
            </a:pPr>
            <a:endParaRPr lang="en"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sz="1600" b="1" dirty="0">
                <a:solidFill>
                  <a:srgbClr val="262626"/>
                </a:solidFill>
                <a:latin typeface="Alibaba PuHuiTi" pitchFamily="18" charset="-122"/>
                <a:ea typeface="Alibaba PuHuiTi" pitchFamily="18" charset="-122"/>
                <a:cs typeface="Alibaba PuHuiTi" pitchFamily="18" charset="-122"/>
              </a:rPr>
              <a:t>使用 </a:t>
            </a:r>
            <a:r>
              <a:rPr lang="en" altLang="zh-CN" sz="1600" b="1" dirty="0">
                <a:solidFill>
                  <a:srgbClr val="262626"/>
                </a:solidFill>
                <a:latin typeface="Alibaba PuHuiTi" pitchFamily="18" charset="-122"/>
                <a:ea typeface="Alibaba PuHuiTi" pitchFamily="18" charset="-122"/>
                <a:cs typeface="Alibaba PuHuiTi" pitchFamily="18" charset="-122"/>
              </a:rPr>
              <a:t>SHOW CREATE TABLE </a:t>
            </a:r>
            <a:r>
              <a:rPr lang="zh-CN" altLang="en-US" sz="1600" b="1" dirty="0">
                <a:solidFill>
                  <a:srgbClr val="262626"/>
                </a:solidFill>
                <a:latin typeface="Alibaba PuHuiTi" pitchFamily="18" charset="-122"/>
                <a:ea typeface="Alibaba PuHuiTi" pitchFamily="18" charset="-122"/>
                <a:cs typeface="Alibaba PuHuiTi" pitchFamily="18" charset="-122"/>
              </a:rPr>
              <a:t>语句查看建表语句</a:t>
            </a:r>
            <a:endParaRPr lang="en-US" altLang="zh-CN" sz="16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SHOW CREATE TABLE test;</a:t>
            </a:r>
            <a:endParaRPr lang="zh-CN" altLang="en-US" sz="1400" i="1" dirty="0">
              <a:solidFill>
                <a:schemeClr val="bg1">
                  <a:lumMod val="50000"/>
                </a:schemeClr>
              </a:solidFill>
              <a:latin typeface="Alibaba PuHuiTi" pitchFamily="18" charset="-122"/>
              <a:ea typeface="Alibaba PuHuiTi" pitchFamily="18" charset="-122"/>
              <a:cs typeface="Alibaba PuHuiTi" pitchFamily="18" charset="-122"/>
            </a:endParaRPr>
          </a:p>
        </p:txBody>
      </p:sp>
      <p:sp>
        <p:nvSpPr>
          <p:cNvPr id="5" name="矩形 4">
            <a:extLst>
              <a:ext uri="{FF2B5EF4-FFF2-40B4-BE49-F238E27FC236}">
                <a16:creationId xmlns:a16="http://schemas.microsoft.com/office/drawing/2014/main" id="{CBC136BB-BB9C-4696-9084-429B7C3D6654}"/>
              </a:ext>
            </a:extLst>
          </p:cNvPr>
          <p:cNvSpPr/>
          <p:nvPr/>
        </p:nvSpPr>
        <p:spPr>
          <a:xfrm>
            <a:off x="6415526" y="1798982"/>
            <a:ext cx="4916956" cy="370922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262626"/>
                </a:solidFill>
                <a:latin typeface="Alibaba PuHuiTi" pitchFamily="18" charset="-122"/>
                <a:ea typeface="Alibaba PuHuiTi" pitchFamily="18" charset="-122"/>
                <a:cs typeface="Alibaba PuHuiTi" pitchFamily="18" charset="-122"/>
              </a:rPr>
              <a:t>使用</a:t>
            </a:r>
            <a:r>
              <a:rPr lang="en" altLang="zh-CN" sz="1600" b="1" dirty="0">
                <a:solidFill>
                  <a:srgbClr val="262626"/>
                </a:solidFill>
                <a:latin typeface="Alibaba PuHuiTi" pitchFamily="18" charset="-122"/>
                <a:ea typeface="Alibaba PuHuiTi" pitchFamily="18" charset="-122"/>
                <a:cs typeface="Alibaba PuHuiTi" pitchFamily="18" charset="-122"/>
              </a:rPr>
              <a:t>DROP TABLE</a:t>
            </a:r>
            <a:r>
              <a:rPr lang="zh-CN" altLang="en-US" sz="1600" b="1" dirty="0">
                <a:solidFill>
                  <a:srgbClr val="262626"/>
                </a:solidFill>
                <a:latin typeface="Alibaba PuHuiTi" pitchFamily="18" charset="-122"/>
                <a:ea typeface="Alibaba PuHuiTi" pitchFamily="18" charset="-122"/>
                <a:cs typeface="Alibaba PuHuiTi" pitchFamily="18" charset="-122"/>
              </a:rPr>
              <a:t>语句删除数据库</a:t>
            </a:r>
            <a:endParaRPr lang="en-US" altLang="zh-CN" sz="16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DROP TABLE [IF EXISTS]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table_list</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table_list</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endParaRPr lang="en"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zh-CN" altLang="en-US" sz="1400" i="1" dirty="0">
                <a:solidFill>
                  <a:schemeClr val="bg1">
                    <a:lumMod val="50000"/>
                  </a:schemeClr>
                </a:solidFill>
                <a:latin typeface="Alibaba PuHuiTi" pitchFamily="18" charset="-122"/>
                <a:ea typeface="Alibaba PuHuiTi" pitchFamily="18" charset="-122"/>
                <a:cs typeface="Alibaba PuHuiTi" pitchFamily="18" charset="-122"/>
              </a:rPr>
              <a:t>举例：</a:t>
            </a:r>
            <a:endParaRPr lang="en-US"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DROP TABLE test;</a:t>
            </a: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DROP TABLE IF EXISTS test;</a:t>
            </a:r>
          </a:p>
          <a:p>
            <a:pPr indent="-285750">
              <a:lnSpc>
                <a:spcPct val="150000"/>
              </a:lnSpc>
              <a:buFont typeface="Arial" panose="020B0604020202020204" pitchFamily="34" charset="0"/>
              <a:buChar char="•"/>
            </a:pPr>
            <a:r>
              <a:rPr lang="zh-CN" altLang="en-US" sz="1600" b="1" dirty="0">
                <a:solidFill>
                  <a:srgbClr val="262626"/>
                </a:solidFill>
                <a:latin typeface="Alibaba PuHuiTi" pitchFamily="18" charset="-122"/>
                <a:ea typeface="Alibaba PuHuiTi" pitchFamily="18" charset="-122"/>
                <a:cs typeface="Alibaba PuHuiTi" pitchFamily="18" charset="-122"/>
              </a:rPr>
              <a:t>使用 </a:t>
            </a:r>
            <a:r>
              <a:rPr lang="en" altLang="zh-CN" sz="1600" b="1" dirty="0">
                <a:solidFill>
                  <a:srgbClr val="262626"/>
                </a:solidFill>
                <a:latin typeface="Alibaba PuHuiTi" pitchFamily="18" charset="-122"/>
                <a:ea typeface="Alibaba PuHuiTi" pitchFamily="18" charset="-122"/>
                <a:cs typeface="Alibaba PuHuiTi" pitchFamily="18" charset="-122"/>
              </a:rPr>
              <a:t>SHOWTABLES </a:t>
            </a:r>
            <a:r>
              <a:rPr lang="zh-CN" altLang="en-US" sz="1600" b="1" dirty="0">
                <a:solidFill>
                  <a:srgbClr val="262626"/>
                </a:solidFill>
                <a:latin typeface="Alibaba PuHuiTi" pitchFamily="18" charset="-122"/>
                <a:ea typeface="Alibaba PuHuiTi" pitchFamily="18" charset="-122"/>
                <a:cs typeface="Alibaba PuHuiTi" pitchFamily="18" charset="-122"/>
              </a:rPr>
              <a:t>语句查看数据库中的所有表</a:t>
            </a:r>
            <a:endParaRPr lang="en-US" altLang="zh-CN" sz="16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zh-CN" altLang="en-US" sz="1400" i="1" dirty="0">
                <a:solidFill>
                  <a:schemeClr val="bg1">
                    <a:lumMod val="50000"/>
                  </a:schemeClr>
                </a:solidFill>
                <a:latin typeface="Alibaba PuHuiTi" pitchFamily="18" charset="-122"/>
                <a:ea typeface="Alibaba PuHuiTi" pitchFamily="18" charset="-122"/>
                <a:cs typeface="Alibaba PuHuiTi" pitchFamily="18" charset="-122"/>
              </a:rPr>
              <a:t>举例</a:t>
            </a:r>
            <a:endParaRPr lang="en-US" altLang="zh-CN" sz="14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SHOW TABLES FROM </a:t>
            </a:r>
            <a:r>
              <a:rPr lang="en" altLang="zh-CN" sz="1400" i="1" dirty="0" err="1">
                <a:solidFill>
                  <a:schemeClr val="bg1">
                    <a:lumMod val="50000"/>
                  </a:schemeClr>
                </a:solidFill>
                <a:latin typeface="Alibaba PuHuiTi" pitchFamily="18" charset="-122"/>
                <a:ea typeface="Alibaba PuHuiTi" pitchFamily="18" charset="-122"/>
                <a:cs typeface="Alibaba PuHuiTi" pitchFamily="18" charset="-122"/>
              </a:rPr>
              <a:t>my_db</a:t>
            </a:r>
            <a:r>
              <a:rPr lang="en" altLang="zh-CN" sz="1400" i="1" dirty="0">
                <a:solidFill>
                  <a:schemeClr val="bg1">
                    <a:lumMod val="50000"/>
                  </a:schemeClr>
                </a:solidFill>
                <a:latin typeface="Alibaba PuHuiTi" pitchFamily="18" charset="-122"/>
                <a:ea typeface="Alibaba PuHuiTi" pitchFamily="18" charset="-122"/>
                <a:cs typeface="Alibaba PuHuiTi" pitchFamily="18" charset="-122"/>
              </a:rPr>
              <a:t>;</a:t>
            </a:r>
          </a:p>
        </p:txBody>
      </p:sp>
    </p:spTree>
    <p:extLst>
      <p:ext uri="{BB962C8B-B14F-4D97-AF65-F5344CB8AC3E}">
        <p14:creationId xmlns:p14="http://schemas.microsoft.com/office/powerpoint/2010/main" val="30368399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9B929-4EFE-4901-8C81-789827C2BFE0}"/>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38CD9C2F-F0F6-4413-893A-53C8566D95F4}"/>
              </a:ext>
            </a:extLst>
          </p:cNvPr>
          <p:cNvSpPr>
            <a:spLocks noGrp="1"/>
          </p:cNvSpPr>
          <p:nvPr>
            <p:ph idx="1"/>
          </p:nvPr>
        </p:nvSpPr>
        <p:spPr/>
        <p:txBody>
          <a:bodyPr/>
          <a:lstStyle/>
          <a:p>
            <a:r>
              <a:rPr lang="zh-CN" altLang="en-US" sz="2800" dirty="0"/>
              <a:t>创建、查看、删除表</a:t>
            </a:r>
          </a:p>
        </p:txBody>
      </p:sp>
      <p:sp>
        <p:nvSpPr>
          <p:cNvPr id="4" name="矩形 3">
            <a:extLst>
              <a:ext uri="{FF2B5EF4-FFF2-40B4-BE49-F238E27FC236}">
                <a16:creationId xmlns:a16="http://schemas.microsoft.com/office/drawing/2014/main" id="{B9864F39-194D-4F2C-9B35-7AA9E97B4E14}"/>
              </a:ext>
            </a:extLst>
          </p:cNvPr>
          <p:cNvSpPr/>
          <p:nvPr/>
        </p:nvSpPr>
        <p:spPr>
          <a:xfrm>
            <a:off x="943688" y="2843255"/>
            <a:ext cx="3014870" cy="269785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创建索引</a:t>
            </a:r>
            <a:endParaRPr lang="en-US" altLang="zh-CN" sz="1400"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CREATE [UNIQUE] INDEX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indexname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ON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index_col_name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index_type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index_options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查看索引</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SHOW INDEX FROM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删除索引</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DROP INDEX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indexname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ON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p>
        </p:txBody>
      </p:sp>
      <p:sp>
        <p:nvSpPr>
          <p:cNvPr id="5" name="矩形 4">
            <a:extLst>
              <a:ext uri="{FF2B5EF4-FFF2-40B4-BE49-F238E27FC236}">
                <a16:creationId xmlns:a16="http://schemas.microsoft.com/office/drawing/2014/main" id="{6B5068C6-0610-4909-AB1C-1076CB954A1D}"/>
              </a:ext>
            </a:extLst>
          </p:cNvPr>
          <p:cNvSpPr/>
          <p:nvPr/>
        </p:nvSpPr>
        <p:spPr>
          <a:xfrm>
            <a:off x="832845" y="2007236"/>
            <a:ext cx="10110694" cy="584775"/>
          </a:xfrm>
          <a:prstGeom prst="rect">
            <a:avLst/>
          </a:prstGeom>
        </p:spPr>
        <p:txBody>
          <a:bodyPr wrap="square">
            <a:spAutoFit/>
          </a:bodyPr>
          <a:lstStyle/>
          <a:p>
            <a:r>
              <a:rPr lang="zh-CN" altLang="en-US" sz="1600" dirty="0">
                <a:solidFill>
                  <a:srgbClr val="262626"/>
                </a:solidFill>
                <a:latin typeface="Alibaba PuHuiTi" pitchFamily="18" charset="-122"/>
                <a:ea typeface="Alibaba PuHuiTi" pitchFamily="18" charset="-122"/>
                <a:cs typeface="Alibaba PuHuiTi" pitchFamily="18" charset="-122"/>
              </a:rPr>
              <a:t>索引是创建在表上的，对数据库表中一列或多列的值进行排序的一种结构。其作用主要在于提高查询的速度，降低数据库系统的性能开销。</a:t>
            </a:r>
            <a:endParaRPr lang="zh-CN" altLang="en-US" sz="1600" dirty="0">
              <a:latin typeface="Alibaba PuHuiTi" pitchFamily="18" charset="-122"/>
              <a:ea typeface="Alibaba PuHuiTi" pitchFamily="18" charset="-122"/>
              <a:cs typeface="Alibaba PuHuiTi" pitchFamily="18" charset="-122"/>
            </a:endParaRPr>
          </a:p>
        </p:txBody>
      </p:sp>
      <p:sp>
        <p:nvSpPr>
          <p:cNvPr id="6" name="矩形 5">
            <a:extLst>
              <a:ext uri="{FF2B5EF4-FFF2-40B4-BE49-F238E27FC236}">
                <a16:creationId xmlns:a16="http://schemas.microsoft.com/office/drawing/2014/main" id="{EF8E1010-D8AF-46D2-9FE8-3D1E9E6CA16D}"/>
              </a:ext>
            </a:extLst>
          </p:cNvPr>
          <p:cNvSpPr/>
          <p:nvPr/>
        </p:nvSpPr>
        <p:spPr>
          <a:xfrm>
            <a:off x="4558217" y="2809598"/>
            <a:ext cx="4432852" cy="2790187"/>
          </a:xfrm>
          <a:prstGeom prst="rect">
            <a:avLst/>
          </a:prstGeom>
        </p:spPr>
        <p:txBody>
          <a:bodyPr wrap="square">
            <a:spAutoFit/>
          </a:bodyPr>
          <a:lstStyle/>
          <a:p>
            <a:pPr>
              <a:lnSpc>
                <a:spcPct val="150000"/>
              </a:lnSpc>
            </a:pPr>
            <a:r>
              <a:rPr lang="zh-CN" altLang="en" sz="1400" b="1" dirty="0">
                <a:solidFill>
                  <a:srgbClr val="262626"/>
                </a:solidFill>
                <a:latin typeface="Alibaba PuHuiTi" pitchFamily="18" charset="-122"/>
                <a:ea typeface="Alibaba PuHuiTi" pitchFamily="18" charset="-122"/>
                <a:cs typeface="Alibaba PuHuiTi" pitchFamily="18" charset="-122"/>
              </a:rPr>
              <a:t>举例</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执行以下命令，创建表</a:t>
            </a:r>
            <a:r>
              <a:rPr lang="en" altLang="zh-CN" sz="1400" b="1" dirty="0">
                <a:solidFill>
                  <a:srgbClr val="262626"/>
                </a:solidFill>
                <a:latin typeface="Alibaba PuHuiTi" pitchFamily="18" charset="-122"/>
                <a:ea typeface="Alibaba PuHuiTi" pitchFamily="18" charset="-122"/>
                <a:cs typeface="Alibaba PuHuiTi" pitchFamily="18" charset="-122"/>
              </a:rPr>
              <a:t>test</a:t>
            </a:r>
            <a:r>
              <a:rPr lang="zh-CN" altLang="en" sz="1400" b="1" dirty="0">
                <a:solidFill>
                  <a:srgbClr val="262626"/>
                </a:solidFill>
                <a:latin typeface="Alibaba PuHuiTi" pitchFamily="18" charset="-122"/>
                <a:ea typeface="Alibaba PuHuiTi" pitchFamily="18" charset="-122"/>
                <a:cs typeface="Alibaba PuHuiTi" pitchFamily="18" charset="-122"/>
              </a:rPr>
              <a:t>。</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US" altLang="zh-CN" sz="1200" i="1" dirty="0">
                <a:solidFill>
                  <a:schemeClr val="bg1">
                    <a:lumMod val="50000"/>
                  </a:schemeClr>
                </a:solidFill>
                <a:latin typeface="Alibaba PuHuiTi" pitchFamily="18" charset="-122"/>
                <a:ea typeface="Alibaba PuHuiTi" pitchFamily="18" charset="-122"/>
                <a:cs typeface="Alibaba PuHuiTi" pitchFamily="18" charset="-122"/>
              </a:rPr>
              <a:t>CREATE TABLE test (c1 int primary key, c2 VARCHAR(10));</a:t>
            </a: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执行以下命令，创建表</a:t>
            </a:r>
            <a:r>
              <a:rPr lang="en" altLang="zh-CN" sz="1400" b="1" dirty="0">
                <a:solidFill>
                  <a:srgbClr val="262626"/>
                </a:solidFill>
                <a:latin typeface="Alibaba PuHuiTi" pitchFamily="18" charset="-122"/>
                <a:ea typeface="Alibaba PuHuiTi" pitchFamily="18" charset="-122"/>
                <a:cs typeface="Alibaba PuHuiTi" pitchFamily="18" charset="-122"/>
              </a:rPr>
              <a:t>test</a:t>
            </a:r>
            <a:r>
              <a:rPr lang="zh-CN" altLang="en-US" sz="1400" b="1" dirty="0">
                <a:solidFill>
                  <a:srgbClr val="262626"/>
                </a:solidFill>
                <a:latin typeface="Alibaba PuHuiTi" pitchFamily="18" charset="-122"/>
                <a:ea typeface="Alibaba PuHuiTi" pitchFamily="18" charset="-122"/>
                <a:cs typeface="Alibaba PuHuiTi" pitchFamily="18" charset="-122"/>
              </a:rPr>
              <a:t>的索引。</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CREATE INDEX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test_index</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ON test (c1, c2 DESC);</a:t>
            </a: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执行以下命令，查看表</a:t>
            </a:r>
            <a:r>
              <a:rPr lang="en" altLang="zh-CN" sz="1400" b="1" dirty="0">
                <a:solidFill>
                  <a:srgbClr val="262626"/>
                </a:solidFill>
                <a:latin typeface="Alibaba PuHuiTi" pitchFamily="18" charset="-122"/>
                <a:ea typeface="Alibaba PuHuiTi" pitchFamily="18" charset="-122"/>
                <a:cs typeface="Alibaba PuHuiTi" pitchFamily="18" charset="-122"/>
              </a:rPr>
              <a:t>test</a:t>
            </a:r>
            <a:r>
              <a:rPr lang="zh-CN" altLang="en-US" sz="1400" b="1" dirty="0">
                <a:solidFill>
                  <a:srgbClr val="262626"/>
                </a:solidFill>
                <a:latin typeface="Alibaba PuHuiTi" pitchFamily="18" charset="-122"/>
                <a:ea typeface="Alibaba PuHuiTi" pitchFamily="18" charset="-122"/>
                <a:cs typeface="Alibaba PuHuiTi" pitchFamily="18" charset="-122"/>
              </a:rPr>
              <a:t>的索引。</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SHOW INDEX FROM test;</a:t>
            </a:r>
          </a:p>
          <a:p>
            <a:pPr marL="285750" indent="-285750">
              <a:lnSpc>
                <a:spcPct val="150000"/>
              </a:lnSpc>
              <a:buFont typeface="Arial" panose="020B0604020202020204" pitchFamily="34" charset="0"/>
              <a:buChar char="•"/>
            </a:pPr>
            <a:r>
              <a:rPr lang="zh-CN" altLang="en-US" sz="1400" b="1" dirty="0">
                <a:solidFill>
                  <a:srgbClr val="262626"/>
                </a:solidFill>
                <a:latin typeface="Alibaba PuHuiTi" pitchFamily="18" charset="-122"/>
                <a:ea typeface="Alibaba PuHuiTi" pitchFamily="18" charset="-122"/>
                <a:cs typeface="Alibaba PuHuiTi" pitchFamily="18" charset="-122"/>
              </a:rPr>
              <a:t>执行以下命令，删除表</a:t>
            </a:r>
            <a:r>
              <a:rPr lang="en" altLang="zh-CN" sz="1400" b="1" dirty="0">
                <a:solidFill>
                  <a:srgbClr val="262626"/>
                </a:solidFill>
                <a:latin typeface="Alibaba PuHuiTi" pitchFamily="18" charset="-122"/>
                <a:ea typeface="Alibaba PuHuiTi" pitchFamily="18" charset="-122"/>
                <a:cs typeface="Alibaba PuHuiTi" pitchFamily="18" charset="-122"/>
              </a:rPr>
              <a:t>test</a:t>
            </a:r>
            <a:r>
              <a:rPr lang="zh-CN" altLang="en-US" sz="1400" b="1" dirty="0">
                <a:solidFill>
                  <a:srgbClr val="262626"/>
                </a:solidFill>
                <a:latin typeface="Alibaba PuHuiTi" pitchFamily="18" charset="-122"/>
                <a:ea typeface="Alibaba PuHuiTi" pitchFamily="18" charset="-122"/>
                <a:cs typeface="Alibaba PuHuiTi" pitchFamily="18" charset="-122"/>
              </a:rPr>
              <a:t>的索引​</a:t>
            </a:r>
            <a:endParaRPr lang="en"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DROP INDEX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test_index</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ON test;</a:t>
            </a:r>
            <a:endParaRPr lang="zh-CN" altLang="en-US" sz="1200" i="1" dirty="0">
              <a:solidFill>
                <a:schemeClr val="bg1">
                  <a:lumMod val="50000"/>
                </a:schemeClr>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41801746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C4756-2B38-4BCC-A5D8-8984B8BBD4C6}"/>
              </a:ext>
            </a:extLst>
          </p:cNvPr>
          <p:cNvSpPr>
            <a:spLocks noGrp="1"/>
          </p:cNvSpPr>
          <p:nvPr>
            <p:ph type="title"/>
          </p:nvPr>
        </p:nvSpPr>
        <p:spPr/>
        <p:txBody>
          <a:bodyPr/>
          <a:lstStyle/>
          <a:p>
            <a:pPr algn="ctr"/>
            <a:r>
              <a:rPr lang="en-US" altLang="zh-CN" dirty="0" err="1"/>
              <a:t>OceanBase</a:t>
            </a:r>
            <a:r>
              <a:rPr lang="zh-CN" altLang="en-US" dirty="0"/>
              <a:t>的发展历程</a:t>
            </a:r>
          </a:p>
        </p:txBody>
      </p:sp>
      <p:grpSp>
        <p:nvGrpSpPr>
          <p:cNvPr id="4" name="组合 3">
            <a:extLst>
              <a:ext uri="{FF2B5EF4-FFF2-40B4-BE49-F238E27FC236}">
                <a16:creationId xmlns:a16="http://schemas.microsoft.com/office/drawing/2014/main" id="{7188E14A-749D-4058-A6AA-EAD476BDC8C3}"/>
              </a:ext>
            </a:extLst>
          </p:cNvPr>
          <p:cNvGrpSpPr/>
          <p:nvPr/>
        </p:nvGrpSpPr>
        <p:grpSpPr>
          <a:xfrm>
            <a:off x="2054365" y="3227042"/>
            <a:ext cx="1394687" cy="2997964"/>
            <a:chOff x="3399313" y="2916452"/>
            <a:chExt cx="2694422" cy="2997964"/>
          </a:xfrm>
        </p:grpSpPr>
        <p:sp>
          <p:nvSpPr>
            <p:cNvPr id="5" name="矩形 4">
              <a:extLst>
                <a:ext uri="{FF2B5EF4-FFF2-40B4-BE49-F238E27FC236}">
                  <a16:creationId xmlns:a16="http://schemas.microsoft.com/office/drawing/2014/main" id="{454B3E25-7F5F-4769-9419-EC4D415C2930}"/>
                </a:ext>
              </a:extLst>
            </p:cNvPr>
            <p:cNvSpPr/>
            <p:nvPr/>
          </p:nvSpPr>
          <p:spPr>
            <a:xfrm>
              <a:off x="3399313" y="5777817"/>
              <a:ext cx="2694422" cy="1365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Straight Connector 20">
              <a:extLst>
                <a:ext uri="{FF2B5EF4-FFF2-40B4-BE49-F238E27FC236}">
                  <a16:creationId xmlns:a16="http://schemas.microsoft.com/office/drawing/2014/main" id="{964E8A12-B7A8-4A45-A0C2-C448E5091BF2}"/>
                </a:ext>
              </a:extLst>
            </p:cNvPr>
            <p:cNvCxnSpPr>
              <a:cxnSpLocks/>
            </p:cNvCxnSpPr>
            <p:nvPr/>
          </p:nvCxnSpPr>
          <p:spPr>
            <a:xfrm flipV="1">
              <a:off x="3476201" y="3067204"/>
              <a:ext cx="0" cy="2433415"/>
            </a:xfrm>
            <a:prstGeom prst="line">
              <a:avLst/>
            </a:prstGeom>
            <a:solidFill>
              <a:schemeClr val="bg1"/>
            </a:solidFill>
            <a:ln w="25400">
              <a:solidFill>
                <a:srgbClr val="00B050"/>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7" name="TextBox 59">
              <a:extLst>
                <a:ext uri="{FF2B5EF4-FFF2-40B4-BE49-F238E27FC236}">
                  <a16:creationId xmlns:a16="http://schemas.microsoft.com/office/drawing/2014/main" id="{DDE33607-B3FD-4D2E-9E34-7ADBC650C86F}"/>
                </a:ext>
              </a:extLst>
            </p:cNvPr>
            <p:cNvSpPr txBox="1">
              <a:spLocks noChangeArrowheads="1"/>
            </p:cNvSpPr>
            <p:nvPr/>
          </p:nvSpPr>
          <p:spPr bwMode="auto">
            <a:xfrm>
              <a:off x="3620927" y="2916452"/>
              <a:ext cx="2075252" cy="1182600"/>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00B050"/>
                  </a:solidFill>
                  <a:latin typeface="Alibaba PuHuiTi M" pitchFamily="18" charset="-122"/>
                  <a:ea typeface="Alibaba PuHuiTi M" pitchFamily="18" charset="-122"/>
                </a:rPr>
                <a:t>产品开源</a:t>
              </a:r>
              <a:br>
                <a:rPr lang="en-US" sz="1400" dirty="0">
                  <a:solidFill>
                    <a:srgbClr val="00B050"/>
                  </a:solidFill>
                  <a:latin typeface="Alibaba PuHuiTi M" pitchFamily="18" charset="-122"/>
                  <a:ea typeface="Alibaba PuHuiTi M" pitchFamily="18" charset="-122"/>
                </a:rPr>
              </a:br>
              <a:r>
                <a:rPr lang="zh-CN" altLang="en-US" sz="1200" dirty="0">
                  <a:solidFill>
                    <a:srgbClr val="00B050"/>
                  </a:solidFill>
                  <a:latin typeface="Alibaba PuHuiTi M" pitchFamily="18" charset="-122"/>
                  <a:ea typeface="Alibaba PuHuiTi M" pitchFamily="18" charset="-122"/>
                </a:rPr>
                <a:t>支持</a:t>
              </a:r>
              <a:r>
                <a:rPr lang="en-US" altLang="zh-CN" sz="1200" dirty="0">
                  <a:solidFill>
                    <a:srgbClr val="00B050"/>
                  </a:solidFill>
                  <a:latin typeface="Alibaba PuHuiTi M" pitchFamily="18" charset="-122"/>
                  <a:ea typeface="Alibaba PuHuiTi M" pitchFamily="18" charset="-122"/>
                </a:rPr>
                <a:t>SQL</a:t>
              </a:r>
              <a:endParaRPr lang="en-US" altLang="zh-CN" sz="1400" dirty="0">
                <a:solidFill>
                  <a:srgbClr val="00B050"/>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8" name="文本占位符 6">
              <a:extLst>
                <a:ext uri="{FF2B5EF4-FFF2-40B4-BE49-F238E27FC236}">
                  <a16:creationId xmlns:a16="http://schemas.microsoft.com/office/drawing/2014/main" id="{22771241-2A33-43D3-9348-321F6BBE726C}"/>
                </a:ext>
              </a:extLst>
            </p:cNvPr>
            <p:cNvSpPr txBox="1">
              <a:spLocks/>
            </p:cNvSpPr>
            <p:nvPr/>
          </p:nvSpPr>
          <p:spPr>
            <a:xfrm>
              <a:off x="3620925" y="5124398"/>
              <a:ext cx="236491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rgbClr val="00B050"/>
                  </a:solidFill>
                  <a:latin typeface="Alibaba PuHuiTi B" pitchFamily="18" charset="-122"/>
                  <a:ea typeface="Alibaba PuHuiTi B" pitchFamily="18" charset="-122"/>
                </a:rPr>
                <a:t>2013</a:t>
              </a:r>
              <a:endParaRPr kumimoji="1" lang="zh-CN" altLang="en-US" dirty="0">
                <a:solidFill>
                  <a:srgbClr val="00B050"/>
                </a:solidFill>
                <a:latin typeface="Alibaba PuHuiTi B" pitchFamily="18" charset="-122"/>
                <a:ea typeface="Alibaba PuHuiTi B" pitchFamily="18" charset="-122"/>
              </a:endParaRPr>
            </a:p>
          </p:txBody>
        </p:sp>
      </p:grpSp>
      <p:grpSp>
        <p:nvGrpSpPr>
          <p:cNvPr id="9" name="组合 8">
            <a:extLst>
              <a:ext uri="{FF2B5EF4-FFF2-40B4-BE49-F238E27FC236}">
                <a16:creationId xmlns:a16="http://schemas.microsoft.com/office/drawing/2014/main" id="{A696E009-1323-4342-8010-6C2C29905BF0}"/>
              </a:ext>
            </a:extLst>
          </p:cNvPr>
          <p:cNvGrpSpPr/>
          <p:nvPr/>
        </p:nvGrpSpPr>
        <p:grpSpPr>
          <a:xfrm>
            <a:off x="518964" y="3585415"/>
            <a:ext cx="1468292" cy="2981675"/>
            <a:chOff x="704891" y="3393532"/>
            <a:chExt cx="2694422" cy="2981675"/>
          </a:xfrm>
        </p:grpSpPr>
        <p:sp>
          <p:nvSpPr>
            <p:cNvPr id="10" name="矩形 9">
              <a:extLst>
                <a:ext uri="{FF2B5EF4-FFF2-40B4-BE49-F238E27FC236}">
                  <a16:creationId xmlns:a16="http://schemas.microsoft.com/office/drawing/2014/main" id="{2D4CDF51-B19D-47A8-87BF-97A8288DD5F4}"/>
                </a:ext>
              </a:extLst>
            </p:cNvPr>
            <p:cNvSpPr/>
            <p:nvPr/>
          </p:nvSpPr>
          <p:spPr>
            <a:xfrm>
              <a:off x="704891" y="6238608"/>
              <a:ext cx="2694422" cy="136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Straight Connector 20">
              <a:extLst>
                <a:ext uri="{FF2B5EF4-FFF2-40B4-BE49-F238E27FC236}">
                  <a16:creationId xmlns:a16="http://schemas.microsoft.com/office/drawing/2014/main" id="{7CC79D36-7474-4598-AEFB-8B7BDB6C1AF7}"/>
                </a:ext>
              </a:extLst>
            </p:cNvPr>
            <p:cNvCxnSpPr>
              <a:cxnSpLocks/>
            </p:cNvCxnSpPr>
            <p:nvPr/>
          </p:nvCxnSpPr>
          <p:spPr>
            <a:xfrm flipV="1">
              <a:off x="792636" y="3544284"/>
              <a:ext cx="0" cy="2433415"/>
            </a:xfrm>
            <a:prstGeom prst="line">
              <a:avLst/>
            </a:prstGeom>
            <a:solidFill>
              <a:schemeClr val="bg1"/>
            </a:solidFill>
            <a:ln w="25400">
              <a:solidFill>
                <a:srgbClr val="92D050"/>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12" name="TextBox 59">
              <a:extLst>
                <a:ext uri="{FF2B5EF4-FFF2-40B4-BE49-F238E27FC236}">
                  <a16:creationId xmlns:a16="http://schemas.microsoft.com/office/drawing/2014/main" id="{C5E0C1E9-EA06-47D1-B9A9-B0EAC83C720A}"/>
                </a:ext>
              </a:extLst>
            </p:cNvPr>
            <p:cNvSpPr txBox="1">
              <a:spLocks noChangeArrowheads="1"/>
            </p:cNvSpPr>
            <p:nvPr/>
          </p:nvSpPr>
          <p:spPr bwMode="auto">
            <a:xfrm>
              <a:off x="906883" y="3393532"/>
              <a:ext cx="2075250" cy="1228767"/>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92D050"/>
                  </a:solidFill>
                  <a:latin typeface="Alibaba PuHuiTi M" pitchFamily="18" charset="-122"/>
                  <a:ea typeface="Alibaba PuHuiTi M" pitchFamily="18" charset="-122"/>
                </a:rPr>
                <a:t>产品立项</a:t>
              </a:r>
              <a:br>
                <a:rPr lang="en-US" sz="1400" dirty="0">
                  <a:solidFill>
                    <a:schemeClr val="accent1"/>
                  </a:solidFill>
                  <a:latin typeface="Alibaba PuHuiTi M" pitchFamily="18" charset="-122"/>
                  <a:ea typeface="Alibaba PuHuiTi M" pitchFamily="18" charset="-122"/>
                </a:rPr>
              </a:br>
              <a:r>
                <a:rPr lang="zh-CN" altLang="en-US" sz="1200" dirty="0">
                  <a:solidFill>
                    <a:srgbClr val="92D050"/>
                  </a:solidFill>
                  <a:latin typeface="Alibaba PuHuiTi M" pitchFamily="18" charset="-122"/>
                  <a:ea typeface="Alibaba PuHuiTi M" pitchFamily="18" charset="-122"/>
                </a:rPr>
                <a:t>第一个用户</a:t>
              </a:r>
              <a:endParaRPr lang="en-US" altLang="zh-CN" sz="1400" dirty="0">
                <a:solidFill>
                  <a:srgbClr val="92D050"/>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13" name="文本占位符 6">
              <a:extLst>
                <a:ext uri="{FF2B5EF4-FFF2-40B4-BE49-F238E27FC236}">
                  <a16:creationId xmlns:a16="http://schemas.microsoft.com/office/drawing/2014/main" id="{0387547D-6911-462E-A986-BC8DFB995B6D}"/>
                </a:ext>
              </a:extLst>
            </p:cNvPr>
            <p:cNvSpPr txBox="1">
              <a:spLocks/>
            </p:cNvSpPr>
            <p:nvPr/>
          </p:nvSpPr>
          <p:spPr>
            <a:xfrm>
              <a:off x="906883" y="5617386"/>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rgbClr val="92D050"/>
                  </a:solidFill>
                  <a:latin typeface="Alibaba PuHuiTi B" pitchFamily="18" charset="-122"/>
                  <a:ea typeface="Alibaba PuHuiTi B" pitchFamily="18" charset="-122"/>
                </a:rPr>
                <a:t>2010</a:t>
              </a:r>
              <a:endParaRPr kumimoji="1" lang="zh-CN" altLang="en-US" dirty="0">
                <a:solidFill>
                  <a:srgbClr val="92D050"/>
                </a:solidFill>
                <a:latin typeface="Alibaba PuHuiTi B" pitchFamily="18" charset="-122"/>
                <a:ea typeface="Alibaba PuHuiTi B" pitchFamily="18" charset="-122"/>
              </a:endParaRPr>
            </a:p>
          </p:txBody>
        </p:sp>
      </p:grpSp>
      <p:grpSp>
        <p:nvGrpSpPr>
          <p:cNvPr id="14" name="组合 13">
            <a:extLst>
              <a:ext uri="{FF2B5EF4-FFF2-40B4-BE49-F238E27FC236}">
                <a16:creationId xmlns:a16="http://schemas.microsoft.com/office/drawing/2014/main" id="{09A37E34-4393-4F8F-98EF-89782C953811}"/>
              </a:ext>
            </a:extLst>
          </p:cNvPr>
          <p:cNvGrpSpPr/>
          <p:nvPr/>
        </p:nvGrpSpPr>
        <p:grpSpPr>
          <a:xfrm>
            <a:off x="5002257" y="2443213"/>
            <a:ext cx="1651792" cy="2991775"/>
            <a:chOff x="8788157" y="1982175"/>
            <a:chExt cx="3072850" cy="2991775"/>
          </a:xfrm>
        </p:grpSpPr>
        <p:sp>
          <p:nvSpPr>
            <p:cNvPr id="15" name="矩形 14">
              <a:extLst>
                <a:ext uri="{FF2B5EF4-FFF2-40B4-BE49-F238E27FC236}">
                  <a16:creationId xmlns:a16="http://schemas.microsoft.com/office/drawing/2014/main" id="{FE6B95B9-A9B3-4393-88AB-E7E62D7C7676}"/>
                </a:ext>
              </a:extLst>
            </p:cNvPr>
            <p:cNvSpPr/>
            <p:nvPr/>
          </p:nvSpPr>
          <p:spPr>
            <a:xfrm>
              <a:off x="8788157" y="4837351"/>
              <a:ext cx="2694422" cy="1365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Straight Connector 20">
              <a:extLst>
                <a:ext uri="{FF2B5EF4-FFF2-40B4-BE49-F238E27FC236}">
                  <a16:creationId xmlns:a16="http://schemas.microsoft.com/office/drawing/2014/main" id="{BF803AA6-7337-41BD-B601-670169BC6CDE}"/>
                </a:ext>
              </a:extLst>
            </p:cNvPr>
            <p:cNvCxnSpPr>
              <a:cxnSpLocks/>
            </p:cNvCxnSpPr>
            <p:nvPr/>
          </p:nvCxnSpPr>
          <p:spPr>
            <a:xfrm flipV="1">
              <a:off x="8863209" y="2132927"/>
              <a:ext cx="0" cy="2433415"/>
            </a:xfrm>
            <a:prstGeom prst="line">
              <a:avLst/>
            </a:prstGeom>
            <a:solidFill>
              <a:schemeClr val="bg1"/>
            </a:solidFill>
            <a:ln w="25400">
              <a:solidFill>
                <a:srgbClr val="C00000"/>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17" name="TextBox 59">
              <a:extLst>
                <a:ext uri="{FF2B5EF4-FFF2-40B4-BE49-F238E27FC236}">
                  <a16:creationId xmlns:a16="http://schemas.microsoft.com/office/drawing/2014/main" id="{B9C4FA23-5D40-47AA-B084-5CC9C6D8B755}"/>
                </a:ext>
              </a:extLst>
            </p:cNvPr>
            <p:cNvSpPr txBox="1">
              <a:spLocks noChangeArrowheads="1"/>
            </p:cNvSpPr>
            <p:nvPr/>
          </p:nvSpPr>
          <p:spPr bwMode="auto">
            <a:xfrm>
              <a:off x="9007934" y="1982175"/>
              <a:ext cx="2853073" cy="1182600"/>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C00000"/>
                  </a:solidFill>
                  <a:latin typeface="Alibaba PuHuiTi M" pitchFamily="18" charset="-122"/>
                  <a:ea typeface="Alibaba PuHuiTi M" pitchFamily="18" charset="-122"/>
                </a:rPr>
                <a:t>支付宝核心交易</a:t>
              </a:r>
              <a:br>
                <a:rPr lang="en-US" sz="1400" dirty="0">
                  <a:solidFill>
                    <a:srgbClr val="C00000"/>
                  </a:solidFill>
                  <a:latin typeface="Alibaba PuHuiTi M" pitchFamily="18" charset="-122"/>
                  <a:ea typeface="Alibaba PuHuiTi M" pitchFamily="18" charset="-122"/>
                </a:rPr>
              </a:br>
              <a:r>
                <a:rPr lang="zh-CN" altLang="en-US" sz="1200" dirty="0">
                  <a:solidFill>
                    <a:srgbClr val="C00000"/>
                  </a:solidFill>
                  <a:latin typeface="Alibaba PuHuiTi M" pitchFamily="18" charset="-122"/>
                  <a:ea typeface="Alibaba PuHuiTi M" pitchFamily="18" charset="-122"/>
                </a:rPr>
                <a:t>核心账务</a:t>
              </a:r>
              <a:r>
                <a:rPr lang="en-US" altLang="zh-CN" sz="1200" dirty="0">
                  <a:solidFill>
                    <a:srgbClr val="C00000"/>
                  </a:solidFill>
                  <a:latin typeface="Alibaba PuHuiTi M" pitchFamily="18" charset="-122"/>
                  <a:ea typeface="Alibaba PuHuiTi M" pitchFamily="18" charset="-122"/>
                </a:rPr>
                <a:t>100%</a:t>
              </a:r>
              <a:r>
                <a:rPr lang="zh-CN" altLang="en-US" sz="1200" dirty="0">
                  <a:solidFill>
                    <a:srgbClr val="C00000"/>
                  </a:solidFill>
                  <a:latin typeface="Alibaba PuHuiTi M" pitchFamily="18" charset="-122"/>
                  <a:ea typeface="Alibaba PuHuiTi M" pitchFamily="18" charset="-122"/>
                </a:rPr>
                <a:t>流量</a:t>
              </a:r>
              <a:endParaRPr lang="en-US" altLang="zh-CN" sz="1200" dirty="0">
                <a:solidFill>
                  <a:srgbClr val="C00000"/>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18" name="文本占位符 6">
              <a:extLst>
                <a:ext uri="{FF2B5EF4-FFF2-40B4-BE49-F238E27FC236}">
                  <a16:creationId xmlns:a16="http://schemas.microsoft.com/office/drawing/2014/main" id="{4782CE9F-C6E1-425D-8D42-4E0C5E974189}"/>
                </a:ext>
              </a:extLst>
            </p:cNvPr>
            <p:cNvSpPr txBox="1">
              <a:spLocks/>
            </p:cNvSpPr>
            <p:nvPr/>
          </p:nvSpPr>
          <p:spPr>
            <a:xfrm>
              <a:off x="9007936" y="4164278"/>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chemeClr val="accent2"/>
                  </a:solidFill>
                  <a:latin typeface="Alibaba PuHuiTi B" pitchFamily="18" charset="-122"/>
                  <a:ea typeface="Alibaba PuHuiTi B" pitchFamily="18" charset="-122"/>
                </a:rPr>
                <a:t>2016</a:t>
              </a:r>
              <a:endParaRPr kumimoji="1" lang="zh-CN" altLang="en-US" dirty="0">
                <a:solidFill>
                  <a:schemeClr val="accent2"/>
                </a:solidFill>
                <a:latin typeface="Alibaba PuHuiTi B" pitchFamily="18" charset="-122"/>
                <a:ea typeface="Alibaba PuHuiTi B" pitchFamily="18" charset="-122"/>
              </a:endParaRPr>
            </a:p>
          </p:txBody>
        </p:sp>
      </p:grpSp>
      <p:pic>
        <p:nvPicPr>
          <p:cNvPr id="19" name="图片 18">
            <a:extLst>
              <a:ext uri="{FF2B5EF4-FFF2-40B4-BE49-F238E27FC236}">
                <a16:creationId xmlns:a16="http://schemas.microsoft.com/office/drawing/2014/main" id="{FA1E6CCF-78EC-4EEF-9C81-C41A293CE08F}"/>
              </a:ext>
            </a:extLst>
          </p:cNvPr>
          <p:cNvPicPr>
            <a:picLocks noChangeAspect="1"/>
          </p:cNvPicPr>
          <p:nvPr/>
        </p:nvPicPr>
        <p:blipFill rotWithShape="1">
          <a:blip r:embed="rId3"/>
          <a:srcRect b="79967"/>
          <a:stretch/>
        </p:blipFill>
        <p:spPr>
          <a:xfrm>
            <a:off x="704891" y="4781451"/>
            <a:ext cx="1152128" cy="300814"/>
          </a:xfrm>
          <a:prstGeom prst="rect">
            <a:avLst/>
          </a:prstGeom>
        </p:spPr>
      </p:pic>
      <p:pic>
        <p:nvPicPr>
          <p:cNvPr id="20" name="图片 19">
            <a:extLst>
              <a:ext uri="{FF2B5EF4-FFF2-40B4-BE49-F238E27FC236}">
                <a16:creationId xmlns:a16="http://schemas.microsoft.com/office/drawing/2014/main" id="{EFA020DD-C33D-4864-8B30-F4154B6B3F56}"/>
              </a:ext>
            </a:extLst>
          </p:cNvPr>
          <p:cNvPicPr>
            <a:picLocks noChangeAspect="1"/>
          </p:cNvPicPr>
          <p:nvPr/>
        </p:nvPicPr>
        <p:blipFill rotWithShape="1">
          <a:blip r:embed="rId4"/>
          <a:srcRect b="82015"/>
          <a:stretch/>
        </p:blipFill>
        <p:spPr>
          <a:xfrm>
            <a:off x="2169077" y="4393217"/>
            <a:ext cx="1224136" cy="274880"/>
          </a:xfrm>
          <a:prstGeom prst="rect">
            <a:avLst/>
          </a:prstGeom>
        </p:spPr>
      </p:pic>
      <p:pic>
        <p:nvPicPr>
          <p:cNvPr id="21" name="图片 20" descr="图片 12">
            <a:extLst>
              <a:ext uri="{FF2B5EF4-FFF2-40B4-BE49-F238E27FC236}">
                <a16:creationId xmlns:a16="http://schemas.microsoft.com/office/drawing/2014/main" id="{8FCE51EB-AD60-410B-B7B8-98334707CC2E}"/>
              </a:ext>
            </a:extLst>
          </p:cNvPr>
          <p:cNvPicPr>
            <a:picLocks noChangeAspect="1"/>
          </p:cNvPicPr>
          <p:nvPr/>
        </p:nvPicPr>
        <p:blipFill>
          <a:blip r:embed="rId5"/>
          <a:srcRect l="11810" t="31597" r="7385" b="32336"/>
          <a:stretch>
            <a:fillRect/>
          </a:stretch>
        </p:blipFill>
        <p:spPr>
          <a:xfrm>
            <a:off x="3477667" y="3915318"/>
            <a:ext cx="1309779" cy="464086"/>
          </a:xfrm>
          <a:prstGeom prst="rect">
            <a:avLst/>
          </a:prstGeom>
          <a:ln w="12700">
            <a:miter lim="400000"/>
          </a:ln>
        </p:spPr>
      </p:pic>
      <p:pic>
        <p:nvPicPr>
          <p:cNvPr id="22" name="图片 21">
            <a:extLst>
              <a:ext uri="{FF2B5EF4-FFF2-40B4-BE49-F238E27FC236}">
                <a16:creationId xmlns:a16="http://schemas.microsoft.com/office/drawing/2014/main" id="{23223872-9D19-4926-9581-31396DA5BF14}"/>
              </a:ext>
            </a:extLst>
          </p:cNvPr>
          <p:cNvPicPr>
            <a:picLocks noChangeAspect="1"/>
          </p:cNvPicPr>
          <p:nvPr/>
        </p:nvPicPr>
        <p:blipFill>
          <a:blip r:embed="rId6"/>
          <a:stretch>
            <a:fillRect/>
          </a:stretch>
        </p:blipFill>
        <p:spPr>
          <a:xfrm>
            <a:off x="5215661" y="3573199"/>
            <a:ext cx="962766" cy="323623"/>
          </a:xfrm>
          <a:prstGeom prst="rect">
            <a:avLst/>
          </a:prstGeom>
        </p:spPr>
      </p:pic>
      <p:grpSp>
        <p:nvGrpSpPr>
          <p:cNvPr id="23" name="组合 22">
            <a:extLst>
              <a:ext uri="{FF2B5EF4-FFF2-40B4-BE49-F238E27FC236}">
                <a16:creationId xmlns:a16="http://schemas.microsoft.com/office/drawing/2014/main" id="{75BD35E5-E9AD-40E9-B901-7FC18F6E1E20}"/>
              </a:ext>
            </a:extLst>
          </p:cNvPr>
          <p:cNvGrpSpPr/>
          <p:nvPr/>
        </p:nvGrpSpPr>
        <p:grpSpPr>
          <a:xfrm>
            <a:off x="6535909" y="2090490"/>
            <a:ext cx="1566503" cy="2991775"/>
            <a:chOff x="8788157" y="1982175"/>
            <a:chExt cx="2914186" cy="2991775"/>
          </a:xfrm>
        </p:grpSpPr>
        <p:sp>
          <p:nvSpPr>
            <p:cNvPr id="24" name="矩形 23">
              <a:extLst>
                <a:ext uri="{FF2B5EF4-FFF2-40B4-BE49-F238E27FC236}">
                  <a16:creationId xmlns:a16="http://schemas.microsoft.com/office/drawing/2014/main" id="{D25733EF-634D-42EF-9A1A-D0F02C6988F1}"/>
                </a:ext>
              </a:extLst>
            </p:cNvPr>
            <p:cNvSpPr/>
            <p:nvPr/>
          </p:nvSpPr>
          <p:spPr>
            <a:xfrm>
              <a:off x="8788157" y="4837351"/>
              <a:ext cx="2694422" cy="1365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 name="Straight Connector 20">
              <a:extLst>
                <a:ext uri="{FF2B5EF4-FFF2-40B4-BE49-F238E27FC236}">
                  <a16:creationId xmlns:a16="http://schemas.microsoft.com/office/drawing/2014/main" id="{25DD30AE-E575-4860-B7CE-E87660CA2065}"/>
                </a:ext>
              </a:extLst>
            </p:cNvPr>
            <p:cNvCxnSpPr>
              <a:cxnSpLocks/>
            </p:cNvCxnSpPr>
            <p:nvPr/>
          </p:nvCxnSpPr>
          <p:spPr>
            <a:xfrm flipV="1">
              <a:off x="8863209" y="2132927"/>
              <a:ext cx="0" cy="2433415"/>
            </a:xfrm>
            <a:prstGeom prst="line">
              <a:avLst/>
            </a:prstGeom>
            <a:solidFill>
              <a:schemeClr val="bg1"/>
            </a:solidFill>
            <a:ln w="25400">
              <a:solidFill>
                <a:srgbClr val="7030A0"/>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26" name="TextBox 59">
              <a:extLst>
                <a:ext uri="{FF2B5EF4-FFF2-40B4-BE49-F238E27FC236}">
                  <a16:creationId xmlns:a16="http://schemas.microsoft.com/office/drawing/2014/main" id="{EBA15B9C-AC24-4488-9FFA-EB70A8CD2DD5}"/>
                </a:ext>
              </a:extLst>
            </p:cNvPr>
            <p:cNvSpPr txBox="1">
              <a:spLocks noChangeArrowheads="1"/>
            </p:cNvSpPr>
            <p:nvPr/>
          </p:nvSpPr>
          <p:spPr bwMode="auto">
            <a:xfrm>
              <a:off x="9007934" y="1982175"/>
              <a:ext cx="2694409" cy="1228767"/>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7030A0"/>
                  </a:solidFill>
                  <a:latin typeface="Alibaba PuHuiTi M" pitchFamily="18" charset="-122"/>
                  <a:ea typeface="Alibaba PuHuiTi M" pitchFamily="18" charset="-122"/>
                </a:rPr>
                <a:t>多家金融客户</a:t>
              </a:r>
              <a:br>
                <a:rPr lang="en-US" sz="1400" dirty="0">
                  <a:solidFill>
                    <a:srgbClr val="7030A0"/>
                  </a:solidFill>
                  <a:latin typeface="Alibaba PuHuiTi M" pitchFamily="18" charset="-122"/>
                  <a:ea typeface="Alibaba PuHuiTi M" pitchFamily="18" charset="-122"/>
                </a:rPr>
              </a:br>
              <a:r>
                <a:rPr lang="zh-CN" altLang="en-US" sz="1200" dirty="0">
                  <a:solidFill>
                    <a:srgbClr val="7030A0"/>
                  </a:solidFill>
                  <a:latin typeface="Alibaba PuHuiTi M" pitchFamily="18" charset="-122"/>
                  <a:ea typeface="Alibaba PuHuiTi M" pitchFamily="18" charset="-122"/>
                </a:rPr>
                <a:t>互联网核心系统</a:t>
              </a:r>
              <a:endParaRPr lang="en-US" altLang="zh-CN" sz="1200" dirty="0">
                <a:solidFill>
                  <a:srgbClr val="7030A0"/>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27" name="文本占位符 6">
              <a:extLst>
                <a:ext uri="{FF2B5EF4-FFF2-40B4-BE49-F238E27FC236}">
                  <a16:creationId xmlns:a16="http://schemas.microsoft.com/office/drawing/2014/main" id="{01A25809-051D-4E70-B671-63FF00630BFA}"/>
                </a:ext>
              </a:extLst>
            </p:cNvPr>
            <p:cNvSpPr txBox="1">
              <a:spLocks/>
            </p:cNvSpPr>
            <p:nvPr/>
          </p:nvSpPr>
          <p:spPr>
            <a:xfrm>
              <a:off x="9007936" y="4164278"/>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chemeClr val="accent2"/>
                  </a:solidFill>
                  <a:latin typeface="Alibaba PuHuiTi B" pitchFamily="18" charset="-122"/>
                  <a:ea typeface="Alibaba PuHuiTi B" pitchFamily="18" charset="-122"/>
                </a:rPr>
                <a:t>2017</a:t>
              </a:r>
              <a:endParaRPr kumimoji="1" lang="zh-CN" altLang="en-US" dirty="0">
                <a:solidFill>
                  <a:schemeClr val="accent2"/>
                </a:solidFill>
                <a:latin typeface="Alibaba PuHuiTi B" pitchFamily="18" charset="-122"/>
                <a:ea typeface="Alibaba PuHuiTi B" pitchFamily="18" charset="-122"/>
              </a:endParaRPr>
            </a:p>
          </p:txBody>
        </p:sp>
      </p:grpSp>
      <p:grpSp>
        <p:nvGrpSpPr>
          <p:cNvPr id="28" name="组合 27">
            <a:extLst>
              <a:ext uri="{FF2B5EF4-FFF2-40B4-BE49-F238E27FC236}">
                <a16:creationId xmlns:a16="http://schemas.microsoft.com/office/drawing/2014/main" id="{50134E58-6028-4125-B12A-CF98ADD39DE1}"/>
              </a:ext>
            </a:extLst>
          </p:cNvPr>
          <p:cNvGrpSpPr/>
          <p:nvPr/>
        </p:nvGrpSpPr>
        <p:grpSpPr>
          <a:xfrm>
            <a:off x="3514471" y="2802899"/>
            <a:ext cx="1420930" cy="3006370"/>
            <a:chOff x="6093736" y="2439374"/>
            <a:chExt cx="2694422" cy="3006370"/>
          </a:xfrm>
        </p:grpSpPr>
        <p:sp>
          <p:nvSpPr>
            <p:cNvPr id="29" name="矩形 28">
              <a:extLst>
                <a:ext uri="{FF2B5EF4-FFF2-40B4-BE49-F238E27FC236}">
                  <a16:creationId xmlns:a16="http://schemas.microsoft.com/office/drawing/2014/main" id="{F9361735-B4AB-4C7D-A749-0E5ED0433E2C}"/>
                </a:ext>
              </a:extLst>
            </p:cNvPr>
            <p:cNvSpPr/>
            <p:nvPr/>
          </p:nvSpPr>
          <p:spPr>
            <a:xfrm>
              <a:off x="6093736" y="5309145"/>
              <a:ext cx="2694422" cy="136599"/>
            </a:xfrm>
            <a:prstGeom prst="rect">
              <a:avLst/>
            </a:prstGeom>
            <a:solidFill>
              <a:srgbClr val="F86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Straight Connector 20">
              <a:extLst>
                <a:ext uri="{FF2B5EF4-FFF2-40B4-BE49-F238E27FC236}">
                  <a16:creationId xmlns:a16="http://schemas.microsoft.com/office/drawing/2014/main" id="{5707C789-C437-46C3-B631-37FF873109C8}"/>
                </a:ext>
              </a:extLst>
            </p:cNvPr>
            <p:cNvCxnSpPr>
              <a:cxnSpLocks/>
            </p:cNvCxnSpPr>
            <p:nvPr/>
          </p:nvCxnSpPr>
          <p:spPr>
            <a:xfrm flipV="1">
              <a:off x="6159766" y="2590126"/>
              <a:ext cx="0" cy="2433415"/>
            </a:xfrm>
            <a:prstGeom prst="line">
              <a:avLst/>
            </a:prstGeom>
            <a:solidFill>
              <a:schemeClr val="bg1"/>
            </a:solidFill>
            <a:ln w="25400">
              <a:solidFill>
                <a:srgbClr val="F86F0F"/>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31" name="TextBox 59">
              <a:extLst>
                <a:ext uri="{FF2B5EF4-FFF2-40B4-BE49-F238E27FC236}">
                  <a16:creationId xmlns:a16="http://schemas.microsoft.com/office/drawing/2014/main" id="{A10C4E66-F176-4F16-8536-14D6FCEF5979}"/>
                </a:ext>
              </a:extLst>
            </p:cNvPr>
            <p:cNvSpPr txBox="1">
              <a:spLocks noChangeArrowheads="1"/>
            </p:cNvSpPr>
            <p:nvPr/>
          </p:nvSpPr>
          <p:spPr bwMode="auto">
            <a:xfrm>
              <a:off x="6304492" y="2439374"/>
              <a:ext cx="2483653" cy="1182600"/>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F86F0F"/>
                  </a:solidFill>
                  <a:latin typeface="Alibaba PuHuiTi M" pitchFamily="18" charset="-122"/>
                  <a:ea typeface="Alibaba PuHuiTi M" pitchFamily="18" charset="-122"/>
                </a:rPr>
                <a:t>支持网商银行</a:t>
              </a:r>
              <a:br>
                <a:rPr lang="en-US" sz="1400" dirty="0">
                  <a:solidFill>
                    <a:schemeClr val="accent1"/>
                  </a:solidFill>
                  <a:latin typeface="Alibaba PuHuiTi M" pitchFamily="18" charset="-122"/>
                  <a:ea typeface="Alibaba PuHuiTi M" pitchFamily="18" charset="-122"/>
                </a:rPr>
              </a:br>
              <a:r>
                <a:rPr lang="zh-CN" altLang="en-US" sz="1200" dirty="0">
                  <a:solidFill>
                    <a:srgbClr val="F86F0F"/>
                  </a:solidFill>
                  <a:latin typeface="Alibaba PuHuiTi M" pitchFamily="18" charset="-122"/>
                  <a:ea typeface="Alibaba PuHuiTi M" pitchFamily="18" charset="-122"/>
                </a:rPr>
                <a:t>金融级核心业务</a:t>
              </a:r>
              <a:endParaRPr lang="en-US" altLang="zh-CN" sz="1200" dirty="0">
                <a:solidFill>
                  <a:srgbClr val="F86F0F"/>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32" name="文本占位符 6">
              <a:extLst>
                <a:ext uri="{FF2B5EF4-FFF2-40B4-BE49-F238E27FC236}">
                  <a16:creationId xmlns:a16="http://schemas.microsoft.com/office/drawing/2014/main" id="{C1911180-DBF9-435A-95CF-E3BF9808BEDF}"/>
                </a:ext>
              </a:extLst>
            </p:cNvPr>
            <p:cNvSpPr txBox="1">
              <a:spLocks/>
            </p:cNvSpPr>
            <p:nvPr/>
          </p:nvSpPr>
          <p:spPr>
            <a:xfrm>
              <a:off x="6304493" y="4651958"/>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rgbClr val="F86F0F"/>
                  </a:solidFill>
                  <a:latin typeface="Alibaba PuHuiTi B" pitchFamily="18" charset="-122"/>
                  <a:ea typeface="Alibaba PuHuiTi B" pitchFamily="18" charset="-122"/>
                </a:rPr>
                <a:t>2014</a:t>
              </a:r>
              <a:endParaRPr kumimoji="1" lang="zh-CN" altLang="en-US" dirty="0">
                <a:solidFill>
                  <a:srgbClr val="F86F0F"/>
                </a:solidFill>
                <a:latin typeface="Alibaba PuHuiTi B" pitchFamily="18" charset="-122"/>
                <a:ea typeface="Alibaba PuHuiTi B" pitchFamily="18" charset="-122"/>
              </a:endParaRPr>
            </a:p>
          </p:txBody>
        </p:sp>
      </p:grpSp>
      <p:pic>
        <p:nvPicPr>
          <p:cNvPr id="33" name="图片 32" descr="图片 12">
            <a:extLst>
              <a:ext uri="{FF2B5EF4-FFF2-40B4-BE49-F238E27FC236}">
                <a16:creationId xmlns:a16="http://schemas.microsoft.com/office/drawing/2014/main" id="{35A4C717-07B1-4484-A2A7-F92F305D6285}"/>
              </a:ext>
            </a:extLst>
          </p:cNvPr>
          <p:cNvPicPr>
            <a:picLocks noChangeAspect="1"/>
          </p:cNvPicPr>
          <p:nvPr/>
        </p:nvPicPr>
        <p:blipFill>
          <a:blip r:embed="rId5"/>
          <a:srcRect l="11810" t="31597" r="7385" b="32336"/>
          <a:stretch>
            <a:fillRect/>
          </a:stretch>
        </p:blipFill>
        <p:spPr>
          <a:xfrm>
            <a:off x="3570046" y="3895276"/>
            <a:ext cx="1309779" cy="464086"/>
          </a:xfrm>
          <a:prstGeom prst="rect">
            <a:avLst/>
          </a:prstGeom>
          <a:ln w="12700">
            <a:miter lim="400000"/>
          </a:ln>
        </p:spPr>
      </p:pic>
      <p:pic>
        <p:nvPicPr>
          <p:cNvPr id="34" name="图片 33" descr="图片 14">
            <a:extLst>
              <a:ext uri="{FF2B5EF4-FFF2-40B4-BE49-F238E27FC236}">
                <a16:creationId xmlns:a16="http://schemas.microsoft.com/office/drawing/2014/main" id="{6B84113E-2F79-4958-A308-A87FC6683BEE}"/>
              </a:ext>
            </a:extLst>
          </p:cNvPr>
          <p:cNvPicPr>
            <a:picLocks noChangeAspect="1"/>
          </p:cNvPicPr>
          <p:nvPr/>
        </p:nvPicPr>
        <p:blipFill>
          <a:blip r:embed="rId7"/>
          <a:srcRect t="22639" b="25985"/>
          <a:stretch>
            <a:fillRect/>
          </a:stretch>
        </p:blipFill>
        <p:spPr>
          <a:xfrm>
            <a:off x="6744499" y="3136992"/>
            <a:ext cx="1056647" cy="413675"/>
          </a:xfrm>
          <a:prstGeom prst="rect">
            <a:avLst/>
          </a:prstGeom>
          <a:ln w="12700">
            <a:miter lim="400000"/>
          </a:ln>
        </p:spPr>
      </p:pic>
      <p:grpSp>
        <p:nvGrpSpPr>
          <p:cNvPr id="35" name="组合 34">
            <a:extLst>
              <a:ext uri="{FF2B5EF4-FFF2-40B4-BE49-F238E27FC236}">
                <a16:creationId xmlns:a16="http://schemas.microsoft.com/office/drawing/2014/main" id="{8D0CD8C3-E9F0-4C4C-A9A8-4AC34D63C2BF}"/>
              </a:ext>
            </a:extLst>
          </p:cNvPr>
          <p:cNvGrpSpPr/>
          <p:nvPr/>
        </p:nvGrpSpPr>
        <p:grpSpPr>
          <a:xfrm>
            <a:off x="8043323" y="1715869"/>
            <a:ext cx="1566503" cy="2991775"/>
            <a:chOff x="8788157" y="1982175"/>
            <a:chExt cx="2914186" cy="2991775"/>
          </a:xfrm>
        </p:grpSpPr>
        <p:sp>
          <p:nvSpPr>
            <p:cNvPr id="36" name="矩形 35">
              <a:extLst>
                <a:ext uri="{FF2B5EF4-FFF2-40B4-BE49-F238E27FC236}">
                  <a16:creationId xmlns:a16="http://schemas.microsoft.com/office/drawing/2014/main" id="{4EE3C3C6-42D1-458A-A997-7555B4EC557B}"/>
                </a:ext>
              </a:extLst>
            </p:cNvPr>
            <p:cNvSpPr/>
            <p:nvPr/>
          </p:nvSpPr>
          <p:spPr>
            <a:xfrm>
              <a:off x="8788157" y="4837351"/>
              <a:ext cx="2694422" cy="1365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7" name="Straight Connector 20">
              <a:extLst>
                <a:ext uri="{FF2B5EF4-FFF2-40B4-BE49-F238E27FC236}">
                  <a16:creationId xmlns:a16="http://schemas.microsoft.com/office/drawing/2014/main" id="{92A842D5-B7EE-4F82-B009-F27106D692C1}"/>
                </a:ext>
              </a:extLst>
            </p:cNvPr>
            <p:cNvCxnSpPr>
              <a:cxnSpLocks/>
            </p:cNvCxnSpPr>
            <p:nvPr/>
          </p:nvCxnSpPr>
          <p:spPr>
            <a:xfrm flipV="1">
              <a:off x="8863209" y="2132927"/>
              <a:ext cx="0" cy="2433415"/>
            </a:xfrm>
            <a:prstGeom prst="line">
              <a:avLst/>
            </a:prstGeom>
            <a:solidFill>
              <a:schemeClr val="bg1"/>
            </a:solidFill>
            <a:ln w="25400">
              <a:solidFill>
                <a:srgbClr val="0070C0"/>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38" name="TextBox 59">
              <a:extLst>
                <a:ext uri="{FF2B5EF4-FFF2-40B4-BE49-F238E27FC236}">
                  <a16:creationId xmlns:a16="http://schemas.microsoft.com/office/drawing/2014/main" id="{17BC8DEE-B1A3-45FA-86FF-210D27AB5D0F}"/>
                </a:ext>
              </a:extLst>
            </p:cNvPr>
            <p:cNvSpPr txBox="1">
              <a:spLocks noChangeArrowheads="1"/>
            </p:cNvSpPr>
            <p:nvPr/>
          </p:nvSpPr>
          <p:spPr bwMode="auto">
            <a:xfrm>
              <a:off x="9007934" y="1982175"/>
              <a:ext cx="2694409" cy="1228767"/>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0070C0"/>
                  </a:solidFill>
                  <a:latin typeface="Alibaba PuHuiTi M" pitchFamily="18" charset="-122"/>
                  <a:ea typeface="Alibaba PuHuiTi M" pitchFamily="18" charset="-122"/>
                </a:rPr>
                <a:t>打破世界纪录</a:t>
              </a:r>
              <a:br>
                <a:rPr lang="en-US" sz="1400" dirty="0">
                  <a:solidFill>
                    <a:srgbClr val="0070C0"/>
                  </a:solidFill>
                  <a:latin typeface="Alibaba PuHuiTi M" pitchFamily="18" charset="-122"/>
                  <a:ea typeface="Alibaba PuHuiTi M" pitchFamily="18" charset="-122"/>
                </a:rPr>
              </a:br>
              <a:r>
                <a:rPr lang="en-US" sz="1200" dirty="0" err="1">
                  <a:solidFill>
                    <a:srgbClr val="0070C0"/>
                  </a:solidFill>
                  <a:latin typeface="Alibaba PuHuiTi M" pitchFamily="18" charset="-122"/>
                  <a:ea typeface="Alibaba PuHuiTi M" pitchFamily="18" charset="-122"/>
                </a:rPr>
                <a:t>混合事务分析</a:t>
              </a:r>
              <a:endParaRPr lang="en-US" altLang="zh-CN" sz="1200" dirty="0">
                <a:solidFill>
                  <a:srgbClr val="0070C0"/>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39" name="文本占位符 6">
              <a:extLst>
                <a:ext uri="{FF2B5EF4-FFF2-40B4-BE49-F238E27FC236}">
                  <a16:creationId xmlns:a16="http://schemas.microsoft.com/office/drawing/2014/main" id="{E8E1CDF3-543A-4843-8200-87E9105236D9}"/>
                </a:ext>
              </a:extLst>
            </p:cNvPr>
            <p:cNvSpPr txBox="1">
              <a:spLocks/>
            </p:cNvSpPr>
            <p:nvPr/>
          </p:nvSpPr>
          <p:spPr>
            <a:xfrm>
              <a:off x="9007936" y="4164278"/>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chemeClr val="accent2"/>
                  </a:solidFill>
                  <a:latin typeface="Alibaba PuHuiTi B" pitchFamily="18" charset="-122"/>
                  <a:ea typeface="Alibaba PuHuiTi B" pitchFamily="18" charset="-122"/>
                </a:rPr>
                <a:t>2019</a:t>
              </a:r>
              <a:endParaRPr kumimoji="1" lang="zh-CN" altLang="en-US" dirty="0">
                <a:solidFill>
                  <a:schemeClr val="accent2"/>
                </a:solidFill>
                <a:latin typeface="Alibaba PuHuiTi B" pitchFamily="18" charset="-122"/>
                <a:ea typeface="Alibaba PuHuiTi B" pitchFamily="18" charset="-122"/>
              </a:endParaRPr>
            </a:p>
          </p:txBody>
        </p:sp>
      </p:grpSp>
      <p:grpSp>
        <p:nvGrpSpPr>
          <p:cNvPr id="40" name="组合 39">
            <a:extLst>
              <a:ext uri="{FF2B5EF4-FFF2-40B4-BE49-F238E27FC236}">
                <a16:creationId xmlns:a16="http://schemas.microsoft.com/office/drawing/2014/main" id="{F6AE933C-A4FF-404D-839E-07D78E9FFF83}"/>
              </a:ext>
            </a:extLst>
          </p:cNvPr>
          <p:cNvGrpSpPr/>
          <p:nvPr/>
        </p:nvGrpSpPr>
        <p:grpSpPr>
          <a:xfrm>
            <a:off x="9609825" y="1341248"/>
            <a:ext cx="1566503" cy="3114436"/>
            <a:chOff x="8788157" y="1859514"/>
            <a:chExt cx="2914186" cy="3114436"/>
          </a:xfrm>
        </p:grpSpPr>
        <p:sp>
          <p:nvSpPr>
            <p:cNvPr id="41" name="矩形 40">
              <a:extLst>
                <a:ext uri="{FF2B5EF4-FFF2-40B4-BE49-F238E27FC236}">
                  <a16:creationId xmlns:a16="http://schemas.microsoft.com/office/drawing/2014/main" id="{54A89B98-59C1-4308-B0D3-26BB3413D09F}"/>
                </a:ext>
              </a:extLst>
            </p:cNvPr>
            <p:cNvSpPr/>
            <p:nvPr/>
          </p:nvSpPr>
          <p:spPr>
            <a:xfrm>
              <a:off x="8788157" y="4837351"/>
              <a:ext cx="2694422" cy="136599"/>
            </a:xfrm>
            <a:prstGeom prst="rect">
              <a:avLst/>
            </a:prstGeom>
            <a:solidFill>
              <a:srgbClr val="0B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Straight Connector 20">
              <a:extLst>
                <a:ext uri="{FF2B5EF4-FFF2-40B4-BE49-F238E27FC236}">
                  <a16:creationId xmlns:a16="http://schemas.microsoft.com/office/drawing/2014/main" id="{699A5E64-F6DB-43B8-BB6E-ED45117C8EF8}"/>
                </a:ext>
              </a:extLst>
            </p:cNvPr>
            <p:cNvCxnSpPr>
              <a:cxnSpLocks/>
            </p:cNvCxnSpPr>
            <p:nvPr/>
          </p:nvCxnSpPr>
          <p:spPr>
            <a:xfrm flipV="1">
              <a:off x="8863209" y="2132927"/>
              <a:ext cx="0" cy="2433415"/>
            </a:xfrm>
            <a:prstGeom prst="line">
              <a:avLst/>
            </a:prstGeom>
            <a:solidFill>
              <a:schemeClr val="bg1"/>
            </a:solidFill>
            <a:ln w="25400">
              <a:solidFill>
                <a:srgbClr val="0B6EFF"/>
              </a:solidFill>
              <a:miter lim="800000"/>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43" name="TextBox 59">
              <a:extLst>
                <a:ext uri="{FF2B5EF4-FFF2-40B4-BE49-F238E27FC236}">
                  <a16:creationId xmlns:a16="http://schemas.microsoft.com/office/drawing/2014/main" id="{E4E1D3D7-50F5-461A-A819-615DB151D80D}"/>
                </a:ext>
              </a:extLst>
            </p:cNvPr>
            <p:cNvSpPr txBox="1">
              <a:spLocks noChangeArrowheads="1"/>
            </p:cNvSpPr>
            <p:nvPr/>
          </p:nvSpPr>
          <p:spPr bwMode="auto">
            <a:xfrm>
              <a:off x="9007934" y="1859514"/>
              <a:ext cx="2694409" cy="1228767"/>
            </a:xfrm>
            <a:prstGeom prst="rect">
              <a:avLst/>
            </a:prstGeom>
            <a:noFill/>
            <a:ln w="9525">
              <a:noFill/>
              <a:miter lim="800000"/>
              <a:headEnd/>
              <a:tailEnd/>
            </a:ln>
          </p:spPr>
          <p:txBody>
            <a:bodyPr wrap="square" tIns="108000" bIns="144000" anchor="t">
              <a:spAutoFit/>
            </a:bodyPr>
            <a:lstStyle/>
            <a:p>
              <a:pPr defTabSz="913852">
                <a:lnSpc>
                  <a:spcPct val="150000"/>
                </a:lnSpc>
                <a:spcAft>
                  <a:spcPts val="600"/>
                </a:spcAft>
                <a:defRPr/>
              </a:pPr>
              <a:r>
                <a:rPr lang="zh-CN" altLang="en-US" sz="1400" dirty="0">
                  <a:solidFill>
                    <a:srgbClr val="0B6EFF"/>
                  </a:solidFill>
                  <a:latin typeface="Alibaba PuHuiTi M" pitchFamily="18" charset="-122"/>
                  <a:ea typeface="Alibaba PuHuiTi M" pitchFamily="18" charset="-122"/>
                </a:rPr>
                <a:t>独立商业化</a:t>
              </a:r>
              <a:br>
                <a:rPr lang="en-US" sz="1400" dirty="0">
                  <a:solidFill>
                    <a:srgbClr val="0B6EFF"/>
                  </a:solidFill>
                  <a:latin typeface="Alibaba PuHuiTi M" pitchFamily="18" charset="-122"/>
                  <a:ea typeface="Alibaba PuHuiTi M" pitchFamily="18" charset="-122"/>
                </a:rPr>
              </a:br>
              <a:r>
                <a:rPr lang="zh-CN" altLang="en-US" sz="1200" dirty="0">
                  <a:solidFill>
                    <a:srgbClr val="0B6EFF"/>
                  </a:solidFill>
                  <a:latin typeface="Alibaba PuHuiTi M" pitchFamily="18" charset="-122"/>
                  <a:ea typeface="Alibaba PuHuiTi M" pitchFamily="18" charset="-122"/>
                </a:rPr>
                <a:t>引领自研科技</a:t>
              </a:r>
              <a:endParaRPr lang="en-US" altLang="zh-CN" sz="1200" dirty="0">
                <a:solidFill>
                  <a:srgbClr val="0B6EFF"/>
                </a:solidFill>
                <a:latin typeface="Alibaba PuHuiTi M" pitchFamily="18" charset="-122"/>
                <a:ea typeface="Alibaba PuHuiTi M" pitchFamily="18" charset="-122"/>
              </a:endParaRPr>
            </a:p>
            <a:p>
              <a:pPr defTabSz="913852">
                <a:lnSpc>
                  <a:spcPct val="150000"/>
                </a:lnSpc>
                <a:spcAft>
                  <a:spcPts val="600"/>
                </a:spcAft>
                <a:defRPr/>
              </a:pPr>
              <a:endParaRPr lang="en-US" altLang="zh-CN" sz="1200" dirty="0">
                <a:solidFill>
                  <a:schemeClr val="tx2"/>
                </a:solidFill>
                <a:latin typeface="Alibaba PuHuiTi M" pitchFamily="18" charset="-122"/>
                <a:ea typeface="Alibaba PuHuiTi M" pitchFamily="18" charset="-122"/>
              </a:endParaRPr>
            </a:p>
          </p:txBody>
        </p:sp>
        <p:sp>
          <p:nvSpPr>
            <p:cNvPr id="44" name="文本占位符 6">
              <a:extLst>
                <a:ext uri="{FF2B5EF4-FFF2-40B4-BE49-F238E27FC236}">
                  <a16:creationId xmlns:a16="http://schemas.microsoft.com/office/drawing/2014/main" id="{C070F465-65CB-4251-86DB-CF407F4EA04C}"/>
                </a:ext>
              </a:extLst>
            </p:cNvPr>
            <p:cNvSpPr txBox="1">
              <a:spLocks/>
            </p:cNvSpPr>
            <p:nvPr/>
          </p:nvSpPr>
          <p:spPr>
            <a:xfrm>
              <a:off x="9007936" y="4164278"/>
              <a:ext cx="1945654" cy="43505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solidFill>
                    <a:schemeClr val="accent2"/>
                  </a:solidFill>
                  <a:latin typeface="Alibaba PuHuiTi B" pitchFamily="18" charset="-122"/>
                  <a:ea typeface="Alibaba PuHuiTi B" pitchFamily="18" charset="-122"/>
                </a:rPr>
                <a:t>2020</a:t>
              </a:r>
              <a:endParaRPr kumimoji="1" lang="zh-CN" altLang="en-US" dirty="0">
                <a:solidFill>
                  <a:schemeClr val="accent2"/>
                </a:solidFill>
                <a:latin typeface="Alibaba PuHuiTi B" pitchFamily="18" charset="-122"/>
                <a:ea typeface="Alibaba PuHuiTi B" pitchFamily="18" charset="-122"/>
              </a:endParaRPr>
            </a:p>
          </p:txBody>
        </p:sp>
      </p:grpSp>
      <p:pic>
        <p:nvPicPr>
          <p:cNvPr id="45" name="图片 44">
            <a:extLst>
              <a:ext uri="{FF2B5EF4-FFF2-40B4-BE49-F238E27FC236}">
                <a16:creationId xmlns:a16="http://schemas.microsoft.com/office/drawing/2014/main" id="{0894C0FF-B4F2-4A88-AE6D-12247057D2F9}"/>
              </a:ext>
            </a:extLst>
          </p:cNvPr>
          <p:cNvPicPr>
            <a:picLocks noChangeAspect="1"/>
          </p:cNvPicPr>
          <p:nvPr/>
        </p:nvPicPr>
        <p:blipFill>
          <a:blip r:embed="rId8"/>
          <a:stretch>
            <a:fillRect/>
          </a:stretch>
        </p:blipFill>
        <p:spPr>
          <a:xfrm>
            <a:off x="9751779" y="2128997"/>
            <a:ext cx="1357657" cy="275251"/>
          </a:xfrm>
          <a:prstGeom prst="rect">
            <a:avLst/>
          </a:prstGeom>
        </p:spPr>
      </p:pic>
      <p:sp>
        <p:nvSpPr>
          <p:cNvPr id="46" name="文本框 45">
            <a:extLst>
              <a:ext uri="{FF2B5EF4-FFF2-40B4-BE49-F238E27FC236}">
                <a16:creationId xmlns:a16="http://schemas.microsoft.com/office/drawing/2014/main" id="{9C0A9C95-FF0A-418E-B5D9-9C89A45328E6}"/>
              </a:ext>
            </a:extLst>
          </p:cNvPr>
          <p:cNvSpPr txBox="1"/>
          <p:nvPr/>
        </p:nvSpPr>
        <p:spPr>
          <a:xfrm>
            <a:off x="8180207" y="2562268"/>
            <a:ext cx="1217000" cy="276999"/>
          </a:xfrm>
          <a:prstGeom prst="rect">
            <a:avLst/>
          </a:prstGeom>
          <a:noFill/>
        </p:spPr>
        <p:txBody>
          <a:bodyPr wrap="none" rtlCol="0">
            <a:spAutoFit/>
          </a:bodyPr>
          <a:lstStyle/>
          <a:p>
            <a:r>
              <a:rPr kumimoji="1" lang="en-US" altLang="zh-CN" sz="1200" dirty="0">
                <a:solidFill>
                  <a:srgbClr val="0070C0"/>
                </a:solidFill>
                <a:latin typeface="Alibaba PuHuiTi H" pitchFamily="18" charset="-122"/>
                <a:ea typeface="Alibaba PuHuiTi H" pitchFamily="18" charset="-122"/>
                <a:cs typeface="Alibaba PuHuiTi H" pitchFamily="18" charset="-122"/>
              </a:rPr>
              <a:t>HTAP</a:t>
            </a:r>
            <a:r>
              <a:rPr kumimoji="1" lang="zh-CN" altLang="en-US" sz="1200" dirty="0">
                <a:solidFill>
                  <a:srgbClr val="0070C0"/>
                </a:solidFill>
                <a:latin typeface="Alibaba PuHuiTi H" pitchFamily="18" charset="-122"/>
                <a:ea typeface="Alibaba PuHuiTi H" pitchFamily="18" charset="-122"/>
                <a:cs typeface="Alibaba PuHuiTi H" pitchFamily="18" charset="-122"/>
              </a:rPr>
              <a:t>云数据库</a:t>
            </a:r>
          </a:p>
        </p:txBody>
      </p:sp>
      <p:sp>
        <p:nvSpPr>
          <p:cNvPr id="47" name="文本框 46">
            <a:extLst>
              <a:ext uri="{FF2B5EF4-FFF2-40B4-BE49-F238E27FC236}">
                <a16:creationId xmlns:a16="http://schemas.microsoft.com/office/drawing/2014/main" id="{EB017957-BAA2-4748-AA7F-2546FB4A911E}"/>
              </a:ext>
            </a:extLst>
          </p:cNvPr>
          <p:cNvSpPr txBox="1"/>
          <p:nvPr/>
        </p:nvSpPr>
        <p:spPr>
          <a:xfrm>
            <a:off x="9789070" y="2484264"/>
            <a:ext cx="1143262" cy="276999"/>
          </a:xfrm>
          <a:prstGeom prst="rect">
            <a:avLst/>
          </a:prstGeom>
          <a:noFill/>
        </p:spPr>
        <p:txBody>
          <a:bodyPr wrap="none" rtlCol="0">
            <a:spAutoFit/>
          </a:bodyPr>
          <a:lstStyle>
            <a:defPPr>
              <a:defRPr lang="zh-CN"/>
            </a:defPPr>
            <a:lvl1pPr>
              <a:defRPr kumimoji="1" sz="1200" i="1">
                <a:solidFill>
                  <a:srgbClr val="0070C0"/>
                </a:solidFill>
                <a:latin typeface="Alibaba PuHuiTi M" pitchFamily="18" charset="-122"/>
                <a:ea typeface="Alibaba PuHuiTi M" pitchFamily="18" charset="-122"/>
                <a:cs typeface="Alibaba PuHuiTi M" pitchFamily="18" charset="-122"/>
              </a:defRPr>
            </a:lvl1pPr>
          </a:lstStyle>
          <a:p>
            <a:r>
              <a:rPr lang="en-US" altLang="zh-CN" dirty="0"/>
              <a:t>TPC-C</a:t>
            </a:r>
            <a:r>
              <a:rPr lang="zh-CN" altLang="en-US" dirty="0"/>
              <a:t> </a:t>
            </a:r>
            <a:r>
              <a:rPr lang="en-US" altLang="zh-CN" dirty="0"/>
              <a:t>7.07</a:t>
            </a:r>
            <a:r>
              <a:rPr lang="zh-CN" altLang="en-US" dirty="0"/>
              <a:t>亿</a:t>
            </a:r>
          </a:p>
        </p:txBody>
      </p:sp>
      <p:sp>
        <p:nvSpPr>
          <p:cNvPr id="48" name="文本框 47">
            <a:extLst>
              <a:ext uri="{FF2B5EF4-FFF2-40B4-BE49-F238E27FC236}">
                <a16:creationId xmlns:a16="http://schemas.microsoft.com/office/drawing/2014/main" id="{8328687B-F856-48ED-B937-BE87EC9A54FB}"/>
              </a:ext>
            </a:extLst>
          </p:cNvPr>
          <p:cNvSpPr txBox="1"/>
          <p:nvPr/>
        </p:nvSpPr>
        <p:spPr>
          <a:xfrm>
            <a:off x="8180207" y="2819779"/>
            <a:ext cx="1167307" cy="276999"/>
          </a:xfrm>
          <a:prstGeom prst="rect">
            <a:avLst/>
          </a:prstGeom>
          <a:noFill/>
        </p:spPr>
        <p:txBody>
          <a:bodyPr wrap="none" rtlCol="0">
            <a:spAutoFit/>
          </a:bodyPr>
          <a:lstStyle/>
          <a:p>
            <a:r>
              <a:rPr kumimoji="1" lang="en-US" altLang="zh-CN" sz="1200" i="1" dirty="0">
                <a:solidFill>
                  <a:srgbClr val="0070C0"/>
                </a:solidFill>
                <a:latin typeface="Alibaba PuHuiTi M" pitchFamily="18" charset="-122"/>
                <a:ea typeface="Alibaba PuHuiTi M" pitchFamily="18" charset="-122"/>
                <a:cs typeface="Alibaba PuHuiTi M" pitchFamily="18" charset="-122"/>
              </a:rPr>
              <a:t>TPC-C</a:t>
            </a:r>
            <a:r>
              <a:rPr kumimoji="1" lang="zh-CN" altLang="en-US" sz="1200" i="1" dirty="0">
                <a:solidFill>
                  <a:srgbClr val="0070C0"/>
                </a:solidFill>
                <a:latin typeface="Alibaba PuHuiTi M" pitchFamily="18" charset="-122"/>
                <a:ea typeface="Alibaba PuHuiTi M" pitchFamily="18" charset="-122"/>
                <a:cs typeface="Alibaba PuHuiTi M" pitchFamily="18" charset="-122"/>
              </a:rPr>
              <a:t> </a:t>
            </a:r>
            <a:r>
              <a:rPr kumimoji="1" lang="en-US" altLang="zh-CN" sz="1200" i="1" dirty="0">
                <a:solidFill>
                  <a:srgbClr val="0070C0"/>
                </a:solidFill>
                <a:latin typeface="Alibaba PuHuiTi M" pitchFamily="18" charset="-122"/>
                <a:ea typeface="Alibaba PuHuiTi M" pitchFamily="18" charset="-122"/>
                <a:cs typeface="Alibaba PuHuiTi M" pitchFamily="18" charset="-122"/>
              </a:rPr>
              <a:t>6088</a:t>
            </a:r>
            <a:r>
              <a:rPr kumimoji="1" lang="zh-CN" altLang="en-US" sz="1200" i="1" dirty="0">
                <a:solidFill>
                  <a:srgbClr val="0070C0"/>
                </a:solidFill>
                <a:latin typeface="Alibaba PuHuiTi M" pitchFamily="18" charset="-122"/>
                <a:ea typeface="Alibaba PuHuiTi M" pitchFamily="18" charset="-122"/>
                <a:cs typeface="Alibaba PuHuiTi M" pitchFamily="18" charset="-122"/>
              </a:rPr>
              <a:t>万</a:t>
            </a:r>
          </a:p>
        </p:txBody>
      </p:sp>
      <p:pic>
        <p:nvPicPr>
          <p:cNvPr id="49" name="图片 4" descr="图片 4">
            <a:extLst>
              <a:ext uri="{FF2B5EF4-FFF2-40B4-BE49-F238E27FC236}">
                <a16:creationId xmlns:a16="http://schemas.microsoft.com/office/drawing/2014/main" id="{854139A3-1DEB-43BB-B310-EF5108DD2959}"/>
              </a:ext>
            </a:extLst>
          </p:cNvPr>
          <p:cNvPicPr>
            <a:picLocks noChangeAspect="1"/>
          </p:cNvPicPr>
          <p:nvPr/>
        </p:nvPicPr>
        <p:blipFill>
          <a:blip r:embed="rId9"/>
          <a:stretch>
            <a:fillRect/>
          </a:stretch>
        </p:blipFill>
        <p:spPr>
          <a:xfrm>
            <a:off x="8201777" y="3095645"/>
            <a:ext cx="430509" cy="342905"/>
          </a:xfrm>
          <a:prstGeom prst="rect">
            <a:avLst/>
          </a:prstGeom>
          <a:ln w="12700">
            <a:miter lim="400000"/>
          </a:ln>
        </p:spPr>
      </p:pic>
      <p:pic>
        <p:nvPicPr>
          <p:cNvPr id="50" name="图片 7" descr="图片 7">
            <a:extLst>
              <a:ext uri="{FF2B5EF4-FFF2-40B4-BE49-F238E27FC236}">
                <a16:creationId xmlns:a16="http://schemas.microsoft.com/office/drawing/2014/main" id="{BC41E4AF-92E6-44C2-8C31-1D7280792E49}"/>
              </a:ext>
            </a:extLst>
          </p:cNvPr>
          <p:cNvPicPr>
            <a:picLocks noChangeAspect="1"/>
          </p:cNvPicPr>
          <p:nvPr/>
        </p:nvPicPr>
        <p:blipFill>
          <a:blip r:embed="rId10"/>
          <a:stretch>
            <a:fillRect/>
          </a:stretch>
        </p:blipFill>
        <p:spPr>
          <a:xfrm>
            <a:off x="8574921" y="3518024"/>
            <a:ext cx="583994" cy="191535"/>
          </a:xfrm>
          <a:prstGeom prst="rect">
            <a:avLst/>
          </a:prstGeom>
          <a:ln w="12700">
            <a:miter lim="400000"/>
          </a:ln>
        </p:spPr>
      </p:pic>
      <p:pic>
        <p:nvPicPr>
          <p:cNvPr id="51" name="图片 50" descr="tjbank.jpeg">
            <a:extLst>
              <a:ext uri="{FF2B5EF4-FFF2-40B4-BE49-F238E27FC236}">
                <a16:creationId xmlns:a16="http://schemas.microsoft.com/office/drawing/2014/main" id="{439EE2EF-5FD4-4D61-B842-1B3F6B42AD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75956" y="3125509"/>
            <a:ext cx="785885" cy="314578"/>
          </a:xfrm>
          <a:prstGeom prst="rect">
            <a:avLst/>
          </a:prstGeom>
        </p:spPr>
      </p:pic>
    </p:spTree>
    <p:extLst>
      <p:ext uri="{BB962C8B-B14F-4D97-AF65-F5344CB8AC3E}">
        <p14:creationId xmlns:p14="http://schemas.microsoft.com/office/powerpoint/2010/main" val="1009508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94E34-7771-443D-A8AA-62A8A1B11CAA}"/>
              </a:ext>
            </a:extLst>
          </p:cNvPr>
          <p:cNvSpPr>
            <a:spLocks noGrp="1"/>
          </p:cNvSpPr>
          <p:nvPr>
            <p:ph type="title"/>
          </p:nvPr>
        </p:nvSpPr>
        <p:spPr>
          <a:xfrm>
            <a:off x="0" y="-27384"/>
            <a:ext cx="12192000" cy="850107"/>
          </a:xfrm>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48ECDCC6-4693-4A3B-AA83-1C59666E1195}"/>
              </a:ext>
            </a:extLst>
          </p:cNvPr>
          <p:cNvSpPr>
            <a:spLocks noGrp="1"/>
          </p:cNvSpPr>
          <p:nvPr>
            <p:ph idx="1"/>
          </p:nvPr>
        </p:nvSpPr>
        <p:spPr/>
        <p:txBody>
          <a:bodyPr/>
          <a:lstStyle/>
          <a:p>
            <a:r>
              <a:rPr lang="zh-CN" altLang="en-US" sz="2800" dirty="0"/>
              <a:t>插入数据</a:t>
            </a:r>
          </a:p>
        </p:txBody>
      </p:sp>
      <p:sp>
        <p:nvSpPr>
          <p:cNvPr id="4" name="矩形 3">
            <a:extLst>
              <a:ext uri="{FF2B5EF4-FFF2-40B4-BE49-F238E27FC236}">
                <a16:creationId xmlns:a16="http://schemas.microsoft.com/office/drawing/2014/main" id="{F05CCDAE-F558-4C51-AF83-C95385DEBB5A}"/>
              </a:ext>
            </a:extLst>
          </p:cNvPr>
          <p:cNvSpPr/>
          <p:nvPr/>
        </p:nvSpPr>
        <p:spPr>
          <a:xfrm>
            <a:off x="747257" y="1789603"/>
            <a:ext cx="9109499" cy="1262397"/>
          </a:xfrm>
          <a:prstGeom prst="rect">
            <a:avLst/>
          </a:prstGeom>
        </p:spPr>
        <p:txBody>
          <a:bodyPr wrap="square">
            <a:spAutoFit/>
          </a:bodyPr>
          <a:lstStyle/>
          <a:p>
            <a:pPr>
              <a:lnSpc>
                <a:spcPct val="150000"/>
              </a:lnSpc>
            </a:pPr>
            <a:r>
              <a:rPr lang="zh-CN" altLang="en-US" sz="1400" b="1" dirty="0">
                <a:solidFill>
                  <a:srgbClr val="262626"/>
                </a:solidFill>
                <a:latin typeface="Alibaba PuHuiTi" pitchFamily="18" charset="-122"/>
                <a:ea typeface="Alibaba PuHuiTi" pitchFamily="18" charset="-122"/>
                <a:cs typeface="Alibaba PuHuiTi" pitchFamily="18" charset="-122"/>
              </a:rPr>
              <a:t>插入数据最常使用的语法如下：</a:t>
            </a:r>
            <a:endParaRPr lang="en-US" altLang="zh-CN" sz="1400" b="1" dirty="0">
              <a:solidFill>
                <a:srgbClr val="262626"/>
              </a:solidFill>
              <a:latin typeface="Alibaba PuHuiTi" pitchFamily="18" charset="-122"/>
              <a:ea typeface="Alibaba PuHuiTi" pitchFamily="18" charset="-122"/>
              <a:cs typeface="Alibaba PuHuiTi" pitchFamily="18" charset="-122"/>
            </a:endParaRP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INSERT INTO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table_name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list_of_columns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VALUES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list_of_values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p>
          <a:p>
            <a:pPr>
              <a:lnSpc>
                <a:spcPct val="150000"/>
              </a:lnSpc>
            </a:pPr>
            <a:endParaRPr lang="en" altLang="zh-CN" sz="1200" i="1" dirty="0">
              <a:solidFill>
                <a:schemeClr val="bg1">
                  <a:lumMod val="50000"/>
                </a:schemeClr>
              </a:solidFill>
              <a:latin typeface="Alibaba PuHuiTi" pitchFamily="18" charset="-122"/>
              <a:ea typeface="Alibaba PuHuiTi" pitchFamily="18" charset="-122"/>
              <a:cs typeface="Alibaba PuHuiTi" pitchFamily="18" charset="-122"/>
            </a:endParaRPr>
          </a:p>
          <a:p>
            <a:pPr>
              <a:lnSpc>
                <a:spcPct val="150000"/>
              </a:lnSpc>
            </a:pPr>
            <a:r>
              <a:rPr lang="zh-CN" altLang="en" sz="1400" b="1" dirty="0">
                <a:solidFill>
                  <a:srgbClr val="262626"/>
                </a:solidFill>
                <a:latin typeface="Alibaba PuHuiTi" pitchFamily="18" charset="-122"/>
                <a:ea typeface="Alibaba PuHuiTi" pitchFamily="18" charset="-122"/>
                <a:cs typeface="Alibaba PuHuiTi" pitchFamily="18" charset="-122"/>
              </a:rPr>
              <a:t>举例</a:t>
            </a:r>
            <a:r>
              <a:rPr lang="zh-CN" altLang="en-US" sz="1400" b="1" dirty="0">
                <a:solidFill>
                  <a:srgbClr val="262626"/>
                </a:solidFill>
                <a:latin typeface="Alibaba PuHuiTi" pitchFamily="18" charset="-122"/>
                <a:ea typeface="Alibaba PuHuiTi" pitchFamily="18" charset="-122"/>
                <a:cs typeface="Alibaba PuHuiTi" pitchFamily="18" charset="-122"/>
              </a:rPr>
              <a:t>：向</a:t>
            </a:r>
            <a:r>
              <a:rPr lang="en-US" altLang="zh-CN" sz="1400" b="1" dirty="0">
                <a:solidFill>
                  <a:srgbClr val="262626"/>
                </a:solidFill>
                <a:latin typeface="Alibaba PuHuiTi" pitchFamily="18" charset="-122"/>
                <a:ea typeface="Alibaba PuHuiTi" pitchFamily="18" charset="-122"/>
                <a:cs typeface="Alibaba PuHuiTi" pitchFamily="18" charset="-122"/>
              </a:rPr>
              <a:t>employee</a:t>
            </a:r>
            <a:r>
              <a:rPr lang="zh-CN" altLang="en-US" sz="1400" b="1" dirty="0">
                <a:solidFill>
                  <a:srgbClr val="262626"/>
                </a:solidFill>
                <a:latin typeface="Alibaba PuHuiTi" pitchFamily="18" charset="-122"/>
                <a:ea typeface="Alibaba PuHuiTi" pitchFamily="18" charset="-122"/>
                <a:cs typeface="Alibaba PuHuiTi" pitchFamily="18" charset="-122"/>
              </a:rPr>
              <a:t>表中插入一行数据</a:t>
            </a:r>
            <a:endParaRPr lang="en-US" altLang="zh-CN" sz="1400" b="1" dirty="0">
              <a:solidFill>
                <a:srgbClr val="262626"/>
              </a:solidFill>
              <a:latin typeface="Alibaba PuHuiTi" pitchFamily="18" charset="-122"/>
              <a:ea typeface="Alibaba PuHuiTi" pitchFamily="18" charset="-122"/>
              <a:cs typeface="Alibaba PuHuiTi" pitchFamily="18" charset="-122"/>
            </a:endParaRPr>
          </a:p>
        </p:txBody>
      </p:sp>
      <p:pic>
        <p:nvPicPr>
          <p:cNvPr id="5" name="Picture 2">
            <a:extLst>
              <a:ext uri="{FF2B5EF4-FFF2-40B4-BE49-F238E27FC236}">
                <a16:creationId xmlns:a16="http://schemas.microsoft.com/office/drawing/2014/main" id="{C651D8EC-0317-4305-B5D0-D57FB27CD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277" y="3123234"/>
            <a:ext cx="5421520" cy="27626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AD16A28-90AC-41F5-BFBB-5AB442DC4AC4}"/>
              </a:ext>
            </a:extLst>
          </p:cNvPr>
          <p:cNvSpPr/>
          <p:nvPr/>
        </p:nvSpPr>
        <p:spPr>
          <a:xfrm>
            <a:off x="6488864" y="3607202"/>
            <a:ext cx="4414947" cy="1151277"/>
          </a:xfrm>
          <a:prstGeom prst="rect">
            <a:avLst/>
          </a:prstGeom>
        </p:spPr>
        <p:txBody>
          <a:bodyPr wrap="square">
            <a:spAutoFit/>
          </a:bodyPr>
          <a:lstStyle/>
          <a:p>
            <a:pPr>
              <a:lnSpc>
                <a:spcPct val="20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INSERT INTO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resources.employee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VALUES(99, '362202197011158871',100,'20','</a:t>
            </a:r>
            <a:r>
              <a:rPr lang="zh-CN" altLang="en-US" sz="1200" i="1" dirty="0">
                <a:solidFill>
                  <a:schemeClr val="bg1">
                    <a:lumMod val="50000"/>
                  </a:schemeClr>
                </a:solidFill>
                <a:latin typeface="Alibaba PuHuiTi" pitchFamily="18" charset="-122"/>
                <a:ea typeface="Alibaba PuHuiTi" pitchFamily="18" charset="-122"/>
                <a:cs typeface="Alibaba PuHuiTi" pitchFamily="18" charset="-122"/>
              </a:rPr>
              <a:t>翻译专家</a:t>
            </a:r>
            <a:r>
              <a:rPr lang="en-US" altLang="zh-CN" sz="1200" i="1" dirty="0">
                <a:solidFill>
                  <a:schemeClr val="bg1">
                    <a:lumMod val="50000"/>
                  </a:schemeClr>
                </a:solidFill>
                <a:latin typeface="Alibaba PuHuiTi" pitchFamily="18" charset="-122"/>
                <a:ea typeface="Alibaba PuHuiTi" pitchFamily="18" charset="-122"/>
                <a:cs typeface="Alibaba PuHuiTi" pitchFamily="18" charset="-122"/>
              </a:rPr>
              <a:t>', 2, '1970-11-15', '</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 '2015-9-28'); Query OK, 1 row affected (0.00 sec)</a:t>
            </a:r>
            <a:endParaRPr lang="zh-CN" altLang="en-US" sz="1200" i="1" dirty="0">
              <a:solidFill>
                <a:schemeClr val="bg1">
                  <a:lumMod val="50000"/>
                </a:schemeClr>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31763510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D71E4-7B54-4008-933C-661D064044EB}"/>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7659F6CD-0D01-49CD-BEEF-329A8A78E9C3}"/>
              </a:ext>
            </a:extLst>
          </p:cNvPr>
          <p:cNvSpPr>
            <a:spLocks noGrp="1"/>
          </p:cNvSpPr>
          <p:nvPr>
            <p:ph idx="1"/>
          </p:nvPr>
        </p:nvSpPr>
        <p:spPr/>
        <p:txBody>
          <a:bodyPr/>
          <a:lstStyle/>
          <a:p>
            <a:r>
              <a:rPr lang="zh-CN" altLang="en-US" sz="2800" dirty="0"/>
              <a:t>查询数据</a:t>
            </a:r>
          </a:p>
        </p:txBody>
      </p:sp>
      <p:sp>
        <p:nvSpPr>
          <p:cNvPr id="4" name="矩形 3">
            <a:extLst>
              <a:ext uri="{FF2B5EF4-FFF2-40B4-BE49-F238E27FC236}">
                <a16:creationId xmlns:a16="http://schemas.microsoft.com/office/drawing/2014/main" id="{9F088810-5BE5-4F1D-98A1-8B4D5FBD37B7}"/>
              </a:ext>
            </a:extLst>
          </p:cNvPr>
          <p:cNvSpPr/>
          <p:nvPr/>
        </p:nvSpPr>
        <p:spPr>
          <a:xfrm>
            <a:off x="751354" y="1718163"/>
            <a:ext cx="3207929" cy="424925"/>
          </a:xfrm>
          <a:prstGeom prst="rect">
            <a:avLst/>
          </a:prstGeom>
        </p:spPr>
        <p:txBody>
          <a:bodyPr wrap="none">
            <a:spAutoFit/>
          </a:bodyPr>
          <a:lstStyle/>
          <a:p>
            <a:pPr>
              <a:lnSpc>
                <a:spcPct val="150000"/>
              </a:lnSpc>
            </a:pPr>
            <a:r>
              <a:rPr lang="zh-CN" altLang="en-US" sz="1600" b="1" dirty="0">
                <a:solidFill>
                  <a:srgbClr val="262626"/>
                </a:solidFill>
                <a:latin typeface="Alibaba PuHuiTi" pitchFamily="18" charset="-122"/>
                <a:ea typeface="Alibaba PuHuiTi" pitchFamily="18" charset="-122"/>
                <a:cs typeface="Alibaba PuHuiTi" pitchFamily="18" charset="-122"/>
              </a:rPr>
              <a:t>使用 </a:t>
            </a:r>
            <a:r>
              <a:rPr lang="en" altLang="zh-CN" sz="1600" b="1" dirty="0">
                <a:solidFill>
                  <a:srgbClr val="262626"/>
                </a:solidFill>
                <a:latin typeface="Alibaba PuHuiTi" pitchFamily="18" charset="-122"/>
                <a:ea typeface="Alibaba PuHuiTi" pitchFamily="18" charset="-122"/>
                <a:cs typeface="Alibaba PuHuiTi" pitchFamily="18" charset="-122"/>
              </a:rPr>
              <a:t>SELECT </a:t>
            </a:r>
            <a:r>
              <a:rPr lang="zh-CN" altLang="en-US" sz="1600" b="1" dirty="0">
                <a:solidFill>
                  <a:srgbClr val="262626"/>
                </a:solidFill>
                <a:latin typeface="Alibaba PuHuiTi" pitchFamily="18" charset="-122"/>
                <a:ea typeface="Alibaba PuHuiTi" pitchFamily="18" charset="-122"/>
                <a:cs typeface="Alibaba PuHuiTi" pitchFamily="18" charset="-122"/>
              </a:rPr>
              <a:t>语句检索表内数据​。</a:t>
            </a:r>
          </a:p>
        </p:txBody>
      </p:sp>
      <p:sp>
        <p:nvSpPr>
          <p:cNvPr id="5" name="矩形 4">
            <a:extLst>
              <a:ext uri="{FF2B5EF4-FFF2-40B4-BE49-F238E27FC236}">
                <a16:creationId xmlns:a16="http://schemas.microsoft.com/office/drawing/2014/main" id="{B46339E1-E2C9-483E-9176-8EF497EA7325}"/>
              </a:ext>
            </a:extLst>
          </p:cNvPr>
          <p:cNvSpPr/>
          <p:nvPr/>
        </p:nvSpPr>
        <p:spPr>
          <a:xfrm>
            <a:off x="868388" y="2570311"/>
            <a:ext cx="4247323" cy="2836354"/>
          </a:xfrm>
          <a:prstGeom prst="rect">
            <a:avLst/>
          </a:prstGeom>
        </p:spPr>
        <p:txBody>
          <a:bodyPr wrap="square">
            <a:spAutoFit/>
          </a:bodyPr>
          <a:lstStyle/>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SELECT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[ALL | DISTINCT]     </a:t>
            </a:r>
          </a:p>
          <a:p>
            <a:pPr>
              <a:lnSpc>
                <a:spcPct val="150000"/>
              </a:lnSpc>
            </a:pP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selectexpr</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[[AS]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othername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selectexpr</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[FROM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table_references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[WHERE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where_conditions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[GROUP BY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group_by_list</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[HAVING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search_confitions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[ORDER BY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order_list</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[LIMIT {[offset,]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rowcount</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rowcount</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OFFSET offset}]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[FOR UPDATE];</a:t>
            </a:r>
            <a:endParaRPr lang="zh-CN" altLang="en-US" sz="1200" i="1" dirty="0">
              <a:solidFill>
                <a:schemeClr val="bg1">
                  <a:lumMod val="50000"/>
                </a:schemeClr>
              </a:solidFill>
              <a:latin typeface="Alibaba PuHuiTi" pitchFamily="18" charset="-122"/>
              <a:ea typeface="Alibaba PuHuiTi" pitchFamily="18" charset="-122"/>
              <a:cs typeface="Alibaba PuHuiTi" pitchFamily="18" charset="-122"/>
            </a:endParaRPr>
          </a:p>
        </p:txBody>
      </p:sp>
      <p:sp>
        <p:nvSpPr>
          <p:cNvPr id="6" name="矩形 5">
            <a:extLst>
              <a:ext uri="{FF2B5EF4-FFF2-40B4-BE49-F238E27FC236}">
                <a16:creationId xmlns:a16="http://schemas.microsoft.com/office/drawing/2014/main" id="{0299C0D9-DA7D-4F71-9128-F24200EC1496}"/>
              </a:ext>
            </a:extLst>
          </p:cNvPr>
          <p:cNvSpPr/>
          <p:nvPr/>
        </p:nvSpPr>
        <p:spPr>
          <a:xfrm>
            <a:off x="5935109" y="1748235"/>
            <a:ext cx="4247323" cy="796436"/>
          </a:xfrm>
          <a:prstGeom prst="rect">
            <a:avLst/>
          </a:prstGeom>
        </p:spPr>
        <p:txBody>
          <a:bodyPr wrap="square">
            <a:spAutoFit/>
          </a:bodyPr>
          <a:lstStyle/>
          <a:p>
            <a:pPr>
              <a:lnSpc>
                <a:spcPct val="150000"/>
              </a:lnSpc>
            </a:pPr>
            <a:r>
              <a:rPr lang="zh-CN" altLang="en-US" sz="1600" b="1" dirty="0">
                <a:solidFill>
                  <a:srgbClr val="262626"/>
                </a:solidFill>
                <a:latin typeface="Alibaba PuHuiTi" pitchFamily="18" charset="-122"/>
                <a:ea typeface="Alibaba PuHuiTi" pitchFamily="18" charset="-122"/>
                <a:cs typeface="Alibaba PuHuiTi" pitchFamily="18" charset="-122"/>
              </a:rPr>
              <a:t>举例：从雇员信息表</a:t>
            </a:r>
            <a:r>
              <a:rPr lang="en" altLang="zh-CN" sz="1600" b="1" dirty="0">
                <a:solidFill>
                  <a:srgbClr val="262626"/>
                </a:solidFill>
                <a:latin typeface="Alibaba PuHuiTi" pitchFamily="18" charset="-122"/>
                <a:ea typeface="Alibaba PuHuiTi" pitchFamily="18" charset="-122"/>
                <a:cs typeface="Alibaba PuHuiTi" pitchFamily="18" charset="-122"/>
              </a:rPr>
              <a:t>employee</a:t>
            </a:r>
            <a:r>
              <a:rPr lang="zh-CN" altLang="en-US" sz="1600" b="1" dirty="0">
                <a:solidFill>
                  <a:srgbClr val="262626"/>
                </a:solidFill>
                <a:latin typeface="Alibaba PuHuiTi" pitchFamily="18" charset="-122"/>
                <a:ea typeface="Alibaba PuHuiTi" pitchFamily="18" charset="-122"/>
                <a:cs typeface="Alibaba PuHuiTi" pitchFamily="18" charset="-122"/>
              </a:rPr>
              <a:t>中查找身份证（</a:t>
            </a:r>
            <a:r>
              <a:rPr lang="en" altLang="zh-CN" sz="1600" b="1" dirty="0" err="1">
                <a:solidFill>
                  <a:srgbClr val="262626"/>
                </a:solidFill>
                <a:latin typeface="Alibaba PuHuiTi" pitchFamily="18" charset="-122"/>
                <a:ea typeface="Alibaba PuHuiTi" pitchFamily="18" charset="-122"/>
                <a:cs typeface="Alibaba PuHuiTi" pitchFamily="18" charset="-122"/>
              </a:rPr>
              <a:t>nationalno</a:t>
            </a:r>
            <a:r>
              <a:rPr lang="zh-CN" altLang="en" sz="1600" b="1" dirty="0">
                <a:solidFill>
                  <a:srgbClr val="262626"/>
                </a:solidFill>
                <a:latin typeface="Alibaba PuHuiTi" pitchFamily="18" charset="-122"/>
                <a:ea typeface="Alibaba PuHuiTi" pitchFamily="18" charset="-122"/>
                <a:cs typeface="Alibaba PuHuiTi" pitchFamily="18" charset="-122"/>
              </a:rPr>
              <a:t>）</a:t>
            </a:r>
            <a:r>
              <a:rPr lang="zh-CN" altLang="en-US" sz="1600" b="1" dirty="0">
                <a:solidFill>
                  <a:srgbClr val="262626"/>
                </a:solidFill>
                <a:latin typeface="Alibaba PuHuiTi" pitchFamily="18" charset="-122"/>
                <a:ea typeface="Alibaba PuHuiTi" pitchFamily="18" charset="-122"/>
                <a:cs typeface="Alibaba PuHuiTi" pitchFamily="18" charset="-122"/>
              </a:rPr>
              <a:t>和职位信息（</a:t>
            </a:r>
            <a:r>
              <a:rPr lang="en" altLang="zh-CN" sz="1600" b="1" dirty="0">
                <a:solidFill>
                  <a:srgbClr val="262626"/>
                </a:solidFill>
                <a:latin typeface="Alibaba PuHuiTi" pitchFamily="18" charset="-122"/>
                <a:ea typeface="Alibaba PuHuiTi" pitchFamily="18" charset="-122"/>
                <a:cs typeface="Alibaba PuHuiTi" pitchFamily="18" charset="-122"/>
              </a:rPr>
              <a:t>title</a:t>
            </a:r>
            <a:r>
              <a:rPr lang="zh-CN" altLang="en" sz="1600" b="1" dirty="0">
                <a:solidFill>
                  <a:srgbClr val="262626"/>
                </a:solidFill>
                <a:latin typeface="Alibaba PuHuiTi" pitchFamily="18" charset="-122"/>
                <a:ea typeface="Alibaba PuHuiTi" pitchFamily="18" charset="-122"/>
                <a:cs typeface="Alibaba PuHuiTi" pitchFamily="18" charset="-122"/>
              </a:rPr>
              <a:t>）</a:t>
            </a:r>
            <a:endParaRPr lang="zh-CN" altLang="en-US" sz="1600" b="1" dirty="0">
              <a:solidFill>
                <a:srgbClr val="262626"/>
              </a:solidFill>
              <a:latin typeface="Alibaba PuHuiTi" pitchFamily="18" charset="-122"/>
              <a:ea typeface="Alibaba PuHuiTi" pitchFamily="18" charset="-122"/>
              <a:cs typeface="Alibaba PuHuiTi" pitchFamily="18" charset="-122"/>
            </a:endParaRPr>
          </a:p>
        </p:txBody>
      </p:sp>
      <p:pic>
        <p:nvPicPr>
          <p:cNvPr id="7" name="图片 6">
            <a:extLst>
              <a:ext uri="{FF2B5EF4-FFF2-40B4-BE49-F238E27FC236}">
                <a16:creationId xmlns:a16="http://schemas.microsoft.com/office/drawing/2014/main" id="{DAA3A38D-5D0E-4A4C-A83E-5ED999DEA613}"/>
              </a:ext>
            </a:extLst>
          </p:cNvPr>
          <p:cNvPicPr>
            <a:picLocks noChangeAspect="1"/>
          </p:cNvPicPr>
          <p:nvPr/>
        </p:nvPicPr>
        <p:blipFill>
          <a:blip r:embed="rId2"/>
          <a:stretch>
            <a:fillRect/>
          </a:stretch>
        </p:blipFill>
        <p:spPr>
          <a:xfrm>
            <a:off x="6096000" y="2746329"/>
            <a:ext cx="3689288" cy="3058109"/>
          </a:xfrm>
          <a:prstGeom prst="rect">
            <a:avLst/>
          </a:prstGeom>
        </p:spPr>
      </p:pic>
    </p:spTree>
    <p:extLst>
      <p:ext uri="{BB962C8B-B14F-4D97-AF65-F5344CB8AC3E}">
        <p14:creationId xmlns:p14="http://schemas.microsoft.com/office/powerpoint/2010/main" val="12878270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25C17-7829-45EC-97E2-11A02A9BA049}"/>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B2B285EA-95D5-456C-87DB-D1FB75B2014F}"/>
              </a:ext>
            </a:extLst>
          </p:cNvPr>
          <p:cNvSpPr>
            <a:spLocks noGrp="1"/>
          </p:cNvSpPr>
          <p:nvPr>
            <p:ph idx="1"/>
          </p:nvPr>
        </p:nvSpPr>
        <p:spPr/>
        <p:txBody>
          <a:bodyPr/>
          <a:lstStyle/>
          <a:p>
            <a:r>
              <a:rPr lang="zh-CN" altLang="en-US" sz="2800" dirty="0"/>
              <a:t>更新数据</a:t>
            </a:r>
          </a:p>
        </p:txBody>
      </p:sp>
      <p:sp>
        <p:nvSpPr>
          <p:cNvPr id="4" name="矩形 3">
            <a:extLst>
              <a:ext uri="{FF2B5EF4-FFF2-40B4-BE49-F238E27FC236}">
                <a16:creationId xmlns:a16="http://schemas.microsoft.com/office/drawing/2014/main" id="{2CF502E8-27F1-4100-BA0A-D84050735756}"/>
              </a:ext>
            </a:extLst>
          </p:cNvPr>
          <p:cNvSpPr/>
          <p:nvPr/>
        </p:nvSpPr>
        <p:spPr>
          <a:xfrm>
            <a:off x="859993" y="1888249"/>
            <a:ext cx="4339650" cy="369332"/>
          </a:xfrm>
          <a:prstGeom prst="rect">
            <a:avLst/>
          </a:prstGeom>
        </p:spPr>
        <p:txBody>
          <a:bodyPr wrap="none">
            <a:spAutoFit/>
          </a:bodyPr>
          <a:lstStyle/>
          <a:p>
            <a:pPr>
              <a:lnSpc>
                <a:spcPct val="150000"/>
              </a:lnSpc>
            </a:pPr>
            <a:r>
              <a:rPr lang="zh-CN" altLang="en-US" sz="1600" b="1" dirty="0">
                <a:solidFill>
                  <a:srgbClr val="262626"/>
                </a:solidFill>
                <a:latin typeface="Alibaba PuHuiTi" pitchFamily="18" charset="-122"/>
                <a:ea typeface="Alibaba PuHuiTi" pitchFamily="18" charset="-122"/>
                <a:cs typeface="Alibaba PuHuiTi" pitchFamily="18" charset="-122"/>
              </a:rPr>
              <a:t>修改表中的数据。最常使用的语法如下。​</a:t>
            </a:r>
          </a:p>
        </p:txBody>
      </p:sp>
      <p:sp>
        <p:nvSpPr>
          <p:cNvPr id="5" name="矩形 4">
            <a:extLst>
              <a:ext uri="{FF2B5EF4-FFF2-40B4-BE49-F238E27FC236}">
                <a16:creationId xmlns:a16="http://schemas.microsoft.com/office/drawing/2014/main" id="{7254E8C5-1055-4654-BB5A-9909EDFD64E2}"/>
              </a:ext>
            </a:extLst>
          </p:cNvPr>
          <p:cNvSpPr/>
          <p:nvPr/>
        </p:nvSpPr>
        <p:spPr>
          <a:xfrm>
            <a:off x="859993" y="2542760"/>
            <a:ext cx="2348948" cy="1174360"/>
          </a:xfrm>
          <a:prstGeom prst="rect">
            <a:avLst/>
          </a:prstGeom>
        </p:spPr>
        <p:txBody>
          <a:bodyPr wrap="square">
            <a:spAutoFit/>
          </a:bodyPr>
          <a:lstStyle/>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UPDATE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tblname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SET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colname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colvalues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colname</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colvalues</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[WHERE </a:t>
            </a:r>
            <a:r>
              <a:rPr lang="en" altLang="zh-CN" sz="1200" i="1" dirty="0" err="1">
                <a:solidFill>
                  <a:schemeClr val="bg1">
                    <a:lumMod val="50000"/>
                  </a:schemeClr>
                </a:solidFill>
                <a:latin typeface="Alibaba PuHuiTi" pitchFamily="18" charset="-122"/>
                <a:ea typeface="Alibaba PuHuiTi" pitchFamily="18" charset="-122"/>
                <a:cs typeface="Alibaba PuHuiTi" pitchFamily="18" charset="-122"/>
              </a:rPr>
              <a:t>where_condition</a:t>
            </a: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a:t>
            </a:r>
            <a:endParaRPr lang="zh-CN" altLang="en-US" sz="1200" i="1" dirty="0">
              <a:solidFill>
                <a:schemeClr val="bg1">
                  <a:lumMod val="50000"/>
                </a:schemeClr>
              </a:solidFill>
              <a:latin typeface="Alibaba PuHuiTi" pitchFamily="18" charset="-122"/>
              <a:ea typeface="Alibaba PuHuiTi" pitchFamily="18" charset="-122"/>
              <a:cs typeface="Alibaba PuHuiTi" pitchFamily="18" charset="-122"/>
            </a:endParaRPr>
          </a:p>
        </p:txBody>
      </p:sp>
      <p:pic>
        <p:nvPicPr>
          <p:cNvPr id="6" name="图片 5">
            <a:extLst>
              <a:ext uri="{FF2B5EF4-FFF2-40B4-BE49-F238E27FC236}">
                <a16:creationId xmlns:a16="http://schemas.microsoft.com/office/drawing/2014/main" id="{984AD3E3-DD1A-427E-B8FD-A72568B86286}"/>
              </a:ext>
            </a:extLst>
          </p:cNvPr>
          <p:cNvPicPr>
            <a:picLocks noChangeAspect="1"/>
          </p:cNvPicPr>
          <p:nvPr/>
        </p:nvPicPr>
        <p:blipFill>
          <a:blip r:embed="rId2"/>
          <a:stretch>
            <a:fillRect/>
          </a:stretch>
        </p:blipFill>
        <p:spPr>
          <a:xfrm>
            <a:off x="5830388" y="2312852"/>
            <a:ext cx="4030243" cy="3614754"/>
          </a:xfrm>
          <a:prstGeom prst="rect">
            <a:avLst/>
          </a:prstGeom>
        </p:spPr>
      </p:pic>
      <p:sp>
        <p:nvSpPr>
          <p:cNvPr id="7" name="矩形 6">
            <a:extLst>
              <a:ext uri="{FF2B5EF4-FFF2-40B4-BE49-F238E27FC236}">
                <a16:creationId xmlns:a16="http://schemas.microsoft.com/office/drawing/2014/main" id="{6E401A18-F3C9-415D-8DD9-5F4A8CDDD78C}"/>
              </a:ext>
            </a:extLst>
          </p:cNvPr>
          <p:cNvSpPr/>
          <p:nvPr/>
        </p:nvSpPr>
        <p:spPr>
          <a:xfrm>
            <a:off x="5639989" y="1888249"/>
            <a:ext cx="3469219" cy="427105"/>
          </a:xfrm>
          <a:prstGeom prst="rect">
            <a:avLst/>
          </a:prstGeom>
        </p:spPr>
        <p:txBody>
          <a:bodyPr wrap="none">
            <a:spAutoFit/>
          </a:bodyPr>
          <a:lstStyle/>
          <a:p>
            <a:pPr>
              <a:lnSpc>
                <a:spcPct val="150000"/>
              </a:lnSpc>
            </a:pPr>
            <a:r>
              <a:rPr lang="zh-CN" altLang="en-US" sz="1600" b="1" dirty="0">
                <a:solidFill>
                  <a:srgbClr val="262626"/>
                </a:solidFill>
                <a:latin typeface="Alibaba PuHuiTi" pitchFamily="18" charset="-122"/>
                <a:ea typeface="Alibaba PuHuiTi" pitchFamily="18" charset="-122"/>
                <a:cs typeface="Alibaba PuHuiTi" pitchFamily="18" charset="-122"/>
              </a:rPr>
              <a:t>举例：更新</a:t>
            </a:r>
            <a:r>
              <a:rPr lang="en-US" altLang="zh-CN" sz="1600" b="1" dirty="0" err="1">
                <a:solidFill>
                  <a:srgbClr val="262626"/>
                </a:solidFill>
                <a:latin typeface="Alibaba PuHuiTi" pitchFamily="18" charset="-122"/>
                <a:ea typeface="Alibaba PuHuiTi" pitchFamily="18" charset="-122"/>
                <a:cs typeface="Alibaba PuHuiTi" pitchFamily="18" charset="-122"/>
              </a:rPr>
              <a:t>empsalary</a:t>
            </a:r>
            <a:r>
              <a:rPr lang="zh-CN" altLang="en-US" sz="1600" b="1" dirty="0">
                <a:solidFill>
                  <a:srgbClr val="262626"/>
                </a:solidFill>
                <a:latin typeface="Alibaba PuHuiTi" pitchFamily="18" charset="-122"/>
                <a:ea typeface="Alibaba PuHuiTi" pitchFamily="18" charset="-122"/>
                <a:cs typeface="Alibaba PuHuiTi" pitchFamily="18" charset="-122"/>
              </a:rPr>
              <a:t>表中一行数据</a:t>
            </a:r>
          </a:p>
        </p:txBody>
      </p:sp>
    </p:spTree>
    <p:extLst>
      <p:ext uri="{BB962C8B-B14F-4D97-AF65-F5344CB8AC3E}">
        <p14:creationId xmlns:p14="http://schemas.microsoft.com/office/powerpoint/2010/main" val="7079331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0B756-BFD6-407D-81FB-9617ABD7F5EB}"/>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0618A33C-30FA-4F5A-80C4-16C3ECF290A3}"/>
              </a:ext>
            </a:extLst>
          </p:cNvPr>
          <p:cNvSpPr>
            <a:spLocks noGrp="1"/>
          </p:cNvSpPr>
          <p:nvPr>
            <p:ph idx="1"/>
          </p:nvPr>
        </p:nvSpPr>
        <p:spPr/>
        <p:txBody>
          <a:bodyPr/>
          <a:lstStyle/>
          <a:p>
            <a:r>
              <a:rPr lang="zh-CN" altLang="en-US" sz="2800" b="1" dirty="0"/>
              <a:t>事务介绍</a:t>
            </a:r>
          </a:p>
        </p:txBody>
      </p:sp>
      <p:sp>
        <p:nvSpPr>
          <p:cNvPr id="4" name="矩形 3">
            <a:extLst>
              <a:ext uri="{FF2B5EF4-FFF2-40B4-BE49-F238E27FC236}">
                <a16:creationId xmlns:a16="http://schemas.microsoft.com/office/drawing/2014/main" id="{5906E707-BBE8-4896-8777-798D7D9B3704}"/>
              </a:ext>
            </a:extLst>
          </p:cNvPr>
          <p:cNvSpPr/>
          <p:nvPr/>
        </p:nvSpPr>
        <p:spPr>
          <a:xfrm>
            <a:off x="771941" y="1649689"/>
            <a:ext cx="9882808" cy="152182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262626"/>
                </a:solidFill>
                <a:latin typeface="Alibaba PuHuiTi" pitchFamily="18" charset="-122"/>
                <a:ea typeface="Alibaba PuHuiTi" pitchFamily="18" charset="-122"/>
                <a:cs typeface="Alibaba PuHuiTi" pitchFamily="18" charset="-122"/>
              </a:rPr>
              <a:t>数据库事务</a:t>
            </a:r>
            <a:r>
              <a:rPr lang="en-US" altLang="zh-CN" sz="1600" b="1" dirty="0">
                <a:solidFill>
                  <a:srgbClr val="262626"/>
                </a:solidFill>
                <a:latin typeface="Alibaba PuHuiTi" pitchFamily="18" charset="-122"/>
                <a:ea typeface="Alibaba PuHuiTi" pitchFamily="18" charset="-122"/>
                <a:cs typeface="Alibaba PuHuiTi" pitchFamily="18" charset="-122"/>
              </a:rPr>
              <a:t>(</a:t>
            </a:r>
            <a:r>
              <a:rPr lang="en" altLang="zh-CN" sz="1600" b="1" dirty="0" err="1">
                <a:solidFill>
                  <a:srgbClr val="262626"/>
                </a:solidFill>
                <a:latin typeface="Alibaba PuHuiTi" pitchFamily="18" charset="-122"/>
                <a:ea typeface="Alibaba PuHuiTi" pitchFamily="18" charset="-122"/>
                <a:cs typeface="Alibaba PuHuiTi" pitchFamily="18" charset="-122"/>
              </a:rPr>
              <a:t>DatabaseTransaction</a:t>
            </a:r>
            <a:r>
              <a:rPr lang="en" altLang="zh-CN" sz="1600" b="1" dirty="0">
                <a:solidFill>
                  <a:srgbClr val="262626"/>
                </a:solidFill>
                <a:latin typeface="Alibaba PuHuiTi" pitchFamily="18" charset="-122"/>
                <a:ea typeface="Alibaba PuHuiTi" pitchFamily="18" charset="-122"/>
                <a:cs typeface="Alibaba PuHuiTi" pitchFamily="18" charset="-122"/>
              </a:rPr>
              <a:t>)</a:t>
            </a:r>
            <a:r>
              <a:rPr lang="zh-CN" altLang="en-US" sz="1600" b="1" dirty="0">
                <a:solidFill>
                  <a:srgbClr val="262626"/>
                </a:solidFill>
                <a:latin typeface="Alibaba PuHuiTi" pitchFamily="18" charset="-122"/>
                <a:ea typeface="Alibaba PuHuiTi" pitchFamily="18" charset="-122"/>
                <a:cs typeface="Alibaba PuHuiTi" pitchFamily="18" charset="-122"/>
              </a:rPr>
              <a:t>是指作为单个逻辑工作单元执行的一系列操作。事务处理可以用来维护数据库的完整性，保证成批的</a:t>
            </a:r>
            <a:r>
              <a:rPr lang="en" altLang="zh-CN" sz="1600" b="1" dirty="0">
                <a:solidFill>
                  <a:srgbClr val="262626"/>
                </a:solidFill>
                <a:latin typeface="Alibaba PuHuiTi" pitchFamily="18" charset="-122"/>
                <a:ea typeface="Alibaba PuHuiTi" pitchFamily="18" charset="-122"/>
                <a:cs typeface="Alibaba PuHuiTi" pitchFamily="18" charset="-122"/>
              </a:rPr>
              <a:t>SQL</a:t>
            </a:r>
            <a:r>
              <a:rPr lang="zh-CN" altLang="en-US" sz="1600" b="1" dirty="0">
                <a:solidFill>
                  <a:srgbClr val="262626"/>
                </a:solidFill>
                <a:latin typeface="Alibaba PuHuiTi" pitchFamily="18" charset="-122"/>
                <a:ea typeface="Alibaba PuHuiTi" pitchFamily="18" charset="-122"/>
                <a:cs typeface="Alibaba PuHuiTi" pitchFamily="18" charset="-122"/>
              </a:rPr>
              <a:t>操作全部执行或全部不执行。</a:t>
            </a:r>
            <a:endParaRPr lang="en-US" altLang="zh-CN" sz="1600" b="1" dirty="0">
              <a:solidFill>
                <a:srgbClr val="262626"/>
              </a:solidFill>
              <a:latin typeface="Alibaba PuHuiTi" pitchFamily="18" charset="-122"/>
              <a:ea typeface="Alibaba PuHuiTi" pitchFamily="18" charset="-122"/>
              <a:cs typeface="Alibaba PuHuiTi" pitchFamily="18" charset="-122"/>
            </a:endParaRPr>
          </a:p>
          <a:p>
            <a:pPr marL="285750" indent="-285750">
              <a:lnSpc>
                <a:spcPct val="150000"/>
              </a:lnSpc>
              <a:buFont typeface="Arial" panose="020B0604020202020204" pitchFamily="34" charset="0"/>
              <a:buChar char="•"/>
            </a:pPr>
            <a:r>
              <a:rPr lang="zh-CN" altLang="en-US" sz="1600" b="1" dirty="0">
                <a:latin typeface="Alibaba PuHuiTi" pitchFamily="18" charset="-122"/>
                <a:ea typeface="Alibaba PuHuiTi" pitchFamily="18" charset="-122"/>
                <a:cs typeface="Alibaba PuHuiTi" pitchFamily="18" charset="-122"/>
              </a:rPr>
              <a:t>通过</a:t>
            </a:r>
            <a:r>
              <a:rPr lang="en" altLang="zh-CN" sz="1600" b="1" dirty="0">
                <a:latin typeface="Alibaba PuHuiTi" pitchFamily="18" charset="-122"/>
                <a:ea typeface="Alibaba PuHuiTi" pitchFamily="18" charset="-122"/>
                <a:cs typeface="Alibaba PuHuiTi" pitchFamily="18" charset="-122"/>
              </a:rPr>
              <a:t>BEGIN TRANSACTION</a:t>
            </a:r>
            <a:r>
              <a:rPr lang="zh-CN" altLang="en" sz="1600" b="1" dirty="0">
                <a:latin typeface="Alibaba PuHuiTi" pitchFamily="18" charset="-122"/>
                <a:ea typeface="Alibaba PuHuiTi" pitchFamily="18" charset="-122"/>
                <a:cs typeface="Alibaba PuHuiTi" pitchFamily="18" charset="-122"/>
              </a:rPr>
              <a:t>，</a:t>
            </a:r>
            <a:r>
              <a:rPr lang="zh-CN" altLang="en-US" sz="1600" b="1" dirty="0">
                <a:latin typeface="Alibaba PuHuiTi" pitchFamily="18" charset="-122"/>
                <a:ea typeface="Alibaba PuHuiTi" pitchFamily="18" charset="-122"/>
                <a:cs typeface="Alibaba PuHuiTi" pitchFamily="18" charset="-122"/>
              </a:rPr>
              <a:t>或</a:t>
            </a:r>
            <a:r>
              <a:rPr lang="en" altLang="zh-CN" sz="1600" b="1" dirty="0">
                <a:latin typeface="Alibaba PuHuiTi" pitchFamily="18" charset="-122"/>
                <a:ea typeface="Alibaba PuHuiTi" pitchFamily="18" charset="-122"/>
                <a:cs typeface="Alibaba PuHuiTi" pitchFamily="18" charset="-122"/>
              </a:rPr>
              <a:t>BEGIN</a:t>
            </a:r>
            <a:r>
              <a:rPr lang="zh-CN" altLang="en-US" sz="1600" b="1" dirty="0">
                <a:latin typeface="Alibaba PuHuiTi" pitchFamily="18" charset="-122"/>
                <a:ea typeface="Alibaba PuHuiTi" pitchFamily="18" charset="-122"/>
                <a:cs typeface="Alibaba PuHuiTi" pitchFamily="18" charset="-122"/>
              </a:rPr>
              <a:t>和</a:t>
            </a:r>
            <a:r>
              <a:rPr lang="en" altLang="zh-CN" sz="1600" b="1" dirty="0">
                <a:latin typeface="Alibaba PuHuiTi" pitchFamily="18" charset="-122"/>
                <a:ea typeface="Alibaba PuHuiTi" pitchFamily="18" charset="-122"/>
                <a:cs typeface="Alibaba PuHuiTi" pitchFamily="18" charset="-122"/>
              </a:rPr>
              <a:t>BEGIN WORK</a:t>
            </a:r>
            <a:r>
              <a:rPr lang="zh-CN" altLang="en" sz="1600" b="1" dirty="0">
                <a:latin typeface="Alibaba PuHuiTi" pitchFamily="18" charset="-122"/>
                <a:ea typeface="Alibaba PuHuiTi" pitchFamily="18" charset="-122"/>
                <a:cs typeface="Alibaba PuHuiTi" pitchFamily="18" charset="-122"/>
              </a:rPr>
              <a:t>（</a:t>
            </a:r>
            <a:r>
              <a:rPr lang="zh-CN" altLang="en-US" sz="1600" b="1" dirty="0">
                <a:latin typeface="Alibaba PuHuiTi" pitchFamily="18" charset="-122"/>
                <a:ea typeface="Alibaba PuHuiTi" pitchFamily="18" charset="-122"/>
                <a:cs typeface="Alibaba PuHuiTi" pitchFamily="18" charset="-122"/>
              </a:rPr>
              <a:t>被作为</a:t>
            </a:r>
            <a:r>
              <a:rPr lang="en" altLang="zh-CN" sz="1600" b="1" dirty="0">
                <a:latin typeface="Alibaba PuHuiTi" pitchFamily="18" charset="-122"/>
                <a:ea typeface="Alibaba PuHuiTi" pitchFamily="18" charset="-122"/>
                <a:cs typeface="Alibaba PuHuiTi" pitchFamily="18" charset="-122"/>
              </a:rPr>
              <a:t>STARTTRANSACTION</a:t>
            </a:r>
            <a:r>
              <a:rPr lang="zh-CN" altLang="en-US" sz="1600" b="1" dirty="0">
                <a:latin typeface="Alibaba PuHuiTi" pitchFamily="18" charset="-122"/>
                <a:ea typeface="Alibaba PuHuiTi" pitchFamily="18" charset="-122"/>
                <a:cs typeface="Alibaba PuHuiTi" pitchFamily="18" charset="-122"/>
              </a:rPr>
              <a:t>的别名受到支持）语句显示开始，以</a:t>
            </a:r>
            <a:r>
              <a:rPr lang="en" altLang="zh-CN" sz="1600" b="1" dirty="0">
                <a:latin typeface="Alibaba PuHuiTi" pitchFamily="18" charset="-122"/>
                <a:ea typeface="Alibaba PuHuiTi" pitchFamily="18" charset="-122"/>
                <a:cs typeface="Alibaba PuHuiTi" pitchFamily="18" charset="-122"/>
              </a:rPr>
              <a:t>COMMIT</a:t>
            </a:r>
            <a:r>
              <a:rPr lang="zh-CN" altLang="en" sz="1600" b="1" dirty="0">
                <a:latin typeface="Alibaba PuHuiTi" pitchFamily="18" charset="-122"/>
                <a:ea typeface="Alibaba PuHuiTi" pitchFamily="18" charset="-122"/>
                <a:cs typeface="Alibaba PuHuiTi" pitchFamily="18" charset="-122"/>
              </a:rPr>
              <a:t>（</a:t>
            </a:r>
            <a:r>
              <a:rPr lang="zh-CN" altLang="en-US" sz="1600" b="1" dirty="0">
                <a:latin typeface="Alibaba PuHuiTi" pitchFamily="18" charset="-122"/>
                <a:ea typeface="Alibaba PuHuiTi" pitchFamily="18" charset="-122"/>
                <a:cs typeface="Alibaba PuHuiTi" pitchFamily="18" charset="-122"/>
              </a:rPr>
              <a:t>提交）或</a:t>
            </a:r>
            <a:r>
              <a:rPr lang="en" altLang="zh-CN" sz="1600" b="1" dirty="0">
                <a:latin typeface="Alibaba PuHuiTi" pitchFamily="18" charset="-122"/>
                <a:ea typeface="Alibaba PuHuiTi" pitchFamily="18" charset="-122"/>
                <a:cs typeface="Alibaba PuHuiTi" pitchFamily="18" charset="-122"/>
              </a:rPr>
              <a:t>ROLLBACK</a:t>
            </a:r>
            <a:r>
              <a:rPr lang="zh-CN" altLang="en" sz="1600" b="1" dirty="0">
                <a:latin typeface="Alibaba PuHuiTi" pitchFamily="18" charset="-122"/>
                <a:ea typeface="Alibaba PuHuiTi" pitchFamily="18" charset="-122"/>
                <a:cs typeface="Alibaba PuHuiTi" pitchFamily="18" charset="-122"/>
              </a:rPr>
              <a:t>（</a:t>
            </a:r>
            <a:r>
              <a:rPr lang="zh-CN" altLang="en-US" sz="1600" b="1" dirty="0">
                <a:latin typeface="Alibaba PuHuiTi" pitchFamily="18" charset="-122"/>
                <a:ea typeface="Alibaba PuHuiTi" pitchFamily="18" charset="-122"/>
                <a:cs typeface="Alibaba PuHuiTi" pitchFamily="18" charset="-122"/>
              </a:rPr>
              <a:t>回滚）语句显示结束。</a:t>
            </a:r>
          </a:p>
        </p:txBody>
      </p:sp>
      <p:sp>
        <p:nvSpPr>
          <p:cNvPr id="5" name="矩形 4">
            <a:extLst>
              <a:ext uri="{FF2B5EF4-FFF2-40B4-BE49-F238E27FC236}">
                <a16:creationId xmlns:a16="http://schemas.microsoft.com/office/drawing/2014/main" id="{D21F722D-7B7D-4EC6-B9C9-2DB8E4031EC3}"/>
              </a:ext>
            </a:extLst>
          </p:cNvPr>
          <p:cNvSpPr/>
          <p:nvPr/>
        </p:nvSpPr>
        <p:spPr>
          <a:xfrm>
            <a:off x="1070115" y="3533977"/>
            <a:ext cx="1598515" cy="338554"/>
          </a:xfrm>
          <a:prstGeom prst="rect">
            <a:avLst/>
          </a:prstGeom>
        </p:spPr>
        <p:txBody>
          <a:bodyPr wrap="none">
            <a:spAutoFit/>
          </a:bodyPr>
          <a:lstStyle/>
          <a:p>
            <a:r>
              <a:rPr lang="zh-CN" altLang="en-US" sz="1600" b="1" dirty="0">
                <a:solidFill>
                  <a:srgbClr val="262626"/>
                </a:solidFill>
                <a:latin typeface="Alibaba PuHuiTi" pitchFamily="18" charset="-122"/>
                <a:ea typeface="Alibaba PuHuiTi" pitchFamily="18" charset="-122"/>
                <a:cs typeface="Alibaba PuHuiTi" pitchFamily="18" charset="-122"/>
              </a:rPr>
              <a:t>事务语法如下：​</a:t>
            </a:r>
            <a:endParaRPr lang="zh-CN" altLang="en-US" sz="1600" b="1" dirty="0">
              <a:latin typeface="Alibaba PuHuiTi" pitchFamily="18" charset="-122"/>
              <a:ea typeface="Alibaba PuHuiTi" pitchFamily="18" charset="-122"/>
              <a:cs typeface="Alibaba PuHuiTi" pitchFamily="18" charset="-122"/>
            </a:endParaRPr>
          </a:p>
        </p:txBody>
      </p:sp>
      <p:sp>
        <p:nvSpPr>
          <p:cNvPr id="6" name="矩形 5">
            <a:extLst>
              <a:ext uri="{FF2B5EF4-FFF2-40B4-BE49-F238E27FC236}">
                <a16:creationId xmlns:a16="http://schemas.microsoft.com/office/drawing/2014/main" id="{3EF3E405-875F-4A63-8D1C-483E52A7390D}"/>
              </a:ext>
            </a:extLst>
          </p:cNvPr>
          <p:cNvSpPr/>
          <p:nvPr/>
        </p:nvSpPr>
        <p:spPr>
          <a:xfrm>
            <a:off x="1070115" y="4042929"/>
            <a:ext cx="2952530" cy="897362"/>
          </a:xfrm>
          <a:prstGeom prst="rect">
            <a:avLst/>
          </a:prstGeom>
        </p:spPr>
        <p:txBody>
          <a:bodyPr wrap="square">
            <a:spAutoFit/>
          </a:bodyPr>
          <a:lstStyle/>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START TRANSACTION | [BEGIN [WORK]]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COMMIT [WORK] ; </a:t>
            </a:r>
          </a:p>
          <a:p>
            <a:pPr>
              <a:lnSpc>
                <a:spcPct val="150000"/>
              </a:lnSpc>
            </a:pPr>
            <a:r>
              <a:rPr lang="en" altLang="zh-CN" sz="1200" i="1" dirty="0">
                <a:solidFill>
                  <a:schemeClr val="bg1">
                    <a:lumMod val="50000"/>
                  </a:schemeClr>
                </a:solidFill>
                <a:latin typeface="Alibaba PuHuiTi" pitchFamily="18" charset="-122"/>
                <a:ea typeface="Alibaba PuHuiTi" pitchFamily="18" charset="-122"/>
                <a:cs typeface="Alibaba PuHuiTi" pitchFamily="18" charset="-122"/>
              </a:rPr>
              <a:t>ROLLBACK [WORK];</a:t>
            </a:r>
            <a:endParaRPr lang="zh-CN" altLang="en-US" sz="1200" i="1" dirty="0">
              <a:solidFill>
                <a:schemeClr val="bg1">
                  <a:lumMod val="50000"/>
                </a:schemeClr>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4693911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50A3D-7DA8-49A6-AF65-ED75B6031D09}"/>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CF9E72D4-D628-42B9-96D2-93A5FF6AD848}"/>
              </a:ext>
            </a:extLst>
          </p:cNvPr>
          <p:cNvSpPr>
            <a:spLocks noGrp="1"/>
          </p:cNvSpPr>
          <p:nvPr>
            <p:ph idx="1"/>
          </p:nvPr>
        </p:nvSpPr>
        <p:spPr/>
        <p:txBody>
          <a:bodyPr/>
          <a:lstStyle/>
          <a:p>
            <a:r>
              <a:rPr lang="zh-CN" altLang="en-US" sz="2800" b="1" dirty="0"/>
              <a:t>提交事务</a:t>
            </a:r>
          </a:p>
        </p:txBody>
      </p:sp>
      <p:sp>
        <p:nvSpPr>
          <p:cNvPr id="4" name="矩形 3">
            <a:extLst>
              <a:ext uri="{FF2B5EF4-FFF2-40B4-BE49-F238E27FC236}">
                <a16:creationId xmlns:a16="http://schemas.microsoft.com/office/drawing/2014/main" id="{E0990435-1C88-40D9-92F5-DA81D7220CE4}"/>
              </a:ext>
            </a:extLst>
          </p:cNvPr>
          <p:cNvSpPr/>
          <p:nvPr/>
        </p:nvSpPr>
        <p:spPr>
          <a:xfrm>
            <a:off x="811058" y="1781657"/>
            <a:ext cx="4943061" cy="1031564"/>
          </a:xfrm>
          <a:prstGeom prst="rect">
            <a:avLst/>
          </a:prstGeom>
        </p:spPr>
        <p:txBody>
          <a:bodyPr wrap="square">
            <a:spAutoFit/>
          </a:bodyPr>
          <a:lstStyle/>
          <a:p>
            <a:pPr>
              <a:lnSpc>
                <a:spcPct val="150000"/>
              </a:lnSpc>
            </a:pPr>
            <a:r>
              <a:rPr lang="zh-CN" altLang="en-US" sz="1400" b="1" dirty="0">
                <a:solidFill>
                  <a:srgbClr val="262626"/>
                </a:solidFill>
                <a:latin typeface="Alibaba PuHuiTi" pitchFamily="18" charset="-122"/>
                <a:ea typeface="Alibaba PuHuiTi" pitchFamily="18" charset="-122"/>
                <a:cs typeface="Alibaba PuHuiTi" pitchFamily="18" charset="-122"/>
              </a:rPr>
              <a:t>在提交事务（</a:t>
            </a:r>
            <a:r>
              <a:rPr lang="en" altLang="zh-CN" sz="1400" b="1" dirty="0">
                <a:solidFill>
                  <a:srgbClr val="262626"/>
                </a:solidFill>
                <a:latin typeface="Alibaba PuHuiTi" pitchFamily="18" charset="-122"/>
                <a:ea typeface="Alibaba PuHuiTi" pitchFamily="18" charset="-122"/>
                <a:cs typeface="Alibaba PuHuiTi" pitchFamily="18" charset="-122"/>
              </a:rPr>
              <a:t>COMMIT</a:t>
            </a:r>
            <a:r>
              <a:rPr lang="zh-CN" altLang="en" sz="1400" b="1" dirty="0">
                <a:solidFill>
                  <a:srgbClr val="262626"/>
                </a:solidFill>
                <a:latin typeface="Alibaba PuHuiTi" pitchFamily="18" charset="-122"/>
                <a:ea typeface="Alibaba PuHuiTi" pitchFamily="18" charset="-122"/>
                <a:cs typeface="Alibaba PuHuiTi" pitchFamily="18" charset="-122"/>
              </a:rPr>
              <a:t>）</a:t>
            </a:r>
            <a:r>
              <a:rPr lang="zh-CN" altLang="en-US" sz="1400" b="1" dirty="0">
                <a:solidFill>
                  <a:srgbClr val="262626"/>
                </a:solidFill>
                <a:latin typeface="Alibaba PuHuiTi" pitchFamily="18" charset="-122"/>
                <a:ea typeface="Alibaba PuHuiTi" pitchFamily="18" charset="-122"/>
                <a:cs typeface="Alibaba PuHuiTi" pitchFamily="18" charset="-122"/>
              </a:rPr>
              <a:t>之前：​</a:t>
            </a:r>
          </a:p>
          <a:p>
            <a:pPr marL="285750" indent="-285750">
              <a:lnSpc>
                <a:spcPct val="150000"/>
              </a:lnSpc>
              <a:buFont typeface="Arial" panose="020B0604020202020204" pitchFamily="34" charset="0"/>
              <a:buChar char="•"/>
            </a:pPr>
            <a:r>
              <a:rPr lang="zh-CN" altLang="en-US" sz="1400" dirty="0">
                <a:solidFill>
                  <a:srgbClr val="0D1A26"/>
                </a:solidFill>
                <a:latin typeface="Alibaba PuHuiTi" pitchFamily="18" charset="-122"/>
                <a:ea typeface="Alibaba PuHuiTi" pitchFamily="18" charset="-122"/>
                <a:cs typeface="Alibaba PuHuiTi" pitchFamily="18" charset="-122"/>
              </a:rPr>
              <a:t>修改只对当前用户可见，对其他用户来说是不可见的</a:t>
            </a:r>
          </a:p>
          <a:p>
            <a:pPr marL="285750" indent="-285750">
              <a:lnSpc>
                <a:spcPct val="150000"/>
              </a:lnSpc>
              <a:buFont typeface="Arial" panose="020B0604020202020204" pitchFamily="34" charset="0"/>
              <a:buChar char="•"/>
            </a:pPr>
            <a:r>
              <a:rPr lang="zh-CN" altLang="en-US" sz="1400" dirty="0">
                <a:solidFill>
                  <a:srgbClr val="0D1A26"/>
                </a:solidFill>
                <a:latin typeface="Alibaba PuHuiTi" pitchFamily="18" charset="-122"/>
                <a:ea typeface="Alibaba PuHuiTi" pitchFamily="18" charset="-122"/>
                <a:cs typeface="Alibaba PuHuiTi" pitchFamily="18" charset="-122"/>
              </a:rPr>
              <a:t>修改不是最终结果，可以通过</a:t>
            </a:r>
            <a:r>
              <a:rPr lang="en" altLang="zh-CN" sz="1400" dirty="0">
                <a:solidFill>
                  <a:srgbClr val="0D1A26"/>
                </a:solidFill>
                <a:latin typeface="Alibaba PuHuiTi" pitchFamily="18" charset="-122"/>
                <a:ea typeface="Alibaba PuHuiTi" pitchFamily="18" charset="-122"/>
                <a:cs typeface="Alibaba PuHuiTi" pitchFamily="18" charset="-122"/>
              </a:rPr>
              <a:t>ROLLBACK</a:t>
            </a:r>
            <a:r>
              <a:rPr lang="zh-CN" altLang="en-US" sz="1400" dirty="0">
                <a:solidFill>
                  <a:srgbClr val="0D1A26"/>
                </a:solidFill>
                <a:latin typeface="Alibaba PuHuiTi" pitchFamily="18" charset="-122"/>
                <a:ea typeface="Alibaba PuHuiTi" pitchFamily="18" charset="-122"/>
                <a:cs typeface="Alibaba PuHuiTi" pitchFamily="18" charset="-122"/>
              </a:rPr>
              <a:t>语句撤销修改</a:t>
            </a:r>
            <a:endParaRPr lang="en-US" altLang="zh-CN" sz="1400" dirty="0">
              <a:solidFill>
                <a:srgbClr val="0D1A26"/>
              </a:solidFill>
              <a:latin typeface="Alibaba PuHuiTi" pitchFamily="18" charset="-122"/>
              <a:ea typeface="Alibaba PuHuiTi" pitchFamily="18" charset="-122"/>
              <a:cs typeface="Alibaba PuHuiTi" pitchFamily="18" charset="-122"/>
            </a:endParaRPr>
          </a:p>
        </p:txBody>
      </p:sp>
      <p:pic>
        <p:nvPicPr>
          <p:cNvPr id="5" name="图片 4">
            <a:extLst>
              <a:ext uri="{FF2B5EF4-FFF2-40B4-BE49-F238E27FC236}">
                <a16:creationId xmlns:a16="http://schemas.microsoft.com/office/drawing/2014/main" id="{21D21DC5-2538-46A7-8007-F3191C708109}"/>
              </a:ext>
            </a:extLst>
          </p:cNvPr>
          <p:cNvPicPr>
            <a:picLocks noChangeAspect="1"/>
          </p:cNvPicPr>
          <p:nvPr/>
        </p:nvPicPr>
        <p:blipFill rotWithShape="1">
          <a:blip r:embed="rId2"/>
          <a:srcRect b="34051"/>
          <a:stretch/>
        </p:blipFill>
        <p:spPr>
          <a:xfrm>
            <a:off x="811058" y="3232698"/>
            <a:ext cx="3444794" cy="3307896"/>
          </a:xfrm>
          <a:prstGeom prst="rect">
            <a:avLst/>
          </a:prstGeom>
        </p:spPr>
      </p:pic>
      <p:pic>
        <p:nvPicPr>
          <p:cNvPr id="6" name="图片 5">
            <a:extLst>
              <a:ext uri="{FF2B5EF4-FFF2-40B4-BE49-F238E27FC236}">
                <a16:creationId xmlns:a16="http://schemas.microsoft.com/office/drawing/2014/main" id="{DAE6485E-66E2-42E6-A4A8-1A4C5E6B6034}"/>
              </a:ext>
            </a:extLst>
          </p:cNvPr>
          <p:cNvPicPr>
            <a:picLocks noChangeAspect="1"/>
          </p:cNvPicPr>
          <p:nvPr/>
        </p:nvPicPr>
        <p:blipFill rotWithShape="1">
          <a:blip r:embed="rId2"/>
          <a:srcRect t="65949"/>
          <a:stretch/>
        </p:blipFill>
        <p:spPr>
          <a:xfrm>
            <a:off x="4494779" y="3232698"/>
            <a:ext cx="3444794" cy="1707954"/>
          </a:xfrm>
          <a:prstGeom prst="rect">
            <a:avLst/>
          </a:prstGeom>
        </p:spPr>
      </p:pic>
      <p:sp>
        <p:nvSpPr>
          <p:cNvPr id="7" name="矩形 6">
            <a:extLst>
              <a:ext uri="{FF2B5EF4-FFF2-40B4-BE49-F238E27FC236}">
                <a16:creationId xmlns:a16="http://schemas.microsoft.com/office/drawing/2014/main" id="{9DECF73C-13FB-4F6A-BE88-3A43A9516EA6}"/>
              </a:ext>
            </a:extLst>
          </p:cNvPr>
          <p:cNvSpPr/>
          <p:nvPr/>
        </p:nvSpPr>
        <p:spPr>
          <a:xfrm>
            <a:off x="6302183" y="1781657"/>
            <a:ext cx="5117604" cy="1031564"/>
          </a:xfrm>
          <a:prstGeom prst="rect">
            <a:avLst/>
          </a:prstGeom>
        </p:spPr>
        <p:txBody>
          <a:bodyPr wrap="square">
            <a:spAutoFit/>
          </a:bodyPr>
          <a:lstStyle/>
          <a:p>
            <a:pPr>
              <a:lnSpc>
                <a:spcPct val="150000"/>
              </a:lnSpc>
            </a:pPr>
            <a:r>
              <a:rPr lang="zh-CN" altLang="en-US" sz="1400" b="1" dirty="0">
                <a:latin typeface="Alibaba PuHuiTi" pitchFamily="18" charset="-122"/>
                <a:ea typeface="Alibaba PuHuiTi" pitchFamily="18" charset="-122"/>
                <a:cs typeface="Alibaba PuHuiTi" pitchFamily="18" charset="-122"/>
              </a:rPr>
              <a:t>在提交事务（</a:t>
            </a:r>
            <a:r>
              <a:rPr lang="en" altLang="zh-CN" sz="1400" b="1" dirty="0">
                <a:latin typeface="Alibaba PuHuiTi" pitchFamily="18" charset="-122"/>
                <a:ea typeface="Alibaba PuHuiTi" pitchFamily="18" charset="-122"/>
                <a:cs typeface="Alibaba PuHuiTi" pitchFamily="18" charset="-122"/>
              </a:rPr>
              <a:t>COMMIT</a:t>
            </a:r>
            <a:r>
              <a:rPr lang="zh-CN" altLang="en" sz="1400" b="1" dirty="0">
                <a:latin typeface="Alibaba PuHuiTi" pitchFamily="18" charset="-122"/>
                <a:ea typeface="Alibaba PuHuiTi" pitchFamily="18" charset="-122"/>
                <a:cs typeface="Alibaba PuHuiTi" pitchFamily="18" charset="-122"/>
              </a:rPr>
              <a:t>）</a:t>
            </a:r>
            <a:r>
              <a:rPr lang="zh-CN" altLang="en-US" sz="1400" b="1" dirty="0">
                <a:latin typeface="Alibaba PuHuiTi" pitchFamily="18" charset="-122"/>
                <a:ea typeface="Alibaba PuHuiTi" pitchFamily="18" charset="-122"/>
                <a:cs typeface="Alibaba PuHuiTi" pitchFamily="18" charset="-122"/>
              </a:rPr>
              <a:t>之后：​</a:t>
            </a:r>
          </a:p>
          <a:p>
            <a:pPr marL="285750" indent="-285750">
              <a:lnSpc>
                <a:spcPct val="150000"/>
              </a:lnSpc>
              <a:buFont typeface="Arial" panose="020B0604020202020204" pitchFamily="34" charset="0"/>
              <a:buChar char="•"/>
            </a:pPr>
            <a:r>
              <a:rPr lang="zh-CN" altLang="en-US" sz="1400" dirty="0">
                <a:solidFill>
                  <a:srgbClr val="0D1A26"/>
                </a:solidFill>
                <a:latin typeface="Alibaba PuHuiTi" pitchFamily="18" charset="-122"/>
                <a:ea typeface="Alibaba PuHuiTi" pitchFamily="18" charset="-122"/>
                <a:cs typeface="Alibaba PuHuiTi" pitchFamily="18" charset="-122"/>
              </a:rPr>
              <a:t>修改对其他用户都是可见的</a:t>
            </a:r>
          </a:p>
          <a:p>
            <a:pPr marL="285750" indent="-285750">
              <a:lnSpc>
                <a:spcPct val="150000"/>
              </a:lnSpc>
              <a:buFont typeface="Arial" panose="020B0604020202020204" pitchFamily="34" charset="0"/>
              <a:buChar char="•"/>
            </a:pPr>
            <a:r>
              <a:rPr lang="zh-CN" altLang="en-US" sz="1400" dirty="0">
                <a:solidFill>
                  <a:srgbClr val="0D1A26"/>
                </a:solidFill>
                <a:latin typeface="Alibaba PuHuiTi" pitchFamily="18" charset="-122"/>
                <a:ea typeface="Alibaba PuHuiTi" pitchFamily="18" charset="-122"/>
                <a:cs typeface="Alibaba PuHuiTi" pitchFamily="18" charset="-122"/>
              </a:rPr>
              <a:t>修改是最终结果，不能通过</a:t>
            </a:r>
            <a:r>
              <a:rPr lang="en" altLang="zh-CN" sz="1400" dirty="0">
                <a:solidFill>
                  <a:srgbClr val="0D1A26"/>
                </a:solidFill>
                <a:latin typeface="Alibaba PuHuiTi" pitchFamily="18" charset="-122"/>
                <a:ea typeface="Alibaba PuHuiTi" pitchFamily="18" charset="-122"/>
                <a:cs typeface="Alibaba PuHuiTi" pitchFamily="18" charset="-122"/>
              </a:rPr>
              <a:t>ROLLBACK</a:t>
            </a:r>
            <a:r>
              <a:rPr lang="zh-CN" altLang="en-US" sz="1400" dirty="0">
                <a:solidFill>
                  <a:srgbClr val="0D1A26"/>
                </a:solidFill>
                <a:latin typeface="Alibaba PuHuiTi" pitchFamily="18" charset="-122"/>
                <a:ea typeface="Alibaba PuHuiTi" pitchFamily="18" charset="-122"/>
                <a:cs typeface="Alibaba PuHuiTi" pitchFamily="18" charset="-122"/>
              </a:rPr>
              <a:t>语句回滚修改</a:t>
            </a:r>
          </a:p>
        </p:txBody>
      </p:sp>
      <p:sp>
        <p:nvSpPr>
          <p:cNvPr id="8" name="矩形 7">
            <a:extLst>
              <a:ext uri="{FF2B5EF4-FFF2-40B4-BE49-F238E27FC236}">
                <a16:creationId xmlns:a16="http://schemas.microsoft.com/office/drawing/2014/main" id="{9668A653-3442-410B-8F7C-BABD4CF554BA}"/>
              </a:ext>
            </a:extLst>
          </p:cNvPr>
          <p:cNvSpPr/>
          <p:nvPr/>
        </p:nvSpPr>
        <p:spPr>
          <a:xfrm>
            <a:off x="811058" y="2857201"/>
            <a:ext cx="713657" cy="385234"/>
          </a:xfrm>
          <a:prstGeom prst="rect">
            <a:avLst/>
          </a:prstGeom>
        </p:spPr>
        <p:txBody>
          <a:bodyPr wrap="none">
            <a:spAutoFit/>
          </a:bodyPr>
          <a:lstStyle/>
          <a:p>
            <a:pPr>
              <a:lnSpc>
                <a:spcPct val="150000"/>
              </a:lnSpc>
            </a:pPr>
            <a:r>
              <a:rPr lang="zh-CN" altLang="en-US" sz="1400" b="1" dirty="0">
                <a:solidFill>
                  <a:srgbClr val="262626"/>
                </a:solidFill>
                <a:latin typeface="Alibaba PuHuiTi" pitchFamily="18" charset="-122"/>
                <a:ea typeface="Alibaba PuHuiTi" pitchFamily="18" charset="-122"/>
                <a:cs typeface="Alibaba PuHuiTi" pitchFamily="18" charset="-122"/>
              </a:rPr>
              <a:t>举例：</a:t>
            </a:r>
          </a:p>
        </p:txBody>
      </p:sp>
    </p:spTree>
    <p:extLst>
      <p:ext uri="{BB962C8B-B14F-4D97-AF65-F5344CB8AC3E}">
        <p14:creationId xmlns:p14="http://schemas.microsoft.com/office/powerpoint/2010/main" val="24686559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1ACD4-8DA3-42EB-A6A7-98370EA67F6E}"/>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D4388B05-91C5-40F4-9AC3-540875447E8E}"/>
              </a:ext>
            </a:extLst>
          </p:cNvPr>
          <p:cNvSpPr>
            <a:spLocks noGrp="1"/>
          </p:cNvSpPr>
          <p:nvPr>
            <p:ph idx="1"/>
          </p:nvPr>
        </p:nvSpPr>
        <p:spPr/>
        <p:txBody>
          <a:bodyPr/>
          <a:lstStyle/>
          <a:p>
            <a:r>
              <a:rPr lang="zh-CN" altLang="en-US" sz="2800" b="1" dirty="0"/>
              <a:t>回滚事务</a:t>
            </a:r>
          </a:p>
        </p:txBody>
      </p:sp>
      <p:sp>
        <p:nvSpPr>
          <p:cNvPr id="4" name="矩形 3">
            <a:extLst>
              <a:ext uri="{FF2B5EF4-FFF2-40B4-BE49-F238E27FC236}">
                <a16:creationId xmlns:a16="http://schemas.microsoft.com/office/drawing/2014/main" id="{CA581C86-4280-4E99-83BC-2FF034528035}"/>
              </a:ext>
            </a:extLst>
          </p:cNvPr>
          <p:cNvSpPr/>
          <p:nvPr/>
        </p:nvSpPr>
        <p:spPr>
          <a:xfrm>
            <a:off x="700773" y="1734854"/>
            <a:ext cx="9703906" cy="584775"/>
          </a:xfrm>
          <a:prstGeom prst="rect">
            <a:avLst/>
          </a:prstGeom>
        </p:spPr>
        <p:txBody>
          <a:bodyPr wrap="square">
            <a:spAutoFit/>
          </a:bodyPr>
          <a:lstStyle/>
          <a:p>
            <a:r>
              <a:rPr lang="zh-CN" altLang="en-US" sz="1600" b="1" dirty="0">
                <a:solidFill>
                  <a:srgbClr val="262626"/>
                </a:solidFill>
                <a:latin typeface="Alibaba PuHuiTi" pitchFamily="18" charset="-122"/>
                <a:ea typeface="Alibaba PuHuiTi" pitchFamily="18" charset="-122"/>
                <a:cs typeface="Alibaba PuHuiTi" pitchFamily="18" charset="-122"/>
              </a:rPr>
              <a:t>回滚事务：</a:t>
            </a:r>
            <a:r>
              <a:rPr lang="zh-CN" altLang="en-US" sz="1600" dirty="0">
                <a:solidFill>
                  <a:srgbClr val="262626"/>
                </a:solidFill>
                <a:latin typeface="Alibaba PuHuiTi" pitchFamily="18" charset="-122"/>
                <a:ea typeface="Alibaba PuHuiTi" pitchFamily="18" charset="-122"/>
                <a:cs typeface="Alibaba PuHuiTi" pitchFamily="18" charset="-122"/>
              </a:rPr>
              <a:t>回滚（</a:t>
            </a:r>
            <a:r>
              <a:rPr lang="en" altLang="zh-CN" sz="1600" dirty="0">
                <a:solidFill>
                  <a:srgbClr val="262626"/>
                </a:solidFill>
                <a:latin typeface="Alibaba PuHuiTi" pitchFamily="18" charset="-122"/>
                <a:ea typeface="Alibaba PuHuiTi" pitchFamily="18" charset="-122"/>
                <a:cs typeface="Alibaba PuHuiTi" pitchFamily="18" charset="-122"/>
              </a:rPr>
              <a:t>ROLLBACK</a:t>
            </a:r>
            <a:r>
              <a:rPr lang="zh-CN" altLang="en" sz="1600" dirty="0">
                <a:solidFill>
                  <a:srgbClr val="262626"/>
                </a:solidFill>
                <a:latin typeface="Alibaba PuHuiTi" pitchFamily="18" charset="-122"/>
                <a:ea typeface="Alibaba PuHuiTi" pitchFamily="18" charset="-122"/>
                <a:cs typeface="Alibaba PuHuiTi" pitchFamily="18" charset="-122"/>
              </a:rPr>
              <a:t>）</a:t>
            </a:r>
            <a:r>
              <a:rPr lang="zh-CN" altLang="en-US" sz="1600" dirty="0">
                <a:solidFill>
                  <a:srgbClr val="262626"/>
                </a:solidFill>
                <a:latin typeface="Alibaba PuHuiTi" pitchFamily="18" charset="-122"/>
                <a:ea typeface="Alibaba PuHuiTi" pitchFamily="18" charset="-122"/>
                <a:cs typeface="Alibaba PuHuiTi" pitchFamily="18" charset="-122"/>
              </a:rPr>
              <a:t>事务操作，表示事务已经结束，回滚所有事务操作，并释放事务锁。</a:t>
            </a:r>
            <a:endParaRPr lang="en-US" altLang="zh-CN" sz="1600" b="1" dirty="0">
              <a:solidFill>
                <a:srgbClr val="262626"/>
              </a:solidFill>
              <a:latin typeface="Alibaba PuHuiTi" pitchFamily="18" charset="-122"/>
              <a:ea typeface="Alibaba PuHuiTi" pitchFamily="18" charset="-122"/>
              <a:cs typeface="Alibaba PuHuiTi" pitchFamily="18" charset="-122"/>
            </a:endParaRPr>
          </a:p>
          <a:p>
            <a:r>
              <a:rPr lang="zh-CN" altLang="en-US" sz="1600" b="1" dirty="0">
                <a:solidFill>
                  <a:srgbClr val="262626"/>
                </a:solidFill>
                <a:latin typeface="Alibaba PuHuiTi" pitchFamily="18" charset="-122"/>
                <a:ea typeface="Alibaba PuHuiTi" pitchFamily="18" charset="-122"/>
                <a:cs typeface="Alibaba PuHuiTi" pitchFamily="18" charset="-122"/>
              </a:rPr>
              <a:t>举例：</a:t>
            </a:r>
          </a:p>
        </p:txBody>
      </p:sp>
      <p:pic>
        <p:nvPicPr>
          <p:cNvPr id="5" name="图片 4">
            <a:extLst>
              <a:ext uri="{FF2B5EF4-FFF2-40B4-BE49-F238E27FC236}">
                <a16:creationId xmlns:a16="http://schemas.microsoft.com/office/drawing/2014/main" id="{85350813-7D65-4774-9787-1FC6355331D3}"/>
              </a:ext>
            </a:extLst>
          </p:cNvPr>
          <p:cNvPicPr>
            <a:picLocks noChangeAspect="1"/>
          </p:cNvPicPr>
          <p:nvPr/>
        </p:nvPicPr>
        <p:blipFill>
          <a:blip r:embed="rId2"/>
          <a:stretch>
            <a:fillRect/>
          </a:stretch>
        </p:blipFill>
        <p:spPr>
          <a:xfrm>
            <a:off x="889618" y="2414667"/>
            <a:ext cx="4147931" cy="4122221"/>
          </a:xfrm>
          <a:prstGeom prst="rect">
            <a:avLst/>
          </a:prstGeom>
        </p:spPr>
      </p:pic>
      <p:pic>
        <p:nvPicPr>
          <p:cNvPr id="6" name="图片 5">
            <a:extLst>
              <a:ext uri="{FF2B5EF4-FFF2-40B4-BE49-F238E27FC236}">
                <a16:creationId xmlns:a16="http://schemas.microsoft.com/office/drawing/2014/main" id="{7FCE8A59-7749-44BD-86EC-7CD94CB02C13}"/>
              </a:ext>
            </a:extLst>
          </p:cNvPr>
          <p:cNvPicPr>
            <a:picLocks noChangeAspect="1"/>
          </p:cNvPicPr>
          <p:nvPr/>
        </p:nvPicPr>
        <p:blipFill>
          <a:blip r:embed="rId3"/>
          <a:stretch>
            <a:fillRect/>
          </a:stretch>
        </p:blipFill>
        <p:spPr>
          <a:xfrm>
            <a:off x="5657088" y="2406793"/>
            <a:ext cx="3660914" cy="2075409"/>
          </a:xfrm>
          <a:prstGeom prst="rect">
            <a:avLst/>
          </a:prstGeom>
        </p:spPr>
      </p:pic>
    </p:spTree>
    <p:extLst>
      <p:ext uri="{BB962C8B-B14F-4D97-AF65-F5344CB8AC3E}">
        <p14:creationId xmlns:p14="http://schemas.microsoft.com/office/powerpoint/2010/main" val="2697531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07925-DD2D-403E-BFD2-69DDEEBD7707}"/>
              </a:ext>
            </a:extLst>
          </p:cNvPr>
          <p:cNvSpPr>
            <a:spLocks noGrp="1"/>
          </p:cNvSpPr>
          <p:nvPr>
            <p:ph type="title"/>
          </p:nvPr>
        </p:nvSpPr>
        <p:spPr/>
        <p:txBody>
          <a:bodyPr/>
          <a:lstStyle/>
          <a:p>
            <a:pPr algn="ctr"/>
            <a:r>
              <a:rPr lang="en-US" altLang="zh-CN" dirty="0"/>
              <a:t>SQL</a:t>
            </a:r>
            <a:r>
              <a:rPr lang="zh-CN" altLang="en-US" dirty="0"/>
              <a:t>引擎</a:t>
            </a:r>
          </a:p>
        </p:txBody>
      </p:sp>
      <p:sp>
        <p:nvSpPr>
          <p:cNvPr id="3" name="内容占位符 2">
            <a:extLst>
              <a:ext uri="{FF2B5EF4-FFF2-40B4-BE49-F238E27FC236}">
                <a16:creationId xmlns:a16="http://schemas.microsoft.com/office/drawing/2014/main" id="{68901299-E987-4E2E-8DCB-2C169585AA29}"/>
              </a:ext>
            </a:extLst>
          </p:cNvPr>
          <p:cNvSpPr>
            <a:spLocks noGrp="1"/>
          </p:cNvSpPr>
          <p:nvPr>
            <p:ph idx="1"/>
          </p:nvPr>
        </p:nvSpPr>
        <p:spPr/>
        <p:txBody>
          <a:bodyPr/>
          <a:lstStyle/>
          <a:p>
            <a:r>
              <a:rPr lang="en-US" altLang="zh-CN" sz="2800" dirty="0" err="1"/>
              <a:t>OceanBase</a:t>
            </a:r>
            <a:r>
              <a:rPr lang="zh-CN" altLang="en-US" sz="2800" dirty="0"/>
              <a:t>官网查询详细的开发者指南和</a:t>
            </a:r>
            <a:r>
              <a:rPr lang="en-US" altLang="zh-CN" sz="2800" dirty="0"/>
              <a:t>SQL</a:t>
            </a:r>
            <a:r>
              <a:rPr lang="zh-CN" altLang="en-US" sz="2800" dirty="0"/>
              <a:t>参考</a:t>
            </a:r>
          </a:p>
        </p:txBody>
      </p:sp>
      <p:sp>
        <p:nvSpPr>
          <p:cNvPr id="5" name="文本框 4">
            <a:extLst>
              <a:ext uri="{FF2B5EF4-FFF2-40B4-BE49-F238E27FC236}">
                <a16:creationId xmlns:a16="http://schemas.microsoft.com/office/drawing/2014/main" id="{EDA83619-FDB5-42F4-A7FE-B3DB71719184}"/>
              </a:ext>
            </a:extLst>
          </p:cNvPr>
          <p:cNvSpPr txBox="1"/>
          <p:nvPr/>
        </p:nvSpPr>
        <p:spPr>
          <a:xfrm>
            <a:off x="718137" y="1762539"/>
            <a:ext cx="9376521" cy="477078"/>
          </a:xfrm>
          <a:prstGeom prst="rect">
            <a:avLst/>
          </a:prstGeom>
          <a:noFill/>
          <a:ln>
            <a:noFill/>
          </a:ln>
        </p:spPr>
        <p:txBody>
          <a:bodyPr wrap="square" rtlCol="0" anchor="ctr">
            <a:noAutofit/>
          </a:bodyPr>
          <a:lstStyle/>
          <a:p>
            <a:pPr algn="just">
              <a:lnSpc>
                <a:spcPct val="150000"/>
              </a:lnSpc>
            </a:pPr>
            <a:r>
              <a:rPr kumimoji="1" lang="en-US" altLang="zh-CN" dirty="0" err="1">
                <a:latin typeface="Alibaba PuHuiTi R" pitchFamily="18" charset="-122"/>
                <a:ea typeface="Alibaba PuHuiTi R" pitchFamily="18" charset="-122"/>
                <a:cs typeface="Alibaba PuHuiTi R" pitchFamily="18" charset="-122"/>
              </a:rPr>
              <a:t>OceanBase</a:t>
            </a:r>
            <a:r>
              <a:rPr kumimoji="1" lang="zh-CN" altLang="en-US" dirty="0">
                <a:latin typeface="Alibaba PuHuiTi R" pitchFamily="18" charset="-122"/>
                <a:ea typeface="Alibaba PuHuiTi R" pitchFamily="18" charset="-122"/>
                <a:cs typeface="Alibaba PuHuiTi R" pitchFamily="18" charset="-122"/>
              </a:rPr>
              <a:t>官网包含</a:t>
            </a:r>
            <a:r>
              <a:rPr kumimoji="1" lang="en-US" altLang="zh-CN" dirty="0">
                <a:latin typeface="Alibaba PuHuiTi R" pitchFamily="18" charset="-122"/>
                <a:ea typeface="Alibaba PuHuiTi R" pitchFamily="18" charset="-122"/>
                <a:cs typeface="Alibaba PuHuiTi R" pitchFamily="18" charset="-122"/>
              </a:rPr>
              <a:t>MySQL</a:t>
            </a:r>
            <a:r>
              <a:rPr kumimoji="1" lang="zh-CN" altLang="en-US" dirty="0">
                <a:latin typeface="Alibaba PuHuiTi R" pitchFamily="18" charset="-122"/>
                <a:ea typeface="Alibaba PuHuiTi R" pitchFamily="18" charset="-122"/>
                <a:cs typeface="Alibaba PuHuiTi R" pitchFamily="18" charset="-122"/>
              </a:rPr>
              <a:t>模式和</a:t>
            </a:r>
            <a:r>
              <a:rPr kumimoji="1" lang="en-US" altLang="zh-CN" dirty="0">
                <a:latin typeface="Alibaba PuHuiTi R" pitchFamily="18" charset="-122"/>
                <a:ea typeface="Alibaba PuHuiTi R" pitchFamily="18" charset="-122"/>
                <a:cs typeface="Alibaba PuHuiTi R" pitchFamily="18" charset="-122"/>
              </a:rPr>
              <a:t>Oracle</a:t>
            </a:r>
            <a:r>
              <a:rPr kumimoji="1" lang="zh-CN" altLang="en-US" dirty="0">
                <a:latin typeface="Alibaba PuHuiTi R" pitchFamily="18" charset="-122"/>
                <a:ea typeface="Alibaba PuHuiTi R" pitchFamily="18" charset="-122"/>
                <a:cs typeface="Alibaba PuHuiTi R" pitchFamily="18" charset="-122"/>
              </a:rPr>
              <a:t>模式的开发者文档和</a:t>
            </a:r>
            <a:r>
              <a:rPr kumimoji="1" lang="en-US" altLang="zh-CN" dirty="0">
                <a:latin typeface="Alibaba PuHuiTi R" pitchFamily="18" charset="-122"/>
                <a:ea typeface="Alibaba PuHuiTi R" pitchFamily="18" charset="-122"/>
                <a:cs typeface="Alibaba PuHuiTi R" pitchFamily="18" charset="-122"/>
              </a:rPr>
              <a:t>SQL</a:t>
            </a:r>
            <a:r>
              <a:rPr kumimoji="1" lang="zh-CN" altLang="en-US" dirty="0">
                <a:latin typeface="Alibaba PuHuiTi R" pitchFamily="18" charset="-122"/>
                <a:ea typeface="Alibaba PuHuiTi R" pitchFamily="18" charset="-122"/>
                <a:cs typeface="Alibaba PuHuiTi R" pitchFamily="18" charset="-122"/>
              </a:rPr>
              <a:t>参考文档</a:t>
            </a:r>
            <a:endParaRPr kumimoji="1" lang="en-US" altLang="zh-CN" dirty="0">
              <a:latin typeface="Alibaba PuHuiTi R" pitchFamily="18" charset="-122"/>
              <a:ea typeface="Alibaba PuHuiTi R" pitchFamily="18" charset="-122"/>
              <a:cs typeface="Alibaba PuHuiTi R" pitchFamily="18" charset="-122"/>
            </a:endParaRPr>
          </a:p>
          <a:p>
            <a:pPr algn="just">
              <a:lnSpc>
                <a:spcPct val="150000"/>
              </a:lnSpc>
            </a:pPr>
            <a:r>
              <a:rPr kumimoji="1" lang="en-US" altLang="zh-CN" dirty="0">
                <a:latin typeface="Alibaba PuHuiTi R" pitchFamily="18" charset="-122"/>
                <a:ea typeface="Alibaba PuHuiTi R" pitchFamily="18" charset="-122"/>
                <a:cs typeface="Alibaba PuHuiTi R" pitchFamily="18" charset="-122"/>
                <a:hlinkClick r:id="rId2"/>
              </a:rPr>
              <a:t>https://www.oceanbase.com/docs/</a:t>
            </a:r>
            <a:endParaRPr kumimoji="1" lang="en-US" altLang="zh-CN" dirty="0">
              <a:latin typeface="Alibaba PuHuiTi R" pitchFamily="18" charset="-122"/>
              <a:ea typeface="Alibaba PuHuiTi R" pitchFamily="18" charset="-122"/>
              <a:cs typeface="Alibaba PuHuiTi R" pitchFamily="18" charset="-122"/>
            </a:endParaRPr>
          </a:p>
        </p:txBody>
      </p:sp>
      <p:pic>
        <p:nvPicPr>
          <p:cNvPr id="7" name="图片 6">
            <a:extLst>
              <a:ext uri="{FF2B5EF4-FFF2-40B4-BE49-F238E27FC236}">
                <a16:creationId xmlns:a16="http://schemas.microsoft.com/office/drawing/2014/main" id="{4C92D7B7-B172-4166-AD0B-7FEDD69FA874}"/>
              </a:ext>
            </a:extLst>
          </p:cNvPr>
          <p:cNvPicPr>
            <a:picLocks noChangeAspect="1"/>
          </p:cNvPicPr>
          <p:nvPr/>
        </p:nvPicPr>
        <p:blipFill>
          <a:blip r:embed="rId3"/>
          <a:stretch>
            <a:fillRect/>
          </a:stretch>
        </p:blipFill>
        <p:spPr>
          <a:xfrm>
            <a:off x="780632" y="2678756"/>
            <a:ext cx="7127099" cy="4006604"/>
          </a:xfrm>
          <a:prstGeom prst="rect">
            <a:avLst/>
          </a:prstGeom>
        </p:spPr>
      </p:pic>
    </p:spTree>
    <p:extLst>
      <p:ext uri="{BB962C8B-B14F-4D97-AF65-F5344CB8AC3E}">
        <p14:creationId xmlns:p14="http://schemas.microsoft.com/office/powerpoint/2010/main" val="33180448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t>核心技术</a:t>
            </a:r>
            <a:endParaRPr lang="en-US" altLang="zh-CN" sz="2800" b="1" dirty="0"/>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solidFill>
                  <a:srgbClr val="C00000"/>
                </a:solidFill>
              </a:rPr>
              <a:t>存储引擎与备份恢复</a:t>
            </a:r>
            <a:endParaRPr lang="en-US" altLang="zh-CN" sz="2800" b="1" dirty="0">
              <a:solidFill>
                <a:srgbClr val="C00000"/>
              </a:solidFill>
            </a:endParaRPr>
          </a:p>
          <a:p>
            <a:r>
              <a:rPr lang="en-US" altLang="zh-CN" sz="2800" b="1" dirty="0"/>
              <a:t>OCP</a:t>
            </a:r>
            <a:r>
              <a:rPr lang="zh-CN" altLang="en-US" sz="2800" b="1" dirty="0"/>
              <a:t>和</a:t>
            </a:r>
            <a:r>
              <a:rPr lang="en-US" altLang="zh-CN" sz="2800" b="1" dirty="0"/>
              <a:t>ODC</a:t>
            </a:r>
            <a:r>
              <a:rPr lang="zh-CN" altLang="en-US" sz="2800" b="1" dirty="0"/>
              <a:t>工具</a:t>
            </a:r>
            <a:endParaRPr lang="en-US" altLang="zh-CN" sz="2800" b="1" dirty="0"/>
          </a:p>
          <a:p>
            <a:endParaRPr lang="zh-CN" altLang="en-US" sz="2800" b="1" dirty="0"/>
          </a:p>
        </p:txBody>
      </p:sp>
    </p:spTree>
    <p:extLst>
      <p:ext uri="{BB962C8B-B14F-4D97-AF65-F5344CB8AC3E}">
        <p14:creationId xmlns:p14="http://schemas.microsoft.com/office/powerpoint/2010/main" val="19313469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34450-6DF9-4C48-8FD6-4DC5DFC895E8}"/>
              </a:ext>
            </a:extLst>
          </p:cNvPr>
          <p:cNvSpPr>
            <a:spLocks noGrp="1"/>
          </p:cNvSpPr>
          <p:nvPr>
            <p:ph type="title"/>
          </p:nvPr>
        </p:nvSpPr>
        <p:spPr/>
        <p:txBody>
          <a:bodyPr/>
          <a:lstStyle/>
          <a:p>
            <a:pPr algn="ctr"/>
            <a:r>
              <a:rPr lang="zh-CN" altLang="en-US" dirty="0"/>
              <a:t>传统数据库有随机写、写放大等问题</a:t>
            </a:r>
          </a:p>
        </p:txBody>
      </p:sp>
      <p:sp>
        <p:nvSpPr>
          <p:cNvPr id="4" name="文本框 3">
            <a:extLst>
              <a:ext uri="{FF2B5EF4-FFF2-40B4-BE49-F238E27FC236}">
                <a16:creationId xmlns:a16="http://schemas.microsoft.com/office/drawing/2014/main" id="{B2771C52-5536-4D4B-B458-5D87F4FECB66}"/>
              </a:ext>
            </a:extLst>
          </p:cNvPr>
          <p:cNvSpPr txBox="1"/>
          <p:nvPr/>
        </p:nvSpPr>
        <p:spPr>
          <a:xfrm>
            <a:off x="1311968" y="2263934"/>
            <a:ext cx="2230810" cy="385234"/>
          </a:xfrm>
          <a:prstGeom prst="rect">
            <a:avLst/>
          </a:prstGeom>
          <a:noFill/>
        </p:spPr>
        <p:txBody>
          <a:bodyPr wrap="square" rtlCol="0">
            <a:spAutoFit/>
          </a:bodyPr>
          <a:lstStyle/>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内存：</a:t>
            </a:r>
            <a:r>
              <a:rPr kumimoji="1" lang="en-US" altLang="zh-CN" sz="1400" b="1" dirty="0">
                <a:solidFill>
                  <a:srgbClr val="3A3636"/>
                </a:solidFill>
                <a:latin typeface="Alibaba PuHuiTi R" pitchFamily="18" charset="-122"/>
                <a:ea typeface="Alibaba PuHuiTi R" pitchFamily="18" charset="-122"/>
                <a:cs typeface="Alibaba PuHuiTi R" pitchFamily="18" charset="-122"/>
              </a:rPr>
              <a:t>Buffer</a:t>
            </a:r>
            <a:r>
              <a:rPr kumimoji="1" lang="zh-CN" altLang="en-US" sz="1400" b="1" dirty="0">
                <a:solidFill>
                  <a:srgbClr val="3A3636"/>
                </a:solidFill>
                <a:latin typeface="Alibaba PuHuiTi R" pitchFamily="18" charset="-122"/>
                <a:ea typeface="Alibaba PuHuiTi R" pitchFamily="18" charset="-122"/>
                <a:cs typeface="Alibaba PuHuiTi R" pitchFamily="18" charset="-122"/>
              </a:rPr>
              <a:t> </a:t>
            </a:r>
            <a:r>
              <a:rPr kumimoji="1" lang="en-US" altLang="zh-CN" sz="1400" b="1" dirty="0">
                <a:solidFill>
                  <a:srgbClr val="3A3636"/>
                </a:solidFill>
                <a:latin typeface="Alibaba PuHuiTi R" pitchFamily="18" charset="-122"/>
                <a:ea typeface="Alibaba PuHuiTi R" pitchFamily="18" charset="-122"/>
                <a:cs typeface="Alibaba PuHuiTi R" pitchFamily="18" charset="-122"/>
              </a:rPr>
              <a:t>pool</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sp>
        <p:nvSpPr>
          <p:cNvPr id="5" name="资料带 8">
            <a:extLst>
              <a:ext uri="{FF2B5EF4-FFF2-40B4-BE49-F238E27FC236}">
                <a16:creationId xmlns:a16="http://schemas.microsoft.com/office/drawing/2014/main" id="{F5C1BC9F-29B2-4CDA-8468-0FCE2E410680}"/>
              </a:ext>
            </a:extLst>
          </p:cNvPr>
          <p:cNvSpPr/>
          <p:nvPr/>
        </p:nvSpPr>
        <p:spPr>
          <a:xfrm>
            <a:off x="1230478" y="2541394"/>
            <a:ext cx="2616741" cy="803714"/>
          </a:xfrm>
          <a:prstGeom prst="flowChartPunchedTape">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6" name="圆柱体 9">
            <a:extLst>
              <a:ext uri="{FF2B5EF4-FFF2-40B4-BE49-F238E27FC236}">
                <a16:creationId xmlns:a16="http://schemas.microsoft.com/office/drawing/2014/main" id="{BA14888B-E492-4F99-9FB0-75F4266CB04B}"/>
              </a:ext>
            </a:extLst>
          </p:cNvPr>
          <p:cNvSpPr/>
          <p:nvPr/>
        </p:nvSpPr>
        <p:spPr>
          <a:xfrm>
            <a:off x="1197605" y="3873096"/>
            <a:ext cx="2714017" cy="803714"/>
          </a:xfrm>
          <a:prstGeom prst="can">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7" name="文本框 6">
            <a:extLst>
              <a:ext uri="{FF2B5EF4-FFF2-40B4-BE49-F238E27FC236}">
                <a16:creationId xmlns:a16="http://schemas.microsoft.com/office/drawing/2014/main" id="{90829D01-9D05-47BB-9C18-B6304C5CF3FB}"/>
              </a:ext>
            </a:extLst>
          </p:cNvPr>
          <p:cNvSpPr txBox="1"/>
          <p:nvPr/>
        </p:nvSpPr>
        <p:spPr>
          <a:xfrm>
            <a:off x="1458377" y="4556654"/>
            <a:ext cx="2230810" cy="385234"/>
          </a:xfrm>
          <a:prstGeom prst="rect">
            <a:avLst/>
          </a:prstGeom>
          <a:noFill/>
        </p:spPr>
        <p:txBody>
          <a:bodyPr wrap="square" rtlCol="0">
            <a:spAutoFit/>
          </a:bodyPr>
          <a:lstStyle/>
          <a:p>
            <a:pPr algn="ctr">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硬盘：</a:t>
            </a:r>
            <a:r>
              <a:rPr kumimoji="1" lang="en-US" altLang="zh-CN" sz="1400" b="1" dirty="0">
                <a:solidFill>
                  <a:srgbClr val="3A3636"/>
                </a:solidFill>
                <a:latin typeface="Alibaba PuHuiTi R" pitchFamily="18" charset="-122"/>
                <a:ea typeface="Alibaba PuHuiTi R" pitchFamily="18" charset="-122"/>
                <a:cs typeface="Alibaba PuHuiTi R" pitchFamily="18" charset="-122"/>
              </a:rPr>
              <a:t>Table</a:t>
            </a:r>
            <a:r>
              <a:rPr kumimoji="1" lang="zh-CN" altLang="en-US" sz="1400" b="1" dirty="0">
                <a:solidFill>
                  <a:srgbClr val="3A3636"/>
                </a:solidFill>
                <a:latin typeface="Alibaba PuHuiTi R" pitchFamily="18" charset="-122"/>
                <a:ea typeface="Alibaba PuHuiTi R" pitchFamily="18" charset="-122"/>
                <a:cs typeface="Alibaba PuHuiTi R" pitchFamily="18" charset="-122"/>
              </a:rPr>
              <a:t> </a:t>
            </a:r>
            <a:r>
              <a:rPr kumimoji="1" lang="en-US" altLang="zh-CN" sz="1400" b="1" dirty="0">
                <a:solidFill>
                  <a:srgbClr val="3A3636"/>
                </a:solidFill>
                <a:latin typeface="Alibaba PuHuiTi R" pitchFamily="18" charset="-122"/>
                <a:ea typeface="Alibaba PuHuiTi R" pitchFamily="18" charset="-122"/>
                <a:cs typeface="Alibaba PuHuiTi R" pitchFamily="18" charset="-122"/>
              </a:rPr>
              <a:t>Space</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cxnSp>
        <p:nvCxnSpPr>
          <p:cNvPr id="8" name="直线连接符 12">
            <a:extLst>
              <a:ext uri="{FF2B5EF4-FFF2-40B4-BE49-F238E27FC236}">
                <a16:creationId xmlns:a16="http://schemas.microsoft.com/office/drawing/2014/main" id="{15F35917-20E2-4B3D-973D-34530A3C058F}"/>
              </a:ext>
            </a:extLst>
          </p:cNvPr>
          <p:cNvCxnSpPr>
            <a:cxnSpLocks/>
          </p:cNvCxnSpPr>
          <p:nvPr/>
        </p:nvCxnSpPr>
        <p:spPr>
          <a:xfrm>
            <a:off x="1703444" y="4123495"/>
            <a:ext cx="0" cy="476655"/>
          </a:xfrm>
          <a:prstGeom prst="line">
            <a:avLst/>
          </a:prstGeom>
          <a:noFill/>
          <a:ln w="6350" cap="flat" cmpd="sng" algn="ctr">
            <a:solidFill>
              <a:srgbClr val="000000"/>
            </a:solidFill>
            <a:prstDash val="solid"/>
            <a:miter lim="800000"/>
          </a:ln>
          <a:effectLst/>
        </p:spPr>
      </p:cxnSp>
      <p:cxnSp>
        <p:nvCxnSpPr>
          <p:cNvPr id="9" name="直线连接符 13">
            <a:extLst>
              <a:ext uri="{FF2B5EF4-FFF2-40B4-BE49-F238E27FC236}">
                <a16:creationId xmlns:a16="http://schemas.microsoft.com/office/drawing/2014/main" id="{8430BEDA-FE5B-4082-81A4-47F043A0F6C7}"/>
              </a:ext>
            </a:extLst>
          </p:cNvPr>
          <p:cNvCxnSpPr>
            <a:cxnSpLocks/>
          </p:cNvCxnSpPr>
          <p:nvPr/>
        </p:nvCxnSpPr>
        <p:spPr>
          <a:xfrm>
            <a:off x="2254678" y="4123495"/>
            <a:ext cx="0" cy="476655"/>
          </a:xfrm>
          <a:prstGeom prst="line">
            <a:avLst/>
          </a:prstGeom>
          <a:noFill/>
          <a:ln w="6350" cap="flat" cmpd="sng" algn="ctr">
            <a:solidFill>
              <a:srgbClr val="000000"/>
            </a:solidFill>
            <a:prstDash val="solid"/>
            <a:miter lim="800000"/>
          </a:ln>
          <a:effectLst/>
        </p:spPr>
      </p:cxnSp>
      <p:cxnSp>
        <p:nvCxnSpPr>
          <p:cNvPr id="10" name="直线连接符 14">
            <a:extLst>
              <a:ext uri="{FF2B5EF4-FFF2-40B4-BE49-F238E27FC236}">
                <a16:creationId xmlns:a16="http://schemas.microsoft.com/office/drawing/2014/main" id="{CD16D8DE-B87D-4BE2-AEEF-FB2B20BC4D69}"/>
              </a:ext>
            </a:extLst>
          </p:cNvPr>
          <p:cNvCxnSpPr>
            <a:cxnSpLocks/>
          </p:cNvCxnSpPr>
          <p:nvPr/>
        </p:nvCxnSpPr>
        <p:spPr>
          <a:xfrm>
            <a:off x="2903188" y="4123495"/>
            <a:ext cx="0" cy="476655"/>
          </a:xfrm>
          <a:prstGeom prst="line">
            <a:avLst/>
          </a:prstGeom>
          <a:noFill/>
          <a:ln w="6350" cap="flat" cmpd="sng" algn="ctr">
            <a:solidFill>
              <a:srgbClr val="000000"/>
            </a:solidFill>
            <a:prstDash val="solid"/>
            <a:miter lim="800000"/>
          </a:ln>
          <a:effectLst/>
        </p:spPr>
      </p:cxnSp>
      <p:cxnSp>
        <p:nvCxnSpPr>
          <p:cNvPr id="11" name="直线连接符 15">
            <a:extLst>
              <a:ext uri="{FF2B5EF4-FFF2-40B4-BE49-F238E27FC236}">
                <a16:creationId xmlns:a16="http://schemas.microsoft.com/office/drawing/2014/main" id="{6F83C1DE-9E66-45FC-B290-C781C5297151}"/>
              </a:ext>
            </a:extLst>
          </p:cNvPr>
          <p:cNvCxnSpPr>
            <a:cxnSpLocks/>
          </p:cNvCxnSpPr>
          <p:nvPr/>
        </p:nvCxnSpPr>
        <p:spPr>
          <a:xfrm>
            <a:off x="3438209" y="4123495"/>
            <a:ext cx="0" cy="476655"/>
          </a:xfrm>
          <a:prstGeom prst="line">
            <a:avLst/>
          </a:prstGeom>
          <a:noFill/>
          <a:ln w="6350" cap="flat" cmpd="sng" algn="ctr">
            <a:solidFill>
              <a:srgbClr val="000000"/>
            </a:solidFill>
            <a:prstDash val="solid"/>
            <a:miter lim="800000"/>
          </a:ln>
          <a:effectLst/>
        </p:spPr>
      </p:cxnSp>
      <p:cxnSp>
        <p:nvCxnSpPr>
          <p:cNvPr id="12" name="直线连接符 16">
            <a:extLst>
              <a:ext uri="{FF2B5EF4-FFF2-40B4-BE49-F238E27FC236}">
                <a16:creationId xmlns:a16="http://schemas.microsoft.com/office/drawing/2014/main" id="{77E2C020-F1D2-4FBB-AE50-33719C651D5F}"/>
              </a:ext>
            </a:extLst>
          </p:cNvPr>
          <p:cNvCxnSpPr>
            <a:cxnSpLocks/>
            <a:stCxn id="6" idx="4"/>
            <a:endCxn id="6" idx="2"/>
          </p:cNvCxnSpPr>
          <p:nvPr/>
        </p:nvCxnSpPr>
        <p:spPr>
          <a:xfrm flipH="1">
            <a:off x="1197605" y="4274953"/>
            <a:ext cx="2714017" cy="0"/>
          </a:xfrm>
          <a:prstGeom prst="line">
            <a:avLst/>
          </a:prstGeom>
          <a:noFill/>
          <a:ln w="6350" cap="flat" cmpd="sng" algn="ctr">
            <a:solidFill>
              <a:srgbClr val="000000"/>
            </a:solidFill>
            <a:prstDash val="solid"/>
            <a:miter lim="800000"/>
          </a:ln>
          <a:effectLst/>
        </p:spPr>
      </p:cxnSp>
      <p:cxnSp>
        <p:nvCxnSpPr>
          <p:cNvPr id="13" name="直线连接符 20">
            <a:extLst>
              <a:ext uri="{FF2B5EF4-FFF2-40B4-BE49-F238E27FC236}">
                <a16:creationId xmlns:a16="http://schemas.microsoft.com/office/drawing/2014/main" id="{DFE5503E-AADF-4EC5-BFDA-2852152C6A47}"/>
              </a:ext>
            </a:extLst>
          </p:cNvPr>
          <p:cNvCxnSpPr>
            <a:cxnSpLocks/>
          </p:cNvCxnSpPr>
          <p:nvPr/>
        </p:nvCxnSpPr>
        <p:spPr>
          <a:xfrm flipH="1">
            <a:off x="1197605" y="4475992"/>
            <a:ext cx="2714017" cy="0"/>
          </a:xfrm>
          <a:prstGeom prst="line">
            <a:avLst/>
          </a:prstGeom>
          <a:noFill/>
          <a:ln w="6350" cap="flat" cmpd="sng" algn="ctr">
            <a:solidFill>
              <a:srgbClr val="000000"/>
            </a:solidFill>
            <a:prstDash val="solid"/>
            <a:miter lim="800000"/>
          </a:ln>
          <a:effectLst/>
        </p:spPr>
      </p:cxnSp>
      <p:cxnSp>
        <p:nvCxnSpPr>
          <p:cNvPr id="14" name="直线连接符 22">
            <a:extLst>
              <a:ext uri="{FF2B5EF4-FFF2-40B4-BE49-F238E27FC236}">
                <a16:creationId xmlns:a16="http://schemas.microsoft.com/office/drawing/2014/main" id="{94CC1284-2BE0-4EB3-87A6-DCE7BBA87986}"/>
              </a:ext>
            </a:extLst>
          </p:cNvPr>
          <p:cNvCxnSpPr>
            <a:cxnSpLocks/>
          </p:cNvCxnSpPr>
          <p:nvPr/>
        </p:nvCxnSpPr>
        <p:spPr>
          <a:xfrm flipH="1">
            <a:off x="1197605" y="4600150"/>
            <a:ext cx="2714017" cy="0"/>
          </a:xfrm>
          <a:prstGeom prst="line">
            <a:avLst/>
          </a:prstGeom>
          <a:noFill/>
          <a:ln w="6350" cap="flat" cmpd="sng" algn="ctr">
            <a:solidFill>
              <a:srgbClr val="000000"/>
            </a:solidFill>
            <a:prstDash val="solid"/>
            <a:miter lim="800000"/>
          </a:ln>
          <a:effectLst/>
        </p:spPr>
      </p:cxnSp>
      <p:cxnSp>
        <p:nvCxnSpPr>
          <p:cNvPr id="15" name="直线连接符 23">
            <a:extLst>
              <a:ext uri="{FF2B5EF4-FFF2-40B4-BE49-F238E27FC236}">
                <a16:creationId xmlns:a16="http://schemas.microsoft.com/office/drawing/2014/main" id="{07A04834-4A85-4933-A087-1650ACABED7C}"/>
              </a:ext>
            </a:extLst>
          </p:cNvPr>
          <p:cNvCxnSpPr>
            <a:cxnSpLocks/>
          </p:cNvCxnSpPr>
          <p:nvPr/>
        </p:nvCxnSpPr>
        <p:spPr>
          <a:xfrm flipH="1">
            <a:off x="1197605" y="4123495"/>
            <a:ext cx="2714017" cy="0"/>
          </a:xfrm>
          <a:prstGeom prst="line">
            <a:avLst/>
          </a:prstGeom>
          <a:noFill/>
          <a:ln w="6350" cap="flat" cmpd="sng" algn="ctr">
            <a:solidFill>
              <a:srgbClr val="000000"/>
            </a:solidFill>
            <a:prstDash val="solid"/>
            <a:miter lim="800000"/>
          </a:ln>
          <a:effectLst/>
        </p:spPr>
      </p:cxnSp>
      <p:sp>
        <p:nvSpPr>
          <p:cNvPr id="16" name="矩形 15">
            <a:extLst>
              <a:ext uri="{FF2B5EF4-FFF2-40B4-BE49-F238E27FC236}">
                <a16:creationId xmlns:a16="http://schemas.microsoft.com/office/drawing/2014/main" id="{531AF596-0D61-4FE5-8F43-AD0BF93DA4CD}"/>
              </a:ext>
            </a:extLst>
          </p:cNvPr>
          <p:cNvSpPr/>
          <p:nvPr/>
        </p:nvSpPr>
        <p:spPr>
          <a:xfrm>
            <a:off x="3438209" y="4442296"/>
            <a:ext cx="473408" cy="187548"/>
          </a:xfrm>
          <a:prstGeom prst="rect">
            <a:avLst/>
          </a:prstGeom>
          <a:solidFill>
            <a:srgbClr val="FFFFFF">
              <a:lumMod val="75000"/>
            </a:srgbClr>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页</a:t>
            </a:r>
          </a:p>
        </p:txBody>
      </p:sp>
      <p:sp>
        <p:nvSpPr>
          <p:cNvPr id="17" name="矩形 16">
            <a:extLst>
              <a:ext uri="{FF2B5EF4-FFF2-40B4-BE49-F238E27FC236}">
                <a16:creationId xmlns:a16="http://schemas.microsoft.com/office/drawing/2014/main" id="{5ECEAB26-3D18-4093-8DD4-0BAA7438E47B}"/>
              </a:ext>
            </a:extLst>
          </p:cNvPr>
          <p:cNvSpPr/>
          <p:nvPr/>
        </p:nvSpPr>
        <p:spPr>
          <a:xfrm>
            <a:off x="1516996" y="2854725"/>
            <a:ext cx="264270" cy="218009"/>
          </a:xfrm>
          <a:prstGeom prst="rect">
            <a:avLst/>
          </a:prstGeom>
          <a:solidFill>
            <a:srgbClr val="3A3636"/>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rPr>
              <a:t>页</a:t>
            </a:r>
          </a:p>
        </p:txBody>
      </p:sp>
      <p:sp>
        <p:nvSpPr>
          <p:cNvPr id="18" name="矩形 17">
            <a:extLst>
              <a:ext uri="{FF2B5EF4-FFF2-40B4-BE49-F238E27FC236}">
                <a16:creationId xmlns:a16="http://schemas.microsoft.com/office/drawing/2014/main" id="{E8ED41C7-6BD6-46D6-804C-B2B2E9620FFA}"/>
              </a:ext>
            </a:extLst>
          </p:cNvPr>
          <p:cNvSpPr/>
          <p:nvPr/>
        </p:nvSpPr>
        <p:spPr>
          <a:xfrm>
            <a:off x="1962843" y="2841969"/>
            <a:ext cx="264270" cy="218009"/>
          </a:xfrm>
          <a:prstGeom prst="rect">
            <a:avLst/>
          </a:prstGeom>
          <a:solidFill>
            <a:srgbClr val="3A3636"/>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rPr>
              <a:t>页</a:t>
            </a:r>
          </a:p>
        </p:txBody>
      </p:sp>
      <p:sp>
        <p:nvSpPr>
          <p:cNvPr id="19" name="矩形 18">
            <a:extLst>
              <a:ext uri="{FF2B5EF4-FFF2-40B4-BE49-F238E27FC236}">
                <a16:creationId xmlns:a16="http://schemas.microsoft.com/office/drawing/2014/main" id="{0A03A8BF-A2B2-4576-BAF4-EC82372BD501}"/>
              </a:ext>
            </a:extLst>
          </p:cNvPr>
          <p:cNvSpPr/>
          <p:nvPr/>
        </p:nvSpPr>
        <p:spPr>
          <a:xfrm>
            <a:off x="2406713" y="2830072"/>
            <a:ext cx="264270" cy="218009"/>
          </a:xfrm>
          <a:prstGeom prst="rect">
            <a:avLst/>
          </a:prstGeom>
          <a:solidFill>
            <a:srgbClr val="3A3636"/>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rPr>
              <a:t>页</a:t>
            </a:r>
          </a:p>
        </p:txBody>
      </p:sp>
      <p:cxnSp>
        <p:nvCxnSpPr>
          <p:cNvPr id="20" name="直线箭头连接符 45">
            <a:extLst>
              <a:ext uri="{FF2B5EF4-FFF2-40B4-BE49-F238E27FC236}">
                <a16:creationId xmlns:a16="http://schemas.microsoft.com/office/drawing/2014/main" id="{AD64858A-A2E6-4F8E-A6B6-C3A1D15782F7}"/>
              </a:ext>
            </a:extLst>
          </p:cNvPr>
          <p:cNvCxnSpPr>
            <a:cxnSpLocks/>
            <a:stCxn id="19" idx="2"/>
          </p:cNvCxnSpPr>
          <p:nvPr/>
        </p:nvCxnSpPr>
        <p:spPr>
          <a:xfrm>
            <a:off x="2538848" y="3048081"/>
            <a:ext cx="892066" cy="1505969"/>
          </a:xfrm>
          <a:prstGeom prst="straightConnector1">
            <a:avLst/>
          </a:prstGeom>
          <a:noFill/>
          <a:ln w="6350" cap="flat" cmpd="sng" algn="ctr">
            <a:solidFill>
              <a:srgbClr val="0B6DFE"/>
            </a:solidFill>
            <a:prstDash val="solid"/>
            <a:miter lim="800000"/>
            <a:tailEnd type="triangle"/>
          </a:ln>
          <a:effectLst/>
        </p:spPr>
      </p:cxnSp>
      <p:cxnSp>
        <p:nvCxnSpPr>
          <p:cNvPr id="21" name="直线箭头连接符 46">
            <a:extLst>
              <a:ext uri="{FF2B5EF4-FFF2-40B4-BE49-F238E27FC236}">
                <a16:creationId xmlns:a16="http://schemas.microsoft.com/office/drawing/2014/main" id="{DA6C5EB3-8E48-45C1-B7D7-F711C1318002}"/>
              </a:ext>
            </a:extLst>
          </p:cNvPr>
          <p:cNvCxnSpPr>
            <a:cxnSpLocks/>
            <a:stCxn id="18" idx="2"/>
            <a:endCxn id="23" idx="0"/>
          </p:cNvCxnSpPr>
          <p:nvPr/>
        </p:nvCxnSpPr>
        <p:spPr>
          <a:xfrm>
            <a:off x="2094978" y="3059978"/>
            <a:ext cx="483955" cy="1256245"/>
          </a:xfrm>
          <a:prstGeom prst="straightConnector1">
            <a:avLst/>
          </a:prstGeom>
          <a:noFill/>
          <a:ln w="6350" cap="flat" cmpd="sng" algn="ctr">
            <a:solidFill>
              <a:srgbClr val="0B6DFE"/>
            </a:solidFill>
            <a:prstDash val="solid"/>
            <a:miter lim="800000"/>
            <a:tailEnd type="triangle"/>
          </a:ln>
          <a:effectLst/>
        </p:spPr>
      </p:cxnSp>
      <p:cxnSp>
        <p:nvCxnSpPr>
          <p:cNvPr id="22" name="直线箭头连接符 49">
            <a:extLst>
              <a:ext uri="{FF2B5EF4-FFF2-40B4-BE49-F238E27FC236}">
                <a16:creationId xmlns:a16="http://schemas.microsoft.com/office/drawing/2014/main" id="{CA2C1FCA-1B54-4A57-BF0A-0581A0766B50}"/>
              </a:ext>
            </a:extLst>
          </p:cNvPr>
          <p:cNvCxnSpPr>
            <a:cxnSpLocks/>
            <a:stCxn id="17" idx="2"/>
            <a:endCxn id="24" idx="0"/>
          </p:cNvCxnSpPr>
          <p:nvPr/>
        </p:nvCxnSpPr>
        <p:spPr>
          <a:xfrm flipH="1">
            <a:off x="1450525" y="3072734"/>
            <a:ext cx="198606" cy="1218315"/>
          </a:xfrm>
          <a:prstGeom prst="straightConnector1">
            <a:avLst/>
          </a:prstGeom>
          <a:noFill/>
          <a:ln w="6350" cap="flat" cmpd="sng" algn="ctr">
            <a:solidFill>
              <a:srgbClr val="0B6DFE"/>
            </a:solidFill>
            <a:prstDash val="solid"/>
            <a:miter lim="800000"/>
            <a:tailEnd type="triangle"/>
          </a:ln>
          <a:effectLst/>
        </p:spPr>
      </p:cxnSp>
      <p:sp>
        <p:nvSpPr>
          <p:cNvPr id="23" name="矩形 22">
            <a:extLst>
              <a:ext uri="{FF2B5EF4-FFF2-40B4-BE49-F238E27FC236}">
                <a16:creationId xmlns:a16="http://schemas.microsoft.com/office/drawing/2014/main" id="{C8AC45AF-8C71-4DD8-8E1C-C2CA273FFF7F}"/>
              </a:ext>
            </a:extLst>
          </p:cNvPr>
          <p:cNvSpPr/>
          <p:nvPr/>
        </p:nvSpPr>
        <p:spPr>
          <a:xfrm>
            <a:off x="2342229" y="4316223"/>
            <a:ext cx="473408" cy="187548"/>
          </a:xfrm>
          <a:prstGeom prst="rect">
            <a:avLst/>
          </a:prstGeom>
          <a:solidFill>
            <a:srgbClr val="FFFFFF">
              <a:lumMod val="75000"/>
            </a:srgbClr>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页</a:t>
            </a:r>
          </a:p>
        </p:txBody>
      </p:sp>
      <p:sp>
        <p:nvSpPr>
          <p:cNvPr id="24" name="矩形 23">
            <a:extLst>
              <a:ext uri="{FF2B5EF4-FFF2-40B4-BE49-F238E27FC236}">
                <a16:creationId xmlns:a16="http://schemas.microsoft.com/office/drawing/2014/main" id="{30040A3C-5B98-4965-A6EC-7C351545B532}"/>
              </a:ext>
            </a:extLst>
          </p:cNvPr>
          <p:cNvSpPr/>
          <p:nvPr/>
        </p:nvSpPr>
        <p:spPr>
          <a:xfrm>
            <a:off x="1213821" y="4291049"/>
            <a:ext cx="473408" cy="187548"/>
          </a:xfrm>
          <a:prstGeom prst="rect">
            <a:avLst/>
          </a:prstGeom>
          <a:solidFill>
            <a:srgbClr val="FFFFFF">
              <a:lumMod val="75000"/>
            </a:srgbClr>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页</a:t>
            </a:r>
          </a:p>
        </p:txBody>
      </p:sp>
      <p:sp>
        <p:nvSpPr>
          <p:cNvPr id="25" name="文本框 24">
            <a:extLst>
              <a:ext uri="{FF2B5EF4-FFF2-40B4-BE49-F238E27FC236}">
                <a16:creationId xmlns:a16="http://schemas.microsoft.com/office/drawing/2014/main" id="{E1566012-10A0-4FDE-8714-97D14E0580BE}"/>
              </a:ext>
            </a:extLst>
          </p:cNvPr>
          <p:cNvSpPr txBox="1"/>
          <p:nvPr/>
        </p:nvSpPr>
        <p:spPr>
          <a:xfrm>
            <a:off x="6027487" y="3456403"/>
            <a:ext cx="5581814" cy="2488014"/>
          </a:xfrm>
          <a:prstGeom prst="rect">
            <a:avLst/>
          </a:prstGeom>
          <a:noFill/>
          <a:ln>
            <a:solidFill>
              <a:srgbClr val="3A3636"/>
            </a:solidFill>
          </a:ln>
        </p:spPr>
        <p:txBody>
          <a:bodyPr wrap="square" rtlCol="0" anchor="ctr">
            <a:noAutofit/>
          </a:bodyPr>
          <a:lstStyle/>
          <a:p>
            <a:pPr marL="285750" marR="0" lvl="0" indent="-285750" algn="just"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修改数据时，先将数据写到</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buffer</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pool</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，再刷新到磁盘；</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algn="just"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通过</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check</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point</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将脏数据刷新到硬盘中，造成随机写和写放大；</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609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数据页离散分布，造成大量随机写，延迟大，影响性能；</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609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SSD</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上的随机写会导致严重的写放大，不仅影响写操作性能，而且显著降低</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SSD</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的寿命；</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609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一般使用高端读写型的</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SSD;</a:t>
            </a:r>
            <a:endPar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26" name="文本框 25">
            <a:extLst>
              <a:ext uri="{FF2B5EF4-FFF2-40B4-BE49-F238E27FC236}">
                <a16:creationId xmlns:a16="http://schemas.microsoft.com/office/drawing/2014/main" id="{C01D8D94-24CF-4910-8A1B-AC755FEDF5A6}"/>
              </a:ext>
            </a:extLst>
          </p:cNvPr>
          <p:cNvSpPr txBox="1"/>
          <p:nvPr/>
        </p:nvSpPr>
        <p:spPr>
          <a:xfrm>
            <a:off x="1155855" y="3420728"/>
            <a:ext cx="782267" cy="343364"/>
          </a:xfrm>
          <a:prstGeom prst="rect">
            <a:avLst/>
          </a:prstGeom>
          <a:noFill/>
        </p:spPr>
        <p:txBody>
          <a:bodyPr wrap="square" rtlCol="0">
            <a:spAutoFit/>
          </a:bodyPr>
          <a:lstStyle/>
          <a:p>
            <a:pPr algn="ctr">
              <a:lnSpc>
                <a:spcPct val="150000"/>
              </a:lnSpc>
            </a:pPr>
            <a:r>
              <a:rPr kumimoji="1" lang="zh-CN" altLang="en-US" sz="1200" dirty="0">
                <a:solidFill>
                  <a:srgbClr val="3A3636"/>
                </a:solidFill>
                <a:latin typeface="Alibaba PuHuiTi R" pitchFamily="18" charset="-122"/>
                <a:ea typeface="Alibaba PuHuiTi R" pitchFamily="18" charset="-122"/>
                <a:cs typeface="Alibaba PuHuiTi R" pitchFamily="18" charset="-122"/>
              </a:rPr>
              <a:t>写数据</a:t>
            </a:r>
          </a:p>
        </p:txBody>
      </p:sp>
      <p:sp>
        <p:nvSpPr>
          <p:cNvPr id="27" name="文本框 26">
            <a:extLst>
              <a:ext uri="{FF2B5EF4-FFF2-40B4-BE49-F238E27FC236}">
                <a16:creationId xmlns:a16="http://schemas.microsoft.com/office/drawing/2014/main" id="{A05BB25F-6D4C-4A22-A628-BE0F9031024E}"/>
              </a:ext>
            </a:extLst>
          </p:cNvPr>
          <p:cNvSpPr txBox="1"/>
          <p:nvPr/>
        </p:nvSpPr>
        <p:spPr>
          <a:xfrm>
            <a:off x="1938481" y="3416284"/>
            <a:ext cx="782267" cy="343364"/>
          </a:xfrm>
          <a:prstGeom prst="rect">
            <a:avLst/>
          </a:prstGeom>
          <a:noFill/>
        </p:spPr>
        <p:txBody>
          <a:bodyPr wrap="square" rtlCol="0">
            <a:spAutoFit/>
          </a:bodyPr>
          <a:lstStyle/>
          <a:p>
            <a:pPr algn="ctr">
              <a:lnSpc>
                <a:spcPct val="150000"/>
              </a:lnSpc>
            </a:pPr>
            <a:r>
              <a:rPr kumimoji="1" lang="zh-CN" altLang="en-US" sz="1200" dirty="0">
                <a:solidFill>
                  <a:srgbClr val="3A3636"/>
                </a:solidFill>
                <a:latin typeface="Alibaba PuHuiTi R" pitchFamily="18" charset="-122"/>
                <a:ea typeface="Alibaba PuHuiTi R" pitchFamily="18" charset="-122"/>
                <a:cs typeface="Alibaba PuHuiTi R" pitchFamily="18" charset="-122"/>
              </a:rPr>
              <a:t>写数据</a:t>
            </a:r>
          </a:p>
        </p:txBody>
      </p:sp>
      <p:sp>
        <p:nvSpPr>
          <p:cNvPr id="28" name="文本框 27">
            <a:extLst>
              <a:ext uri="{FF2B5EF4-FFF2-40B4-BE49-F238E27FC236}">
                <a16:creationId xmlns:a16="http://schemas.microsoft.com/office/drawing/2014/main" id="{9D8BD50C-82C7-45D1-A41C-8D4BB7147BF2}"/>
              </a:ext>
            </a:extLst>
          </p:cNvPr>
          <p:cNvSpPr txBox="1"/>
          <p:nvPr/>
        </p:nvSpPr>
        <p:spPr>
          <a:xfrm>
            <a:off x="2531553" y="3414322"/>
            <a:ext cx="782267" cy="343364"/>
          </a:xfrm>
          <a:prstGeom prst="rect">
            <a:avLst/>
          </a:prstGeom>
          <a:noFill/>
        </p:spPr>
        <p:txBody>
          <a:bodyPr wrap="square" rtlCol="0">
            <a:spAutoFit/>
          </a:bodyPr>
          <a:lstStyle/>
          <a:p>
            <a:pPr algn="ctr">
              <a:lnSpc>
                <a:spcPct val="150000"/>
              </a:lnSpc>
            </a:pPr>
            <a:r>
              <a:rPr kumimoji="1" lang="zh-CN" altLang="en-US" sz="1200" dirty="0">
                <a:solidFill>
                  <a:srgbClr val="3A3636"/>
                </a:solidFill>
                <a:latin typeface="Alibaba PuHuiTi R" pitchFamily="18" charset="-122"/>
                <a:ea typeface="Alibaba PuHuiTi R" pitchFamily="18" charset="-122"/>
                <a:cs typeface="Alibaba PuHuiTi R" pitchFamily="18" charset="-122"/>
              </a:rPr>
              <a:t>写数据</a:t>
            </a:r>
          </a:p>
        </p:txBody>
      </p:sp>
      <p:sp>
        <p:nvSpPr>
          <p:cNvPr id="29" name="文本框 28">
            <a:extLst>
              <a:ext uri="{FF2B5EF4-FFF2-40B4-BE49-F238E27FC236}">
                <a16:creationId xmlns:a16="http://schemas.microsoft.com/office/drawing/2014/main" id="{E1954238-A865-48BE-A0B0-706E59FB4A65}"/>
              </a:ext>
            </a:extLst>
          </p:cNvPr>
          <p:cNvSpPr txBox="1"/>
          <p:nvPr/>
        </p:nvSpPr>
        <p:spPr>
          <a:xfrm>
            <a:off x="745743" y="5053728"/>
            <a:ext cx="4568498" cy="890693"/>
          </a:xfrm>
          <a:prstGeom prst="rect">
            <a:avLst/>
          </a:prstGeom>
          <a:noFill/>
        </p:spPr>
        <p:txBody>
          <a:bodyPr wrap="square" rtlCol="0">
            <a:spAutoFit/>
          </a:bodyPr>
          <a:lstStyle/>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大量随机写：</a:t>
            </a:r>
            <a:r>
              <a:rPr kumimoji="1" lang="en-US" altLang="zh-CN" sz="1200" dirty="0">
                <a:solidFill>
                  <a:srgbClr val="3A3636"/>
                </a:solidFill>
                <a:latin typeface="Alibaba PuHuiTi R" pitchFamily="18" charset="-122"/>
                <a:ea typeface="Alibaba PuHuiTi R" pitchFamily="18" charset="-122"/>
                <a:cs typeface="Alibaba PuHuiTi R" pitchFamily="18" charset="-122"/>
              </a:rPr>
              <a:t>buffer</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pool</a:t>
            </a:r>
            <a:r>
              <a:rPr kumimoji="1" lang="zh-CN" altLang="en-US" sz="1200" dirty="0">
                <a:solidFill>
                  <a:srgbClr val="3A3636"/>
                </a:solidFill>
                <a:latin typeface="Alibaba PuHuiTi R" pitchFamily="18" charset="-122"/>
                <a:ea typeface="Alibaba PuHuiTi R" pitchFamily="18" charset="-122"/>
                <a:cs typeface="Alibaba PuHuiTi R" pitchFamily="18" charset="-122"/>
              </a:rPr>
              <a:t>和表空间页面“一一对应”，数据更新时会在磁盘上产生频繁的随机写（</a:t>
            </a:r>
            <a:r>
              <a:rPr kumimoji="1" lang="en-US" altLang="zh-CN" sz="1200" dirty="0">
                <a:solidFill>
                  <a:srgbClr val="3A3636"/>
                </a:solidFill>
                <a:latin typeface="Alibaba PuHuiTi R" pitchFamily="18" charset="-122"/>
                <a:ea typeface="Alibaba PuHuiTi R" pitchFamily="18" charset="-122"/>
                <a:cs typeface="Alibaba PuHuiTi R" pitchFamily="18" charset="-122"/>
              </a:rPr>
              <a:t>check</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point</a:t>
            </a:r>
            <a:r>
              <a:rPr kumimoji="1" lang="zh-CN" altLang="en-US" sz="1200" dirty="0">
                <a:solidFill>
                  <a:srgbClr val="3A3636"/>
                </a:solidFill>
                <a:latin typeface="Alibaba PuHuiTi R" pitchFamily="18" charset="-122"/>
                <a:ea typeface="Alibaba PuHuiTi R" pitchFamily="18" charset="-122"/>
                <a:cs typeface="Alibaba PuHuiTi R" pitchFamily="18" charset="-122"/>
              </a:rPr>
              <a:t>）；</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a:lnSpc>
                <a:spcPct val="150000"/>
              </a:lnSpc>
            </a:pPr>
            <a:r>
              <a:rPr kumimoji="1" lang="zh-CN" altLang="en-US" sz="1200" b="1" dirty="0">
                <a:solidFill>
                  <a:srgbClr val="3A3636"/>
                </a:solidFill>
                <a:latin typeface="Alibaba PuHuiTi R" pitchFamily="18" charset="-122"/>
                <a:ea typeface="Alibaba PuHuiTi R" pitchFamily="18" charset="-122"/>
                <a:cs typeface="Alibaba PuHuiTi R" pitchFamily="18" charset="-122"/>
              </a:rPr>
              <a:t>写放大：</a:t>
            </a:r>
            <a:r>
              <a:rPr kumimoji="1" lang="zh-CN" altLang="en-US" sz="1200" dirty="0">
                <a:solidFill>
                  <a:srgbClr val="3A3636"/>
                </a:solidFill>
                <a:latin typeface="Alibaba PuHuiTi R" pitchFamily="18" charset="-122"/>
                <a:ea typeface="Alibaba PuHuiTi R" pitchFamily="18" charset="-122"/>
                <a:cs typeface="Alibaba PuHuiTi R" pitchFamily="18" charset="-122"/>
              </a:rPr>
              <a:t>随机写导致</a:t>
            </a:r>
            <a:r>
              <a:rPr kumimoji="1" lang="en-US" altLang="zh-CN" sz="1200" dirty="0">
                <a:solidFill>
                  <a:srgbClr val="3A3636"/>
                </a:solidFill>
                <a:latin typeface="Alibaba PuHuiTi R" pitchFamily="18" charset="-122"/>
                <a:ea typeface="Alibaba PuHuiTi R" pitchFamily="18" charset="-122"/>
                <a:cs typeface="Alibaba PuHuiTi R" pitchFamily="18" charset="-122"/>
              </a:rPr>
              <a:t>SSD</a:t>
            </a:r>
            <a:r>
              <a:rPr kumimoji="1" lang="zh-CN" altLang="en-US" sz="1200" dirty="0">
                <a:solidFill>
                  <a:srgbClr val="3A3636"/>
                </a:solidFill>
                <a:latin typeface="Alibaba PuHuiTi R" pitchFamily="18" charset="-122"/>
                <a:ea typeface="Alibaba PuHuiTi R" pitchFamily="18" charset="-122"/>
                <a:cs typeface="Alibaba PuHuiTi R" pitchFamily="18" charset="-122"/>
              </a:rPr>
              <a:t>的写放大问题，影响性能及磁盘寿命。 </a:t>
            </a:r>
          </a:p>
        </p:txBody>
      </p:sp>
      <p:sp>
        <p:nvSpPr>
          <p:cNvPr id="30" name="矩形 29">
            <a:extLst>
              <a:ext uri="{FF2B5EF4-FFF2-40B4-BE49-F238E27FC236}">
                <a16:creationId xmlns:a16="http://schemas.microsoft.com/office/drawing/2014/main" id="{B1B425D0-8D32-4A34-BB07-5EAE842763DE}"/>
              </a:ext>
            </a:extLst>
          </p:cNvPr>
          <p:cNvSpPr/>
          <p:nvPr/>
        </p:nvSpPr>
        <p:spPr>
          <a:xfrm>
            <a:off x="2825366" y="2798441"/>
            <a:ext cx="264270" cy="218009"/>
          </a:xfrm>
          <a:prstGeom prst="rect">
            <a:avLst/>
          </a:prstGeom>
          <a:solidFill>
            <a:srgbClr val="3A3636"/>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FFFFFF"/>
                </a:solidFill>
                <a:effectLst/>
                <a:uLnTx/>
                <a:uFillTx/>
                <a:latin typeface="Arial"/>
                <a:ea typeface="黑体" panose="02010609060101010101" pitchFamily="49" charset="-122"/>
                <a:cs typeface="+mn-cs"/>
              </a:rPr>
              <a:t>页</a:t>
            </a:r>
          </a:p>
        </p:txBody>
      </p:sp>
      <p:sp>
        <p:nvSpPr>
          <p:cNvPr id="31" name="矩形 30">
            <a:extLst>
              <a:ext uri="{FF2B5EF4-FFF2-40B4-BE49-F238E27FC236}">
                <a16:creationId xmlns:a16="http://schemas.microsoft.com/office/drawing/2014/main" id="{E3B26D9C-550C-4041-8055-ABD1E9E8A26F}"/>
              </a:ext>
            </a:extLst>
          </p:cNvPr>
          <p:cNvSpPr/>
          <p:nvPr/>
        </p:nvSpPr>
        <p:spPr>
          <a:xfrm>
            <a:off x="3434149" y="4105608"/>
            <a:ext cx="473408" cy="187548"/>
          </a:xfrm>
          <a:prstGeom prst="rect">
            <a:avLst/>
          </a:prstGeom>
          <a:solidFill>
            <a:srgbClr val="FFFFFF">
              <a:lumMod val="75000"/>
            </a:srgbClr>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页</a:t>
            </a:r>
          </a:p>
        </p:txBody>
      </p:sp>
      <p:cxnSp>
        <p:nvCxnSpPr>
          <p:cNvPr id="32" name="直线箭头连接符 71">
            <a:extLst>
              <a:ext uri="{FF2B5EF4-FFF2-40B4-BE49-F238E27FC236}">
                <a16:creationId xmlns:a16="http://schemas.microsoft.com/office/drawing/2014/main" id="{93F214C6-B93F-4C9A-B432-0386EB49BC25}"/>
              </a:ext>
            </a:extLst>
          </p:cNvPr>
          <p:cNvCxnSpPr>
            <a:cxnSpLocks/>
            <a:stCxn id="30" idx="2"/>
            <a:endCxn id="31" idx="0"/>
          </p:cNvCxnSpPr>
          <p:nvPr/>
        </p:nvCxnSpPr>
        <p:spPr>
          <a:xfrm>
            <a:off x="2957501" y="3016450"/>
            <a:ext cx="713352" cy="1089158"/>
          </a:xfrm>
          <a:prstGeom prst="straightConnector1">
            <a:avLst/>
          </a:prstGeom>
          <a:noFill/>
          <a:ln w="6350" cap="flat" cmpd="sng" algn="ctr">
            <a:solidFill>
              <a:srgbClr val="0B6DFE"/>
            </a:solidFill>
            <a:prstDash val="solid"/>
            <a:miter lim="800000"/>
            <a:tailEnd type="triangle"/>
          </a:ln>
          <a:effectLst/>
        </p:spPr>
      </p:cxnSp>
      <p:sp>
        <p:nvSpPr>
          <p:cNvPr id="33" name="椭圆形标注 70">
            <a:extLst>
              <a:ext uri="{FF2B5EF4-FFF2-40B4-BE49-F238E27FC236}">
                <a16:creationId xmlns:a16="http://schemas.microsoft.com/office/drawing/2014/main" id="{A5F2483C-2EA3-499B-8CF3-25C65BB35C35}"/>
              </a:ext>
            </a:extLst>
          </p:cNvPr>
          <p:cNvSpPr/>
          <p:nvPr/>
        </p:nvSpPr>
        <p:spPr>
          <a:xfrm>
            <a:off x="3961431" y="2279538"/>
            <a:ext cx="1429653" cy="605842"/>
          </a:xfrm>
          <a:prstGeom prst="wedgeEllipseCallout">
            <a:avLst>
              <a:gd name="adj1" fmla="val -69670"/>
              <a:gd name="adj2" fmla="val 50369"/>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数据在</a:t>
            </a:r>
            <a:r>
              <a:rPr kumimoji="1" lang="en-US" altLang="zh-CN"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buffer</a:t>
            </a:r>
            <a:r>
              <a:rPr kumimoji="1" lang="zh-CN" altLang="en-US"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 </a:t>
            </a:r>
            <a:r>
              <a:rPr kumimoji="1" lang="en-US" altLang="zh-CN"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pool</a:t>
            </a:r>
            <a:r>
              <a:rPr kumimoji="1" lang="zh-CN" altLang="en-US"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中的位置相对连续</a:t>
            </a:r>
          </a:p>
        </p:txBody>
      </p:sp>
      <p:sp>
        <p:nvSpPr>
          <p:cNvPr id="34" name="椭圆形标注 74">
            <a:extLst>
              <a:ext uri="{FF2B5EF4-FFF2-40B4-BE49-F238E27FC236}">
                <a16:creationId xmlns:a16="http://schemas.microsoft.com/office/drawing/2014/main" id="{2A8FFA2D-6EF8-42C1-B1A5-1153074C82F3}"/>
              </a:ext>
            </a:extLst>
          </p:cNvPr>
          <p:cNvSpPr/>
          <p:nvPr/>
        </p:nvSpPr>
        <p:spPr>
          <a:xfrm>
            <a:off x="3974345" y="3120757"/>
            <a:ext cx="1429653" cy="605842"/>
          </a:xfrm>
          <a:prstGeom prst="wedgeEllipseCallout">
            <a:avLst>
              <a:gd name="adj1" fmla="val -69670"/>
              <a:gd name="adj2" fmla="val 50369"/>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rPr>
              <a:t>表空间上磁盘数据刷新为随机写</a:t>
            </a:r>
          </a:p>
        </p:txBody>
      </p:sp>
      <p:sp>
        <p:nvSpPr>
          <p:cNvPr id="35" name="矩形 34">
            <a:extLst>
              <a:ext uri="{FF2B5EF4-FFF2-40B4-BE49-F238E27FC236}">
                <a16:creationId xmlns:a16="http://schemas.microsoft.com/office/drawing/2014/main" id="{DD47FD3E-A3F6-4758-86C1-657A3987AA08}"/>
              </a:ext>
            </a:extLst>
          </p:cNvPr>
          <p:cNvSpPr/>
          <p:nvPr/>
        </p:nvSpPr>
        <p:spPr>
          <a:xfrm>
            <a:off x="6027488" y="1807899"/>
            <a:ext cx="5581813" cy="1248925"/>
          </a:xfrm>
          <a:prstGeom prst="rect">
            <a:avLst/>
          </a:prstGeom>
          <a:ln>
            <a:solidFill>
              <a:srgbClr val="3A3636"/>
            </a:solidFill>
          </a:ln>
        </p:spPr>
        <p:txBody>
          <a:bodyPr wrap="square" anchor="ctr">
            <a:no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如果</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buffer</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Pool</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中有，则直接从内存读，如果没有，则从硬盘中提取到</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buffer</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pool</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中；</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可以提升热数据的读取速度，减少时延；</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6" name="文本框 35">
            <a:extLst>
              <a:ext uri="{FF2B5EF4-FFF2-40B4-BE49-F238E27FC236}">
                <a16:creationId xmlns:a16="http://schemas.microsoft.com/office/drawing/2014/main" id="{F1C705BE-C4C7-47C1-92D0-5E8C38713493}"/>
              </a:ext>
            </a:extLst>
          </p:cNvPr>
          <p:cNvSpPr txBox="1"/>
          <p:nvPr/>
        </p:nvSpPr>
        <p:spPr>
          <a:xfrm>
            <a:off x="6455948" y="1536807"/>
            <a:ext cx="4686424" cy="385234"/>
          </a:xfrm>
          <a:prstGeom prst="rect">
            <a:avLst/>
          </a:prstGeom>
          <a:solidFill>
            <a:srgbClr val="5898FE">
              <a:lumMod val="40000"/>
              <a:lumOff val="60000"/>
            </a:srgbClr>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读数据</a:t>
            </a:r>
          </a:p>
        </p:txBody>
      </p:sp>
      <p:sp>
        <p:nvSpPr>
          <p:cNvPr id="37" name="文本框 36">
            <a:extLst>
              <a:ext uri="{FF2B5EF4-FFF2-40B4-BE49-F238E27FC236}">
                <a16:creationId xmlns:a16="http://schemas.microsoft.com/office/drawing/2014/main" id="{79AD9E57-34B4-40E6-B4EB-4F8645E82BC7}"/>
              </a:ext>
            </a:extLst>
          </p:cNvPr>
          <p:cNvSpPr txBox="1"/>
          <p:nvPr/>
        </p:nvSpPr>
        <p:spPr>
          <a:xfrm>
            <a:off x="6455945" y="3212440"/>
            <a:ext cx="4686427" cy="385234"/>
          </a:xfrm>
          <a:prstGeom prst="rect">
            <a:avLst/>
          </a:prstGeom>
          <a:solidFill>
            <a:srgbClr val="5898FE">
              <a:lumMod val="40000"/>
              <a:lumOff val="60000"/>
            </a:srgbClr>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写数据</a:t>
            </a:r>
          </a:p>
        </p:txBody>
      </p:sp>
      <p:sp>
        <p:nvSpPr>
          <p:cNvPr id="38" name="文本框 37">
            <a:extLst>
              <a:ext uri="{FF2B5EF4-FFF2-40B4-BE49-F238E27FC236}">
                <a16:creationId xmlns:a16="http://schemas.microsoft.com/office/drawing/2014/main" id="{AF1A7BE5-69AD-4704-8E20-508B82811197}"/>
              </a:ext>
            </a:extLst>
          </p:cNvPr>
          <p:cNvSpPr txBox="1"/>
          <p:nvPr/>
        </p:nvSpPr>
        <p:spPr>
          <a:xfrm>
            <a:off x="2200658" y="1497528"/>
            <a:ext cx="661789" cy="385298"/>
          </a:xfrm>
          <a:prstGeom prst="rect">
            <a:avLst/>
          </a:prstGeom>
          <a:solidFill>
            <a:srgbClr val="FFFFFF">
              <a:lumMod val="65000"/>
            </a:srgbClr>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应用</a:t>
            </a:r>
          </a:p>
        </p:txBody>
      </p:sp>
      <p:cxnSp>
        <p:nvCxnSpPr>
          <p:cNvPr id="39" name="直线箭头连接符 79">
            <a:extLst>
              <a:ext uri="{FF2B5EF4-FFF2-40B4-BE49-F238E27FC236}">
                <a16:creationId xmlns:a16="http://schemas.microsoft.com/office/drawing/2014/main" id="{D042D93F-863F-430D-B001-E41DD03F15CE}"/>
              </a:ext>
            </a:extLst>
          </p:cNvPr>
          <p:cNvCxnSpPr>
            <a:cxnSpLocks/>
            <a:stCxn id="38" idx="2"/>
            <a:endCxn id="4" idx="0"/>
          </p:cNvCxnSpPr>
          <p:nvPr/>
        </p:nvCxnSpPr>
        <p:spPr>
          <a:xfrm flipH="1">
            <a:off x="2427373" y="1882826"/>
            <a:ext cx="104180" cy="381108"/>
          </a:xfrm>
          <a:prstGeom prst="straightConnector1">
            <a:avLst/>
          </a:prstGeom>
          <a:noFill/>
          <a:ln w="6350" cap="flat" cmpd="sng" algn="ctr">
            <a:solidFill>
              <a:srgbClr val="0B6DFE"/>
            </a:solidFill>
            <a:prstDash val="solid"/>
            <a:miter lim="800000"/>
            <a:tailEnd type="triangle"/>
          </a:ln>
          <a:effectLst/>
        </p:spPr>
      </p:cxnSp>
    </p:spTree>
    <p:extLst>
      <p:ext uri="{BB962C8B-B14F-4D97-AF65-F5344CB8AC3E}">
        <p14:creationId xmlns:p14="http://schemas.microsoft.com/office/powerpoint/2010/main" val="27479825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BEB41-8AEE-4F35-B30A-7E4E7CB86ABF}"/>
              </a:ext>
            </a:extLst>
          </p:cNvPr>
          <p:cNvSpPr>
            <a:spLocks noGrp="1"/>
          </p:cNvSpPr>
          <p:nvPr>
            <p:ph type="title"/>
          </p:nvPr>
        </p:nvSpPr>
        <p:spPr/>
        <p:txBody>
          <a:bodyPr/>
          <a:lstStyle/>
          <a:p>
            <a:pPr algn="ctr"/>
            <a:r>
              <a:rPr lang="zh-CN" altLang="en-US" dirty="0"/>
              <a:t>准“内存数据库”</a:t>
            </a:r>
            <a:r>
              <a:rPr lang="en-US" altLang="zh-CN" dirty="0"/>
              <a:t>+</a:t>
            </a:r>
            <a:r>
              <a:rPr lang="en-US" altLang="zh-CN" dirty="0" err="1"/>
              <a:t>LSMTree</a:t>
            </a:r>
            <a:r>
              <a:rPr lang="zh-CN" altLang="en-US" dirty="0"/>
              <a:t>存储，避免随机写</a:t>
            </a:r>
          </a:p>
        </p:txBody>
      </p:sp>
      <p:sp>
        <p:nvSpPr>
          <p:cNvPr id="4" name="文本占位符 1">
            <a:extLst>
              <a:ext uri="{FF2B5EF4-FFF2-40B4-BE49-F238E27FC236}">
                <a16:creationId xmlns:a16="http://schemas.microsoft.com/office/drawing/2014/main" id="{7913433E-2E22-4494-8363-B4B64D8DEDC4}"/>
              </a:ext>
            </a:extLst>
          </p:cNvPr>
          <p:cNvSpPr txBox="1">
            <a:spLocks/>
          </p:cNvSpPr>
          <p:nvPr/>
        </p:nvSpPr>
        <p:spPr>
          <a:xfrm>
            <a:off x="8139624" y="1673273"/>
            <a:ext cx="3423347" cy="4611641"/>
          </a:xfrm>
          <a:prstGeom prst="rect">
            <a:avLst/>
          </a:prstGeom>
          <a:ln>
            <a:solidFill>
              <a:srgbClr val="3A3636"/>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a:ln>
                  <a:noFill/>
                </a:ln>
                <a:solidFill>
                  <a:srgbClr val="3A3636"/>
                </a:solidFill>
                <a:effectLst/>
                <a:uLnTx/>
                <a:uFillTx/>
                <a:latin typeface="Arial"/>
                <a:ea typeface="黑体" panose="02010609060101010101" pitchFamily="49" charset="-122"/>
                <a:cs typeface="+mn-cs"/>
              </a:rPr>
              <a:t>读写分离</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：读内存和写内存分开；</a:t>
            </a:r>
            <a:endPar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a:ln>
                  <a:noFill/>
                </a:ln>
                <a:solidFill>
                  <a:srgbClr val="3A3636"/>
                </a:solidFill>
                <a:effectLst/>
                <a:uLnTx/>
                <a:uFillTx/>
                <a:latin typeface="Arial"/>
                <a:ea typeface="黑体" panose="02010609060101010101" pitchFamily="49" charset="-122"/>
                <a:cs typeface="+mn-cs"/>
              </a:rPr>
              <a:t>提升写速度</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：准内存处理，数据修改主要是内存操作，无频繁 </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check</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 </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point</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操作，提高写性能；</a:t>
            </a:r>
            <a:endPar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a:ln>
                  <a:noFill/>
                </a:ln>
                <a:solidFill>
                  <a:srgbClr val="3A3636"/>
                </a:solidFill>
                <a:effectLst/>
                <a:uLnTx/>
                <a:uFillTx/>
                <a:latin typeface="Arial"/>
                <a:ea typeface="黑体" panose="02010609060101010101" pitchFamily="49" charset="-122"/>
                <a:cs typeface="+mn-cs"/>
              </a:rPr>
              <a:t>避免随机写</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：内存的脏数据批量合并之后，顺序写入</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SSD</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硬盘，避免随机写，提高写性能并延长</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SSD</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寿命；</a:t>
            </a:r>
            <a:endPar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a:ln>
                  <a:noFill/>
                </a:ln>
                <a:solidFill>
                  <a:srgbClr val="3A3636"/>
                </a:solidFill>
                <a:effectLst/>
                <a:uLnTx/>
                <a:uFillTx/>
                <a:latin typeface="Arial"/>
                <a:ea typeface="黑体" panose="02010609060101010101" pitchFamily="49" charset="-122"/>
                <a:cs typeface="+mn-cs"/>
              </a:rPr>
              <a:t>数据持久性</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：为避免内存中数据丢失，</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redo-log</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以</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WAL</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机制实时落盘，保证数据持久性；</a:t>
            </a:r>
            <a:endPar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a:ln>
                  <a:noFill/>
                </a:ln>
                <a:solidFill>
                  <a:srgbClr val="3A3636"/>
                </a:solidFill>
                <a:effectLst/>
                <a:uLnTx/>
                <a:uFillTx/>
                <a:latin typeface="Arial"/>
                <a:ea typeface="黑体" panose="02010609060101010101" pitchFamily="49" charset="-122"/>
                <a:cs typeface="+mn-cs"/>
              </a:rPr>
              <a:t>降低成本</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：磁盘数据按主键有序排列，磁盘碎片少，并提供快速检索能力。使用普通读密集型</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SSD</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硬盘；</a:t>
            </a:r>
            <a:endPar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底层存储会划分微块（</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micro block</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）和宏块（</a:t>
            </a:r>
            <a:r>
              <a:rPr kumimoji="1" lang="en-US" altLang="zh-CN"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macro block</a:t>
            </a:r>
            <a:r>
              <a:rPr kumimoji="1" lang="zh-CN" altLang="en-US" sz="1400" b="0" i="0" u="none" strike="noStrike" kern="1200" cap="none" spc="0" normalizeH="0" baseline="0" noProof="0">
                <a:ln>
                  <a:noFill/>
                </a:ln>
                <a:solidFill>
                  <a:srgbClr val="3A3636"/>
                </a:solidFill>
                <a:effectLst/>
                <a:uLnTx/>
                <a:uFillTx/>
                <a:latin typeface="Arial"/>
                <a:ea typeface="黑体" panose="02010609060101010101" pitchFamily="49" charset="-122"/>
                <a:cs typeface="+mn-cs"/>
              </a:rPr>
              <a:t>），由数据库内部管理。</a:t>
            </a:r>
            <a:endParaRPr kumimoji="1" lang="zh-CN" altLang="en-US" sz="1400" b="0" i="0" u="none" strike="noStrike" kern="120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5" name="资料带 6">
            <a:extLst>
              <a:ext uri="{FF2B5EF4-FFF2-40B4-BE49-F238E27FC236}">
                <a16:creationId xmlns:a16="http://schemas.microsoft.com/office/drawing/2014/main" id="{9D12A393-5EE5-4FCC-BDB8-3452A2C1624B}"/>
              </a:ext>
            </a:extLst>
          </p:cNvPr>
          <p:cNvSpPr/>
          <p:nvPr/>
        </p:nvSpPr>
        <p:spPr>
          <a:xfrm>
            <a:off x="2632723" y="2125801"/>
            <a:ext cx="1736576" cy="684579"/>
          </a:xfrm>
          <a:prstGeom prst="flowChartPunchedTape">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增量数据（写内存）</a:t>
            </a:r>
            <a:r>
              <a:rPr kumimoji="1" lang="en-US" altLang="zh-CN" sz="1400" b="1" i="0" u="none" strike="noStrike" kern="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MemTable</a:t>
            </a:r>
            <a:endPar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6" name="圆柱体 7">
            <a:extLst>
              <a:ext uri="{FF2B5EF4-FFF2-40B4-BE49-F238E27FC236}">
                <a16:creationId xmlns:a16="http://schemas.microsoft.com/office/drawing/2014/main" id="{0AE5588C-98BE-49E0-B592-381EE204AE29}"/>
              </a:ext>
            </a:extLst>
          </p:cNvPr>
          <p:cNvSpPr/>
          <p:nvPr/>
        </p:nvSpPr>
        <p:spPr>
          <a:xfrm>
            <a:off x="6084129" y="3803026"/>
            <a:ext cx="1344672" cy="454688"/>
          </a:xfrm>
          <a:prstGeom prst="can">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基线数据</a:t>
            </a:r>
            <a:endPar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SS</a:t>
            </a: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Table</a:t>
            </a:r>
            <a:endPar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7" name="资料带 10">
            <a:extLst>
              <a:ext uri="{FF2B5EF4-FFF2-40B4-BE49-F238E27FC236}">
                <a16:creationId xmlns:a16="http://schemas.microsoft.com/office/drawing/2014/main" id="{61C621E4-D0C5-4ED1-89DA-130D25AE3596}"/>
              </a:ext>
            </a:extLst>
          </p:cNvPr>
          <p:cNvSpPr/>
          <p:nvPr/>
        </p:nvSpPr>
        <p:spPr>
          <a:xfrm>
            <a:off x="6084129" y="2125802"/>
            <a:ext cx="1344672" cy="690934"/>
          </a:xfrm>
          <a:prstGeom prst="flowChartPunchedTape">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热点缓存</a:t>
            </a:r>
            <a:endPar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（读内存）</a:t>
            </a:r>
          </a:p>
        </p:txBody>
      </p:sp>
      <p:cxnSp>
        <p:nvCxnSpPr>
          <p:cNvPr id="8" name="肘形连接符 14">
            <a:extLst>
              <a:ext uri="{FF2B5EF4-FFF2-40B4-BE49-F238E27FC236}">
                <a16:creationId xmlns:a16="http://schemas.microsoft.com/office/drawing/2014/main" id="{D37ACDE5-2C72-4190-BF91-30DC1D3FC2B8}"/>
              </a:ext>
            </a:extLst>
          </p:cNvPr>
          <p:cNvCxnSpPr>
            <a:cxnSpLocks/>
            <a:stCxn id="21" idx="0"/>
            <a:endCxn id="20" idx="2"/>
          </p:cNvCxnSpPr>
          <p:nvPr/>
        </p:nvCxnSpPr>
        <p:spPr>
          <a:xfrm rot="5400000" flipH="1" flipV="1">
            <a:off x="3918152" y="1971577"/>
            <a:ext cx="1812624" cy="1420329"/>
          </a:xfrm>
          <a:prstGeom prst="bentConnector3">
            <a:avLst>
              <a:gd name="adj1" fmla="val 50000"/>
            </a:avLst>
          </a:prstGeom>
          <a:noFill/>
          <a:ln w="12700" cap="flat" cmpd="sng" algn="ctr">
            <a:solidFill>
              <a:srgbClr val="0B6DFE"/>
            </a:solidFill>
            <a:prstDash val="solid"/>
            <a:miter lim="800000"/>
            <a:tailEnd type="triangle" w="lg" len="lg"/>
          </a:ln>
          <a:effectLst/>
        </p:spPr>
      </p:cxnSp>
      <p:sp>
        <p:nvSpPr>
          <p:cNvPr id="9" name="下箭头 44">
            <a:extLst>
              <a:ext uri="{FF2B5EF4-FFF2-40B4-BE49-F238E27FC236}">
                <a16:creationId xmlns:a16="http://schemas.microsoft.com/office/drawing/2014/main" id="{B275F9A4-F713-4D61-A7ED-1C7406FB27B7}"/>
              </a:ext>
            </a:extLst>
          </p:cNvPr>
          <p:cNvSpPr/>
          <p:nvPr/>
        </p:nvSpPr>
        <p:spPr>
          <a:xfrm>
            <a:off x="3327275" y="2896466"/>
            <a:ext cx="347472" cy="50822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cxnSp>
        <p:nvCxnSpPr>
          <p:cNvPr id="10" name="直线箭头连接符 85">
            <a:extLst>
              <a:ext uri="{FF2B5EF4-FFF2-40B4-BE49-F238E27FC236}">
                <a16:creationId xmlns:a16="http://schemas.microsoft.com/office/drawing/2014/main" id="{0E8765CF-2DB4-428D-9423-075FA61B2A02}"/>
              </a:ext>
            </a:extLst>
          </p:cNvPr>
          <p:cNvCxnSpPr>
            <a:cxnSpLocks/>
            <a:endCxn id="5" idx="0"/>
          </p:cNvCxnSpPr>
          <p:nvPr/>
        </p:nvCxnSpPr>
        <p:spPr>
          <a:xfrm>
            <a:off x="3501011" y="1509679"/>
            <a:ext cx="0" cy="684580"/>
          </a:xfrm>
          <a:prstGeom prst="straightConnector1">
            <a:avLst/>
          </a:prstGeom>
          <a:noFill/>
          <a:ln w="19050" cap="flat" cmpd="sng" algn="ctr">
            <a:solidFill>
              <a:srgbClr val="3A3636"/>
            </a:solidFill>
            <a:prstDash val="solid"/>
            <a:miter lim="800000"/>
            <a:tailEnd type="triangle" w="lg" len="lg"/>
          </a:ln>
          <a:effectLst/>
        </p:spPr>
      </p:cxnSp>
      <p:sp>
        <p:nvSpPr>
          <p:cNvPr id="11" name="文本框 10">
            <a:extLst>
              <a:ext uri="{FF2B5EF4-FFF2-40B4-BE49-F238E27FC236}">
                <a16:creationId xmlns:a16="http://schemas.microsoft.com/office/drawing/2014/main" id="{0C9402D4-3C15-4B89-B8CB-5C5F5E0A4CCB}"/>
              </a:ext>
            </a:extLst>
          </p:cNvPr>
          <p:cNvSpPr txBox="1"/>
          <p:nvPr/>
        </p:nvSpPr>
        <p:spPr>
          <a:xfrm>
            <a:off x="694700" y="4677243"/>
            <a:ext cx="6715354" cy="1431603"/>
          </a:xfrm>
          <a:prstGeom prst="rect">
            <a:avLst/>
          </a:prstGeom>
          <a:noFill/>
          <a:ln>
            <a:noFill/>
          </a:ln>
        </p:spPr>
        <p:txBody>
          <a:bodyPr wrap="square" rtlCol="0" anchor="ctr">
            <a:noAutofit/>
          </a:bodyPr>
          <a:lstStyle/>
          <a:p>
            <a:pPr marL="285750" indent="-285750" algn="just">
              <a:lnSpc>
                <a:spcPct val="150000"/>
              </a:lnSpc>
              <a:buFont typeface="Wingdings" pitchFamily="2" charset="2"/>
              <a:buChar char="Ø"/>
            </a:pPr>
            <a:r>
              <a:rPr kumimoji="1" lang="zh-CN" altLang="en-US" sz="1200" dirty="0">
                <a:solidFill>
                  <a:srgbClr val="3A3636"/>
                </a:solidFill>
                <a:latin typeface="Alibaba PuHuiTi R" pitchFamily="18" charset="-122"/>
                <a:ea typeface="Alibaba PuHuiTi R" pitchFamily="18" charset="-122"/>
                <a:cs typeface="Alibaba PuHuiTi R" pitchFamily="18" charset="-122"/>
              </a:rPr>
              <a:t>增量数据直接写入内存，并将</a:t>
            </a:r>
            <a:r>
              <a:rPr kumimoji="1" lang="en-US" altLang="zh-CN" sz="1200" dirty="0">
                <a:solidFill>
                  <a:srgbClr val="3A3636"/>
                </a:solidFill>
                <a:latin typeface="Alibaba PuHuiTi R" pitchFamily="18" charset="-122"/>
                <a:ea typeface="Alibaba PuHuiTi R" pitchFamily="18" charset="-122"/>
                <a:cs typeface="Alibaba PuHuiTi R" pitchFamily="18" charset="-122"/>
              </a:rPr>
              <a:t>Redo-Log</a:t>
            </a:r>
            <a:r>
              <a:rPr kumimoji="1" lang="zh-CN" altLang="en-US" sz="1200" dirty="0">
                <a:solidFill>
                  <a:srgbClr val="3A3636"/>
                </a:solidFill>
                <a:latin typeface="Alibaba PuHuiTi R" pitchFamily="18" charset="-122"/>
                <a:ea typeface="Alibaba PuHuiTi R" pitchFamily="18" charset="-122"/>
                <a:cs typeface="Alibaba PuHuiTi R" pitchFamily="18" charset="-122"/>
              </a:rPr>
              <a:t>落盘及同步给从副本后，即可通知业务成功；</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marL="285750" indent="-285750" algn="just">
              <a:lnSpc>
                <a:spcPct val="150000"/>
              </a:lnSpc>
              <a:buFont typeface="Wingdings" pitchFamily="2" charset="2"/>
              <a:buChar char="Ø"/>
            </a:pPr>
            <a:r>
              <a:rPr kumimoji="1" lang="zh-CN" altLang="en-US" sz="1200" dirty="0">
                <a:solidFill>
                  <a:srgbClr val="3A3636"/>
                </a:solidFill>
                <a:latin typeface="Alibaba PuHuiTi R" pitchFamily="18" charset="-122"/>
                <a:ea typeface="Alibaba PuHuiTi R" pitchFamily="18" charset="-122"/>
                <a:cs typeface="Alibaba PuHuiTi R" pitchFamily="18" charset="-122"/>
              </a:rPr>
              <a:t>内存占用率达到阈值后冻结</a:t>
            </a:r>
            <a:r>
              <a:rPr kumimoji="1" lang="en-US" altLang="zh-CN" sz="1200" dirty="0" err="1">
                <a:solidFill>
                  <a:srgbClr val="3A3636"/>
                </a:solidFill>
                <a:latin typeface="Alibaba PuHuiTi R" pitchFamily="18" charset="-122"/>
                <a:ea typeface="Alibaba PuHuiTi R" pitchFamily="18" charset="-122"/>
                <a:cs typeface="Alibaba PuHuiTi R" pitchFamily="18" charset="-122"/>
              </a:rPr>
              <a:t>MemTable</a:t>
            </a:r>
            <a:r>
              <a:rPr kumimoji="1" lang="zh-CN" altLang="en-US" sz="1200" dirty="0">
                <a:solidFill>
                  <a:srgbClr val="3A3636"/>
                </a:solidFill>
                <a:latin typeface="Alibaba PuHuiTi R" pitchFamily="18" charset="-122"/>
                <a:ea typeface="Alibaba PuHuiTi R" pitchFamily="18" charset="-122"/>
                <a:cs typeface="Alibaba PuHuiTi R" pitchFamily="18" charset="-122"/>
              </a:rPr>
              <a:t>，并执行转储</a:t>
            </a:r>
            <a:r>
              <a:rPr kumimoji="1" lang="en-US" altLang="zh-CN" sz="1200" dirty="0">
                <a:solidFill>
                  <a:srgbClr val="3A3636"/>
                </a:solidFill>
                <a:latin typeface="Alibaba PuHuiTi R" pitchFamily="18" charset="-122"/>
                <a:ea typeface="Alibaba PuHuiTi R" pitchFamily="18" charset="-122"/>
                <a:cs typeface="Alibaba PuHuiTi R" pitchFamily="18" charset="-122"/>
              </a:rPr>
              <a:t>/</a:t>
            </a:r>
            <a:r>
              <a:rPr kumimoji="1" lang="zh-CN" altLang="en-US" sz="1200" dirty="0">
                <a:solidFill>
                  <a:srgbClr val="3A3636"/>
                </a:solidFill>
                <a:latin typeface="Alibaba PuHuiTi R" pitchFamily="18" charset="-122"/>
                <a:ea typeface="Alibaba PuHuiTi R" pitchFamily="18" charset="-122"/>
                <a:cs typeface="Alibaba PuHuiTi R" pitchFamily="18" charset="-122"/>
              </a:rPr>
              <a:t>合并等操作以释放内存空间；</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marL="285750" indent="-285750" algn="just">
              <a:lnSpc>
                <a:spcPct val="150000"/>
              </a:lnSpc>
              <a:buFont typeface="Wingdings" pitchFamily="2" charset="2"/>
              <a:buChar char="Ø"/>
            </a:pPr>
            <a:r>
              <a:rPr kumimoji="1" lang="zh-CN" altLang="en-US" sz="1200" dirty="0">
                <a:solidFill>
                  <a:srgbClr val="3A3636"/>
                </a:solidFill>
                <a:latin typeface="Alibaba PuHuiTi R" pitchFamily="18" charset="-122"/>
                <a:ea typeface="Alibaba PuHuiTi R" pitchFamily="18" charset="-122"/>
                <a:cs typeface="Alibaba PuHuiTi R" pitchFamily="18" charset="-122"/>
              </a:rPr>
              <a:t>内存增量数据批量合并到磁盘，以顺序写代替随机写；</a:t>
            </a:r>
            <a:endParaRPr kumimoji="1" lang="en-US" altLang="zh-CN" sz="1200" dirty="0">
              <a:solidFill>
                <a:srgbClr val="3A3636"/>
              </a:solidFill>
              <a:latin typeface="Alibaba PuHuiTi R" pitchFamily="18" charset="-122"/>
              <a:ea typeface="Alibaba PuHuiTi R" pitchFamily="18" charset="-122"/>
              <a:cs typeface="Alibaba PuHuiTi R" pitchFamily="18" charset="-122"/>
            </a:endParaRPr>
          </a:p>
          <a:p>
            <a:pPr marL="285750" indent="-285750" algn="just">
              <a:lnSpc>
                <a:spcPct val="150000"/>
              </a:lnSpc>
              <a:buFont typeface="Wingdings" pitchFamily="2" charset="2"/>
              <a:buChar char="Ø"/>
            </a:pPr>
            <a:r>
              <a:rPr kumimoji="1" lang="zh-CN" altLang="en-US" sz="1200" dirty="0">
                <a:solidFill>
                  <a:srgbClr val="3A3636"/>
                </a:solidFill>
                <a:latin typeface="Alibaba PuHuiTi R" pitchFamily="18" charset="-122"/>
                <a:ea typeface="Alibaba PuHuiTi R" pitchFamily="18" charset="-122"/>
                <a:cs typeface="Alibaba PuHuiTi R" pitchFamily="18" charset="-122"/>
              </a:rPr>
              <a:t>读数据时，需要从热点缓存、</a:t>
            </a:r>
            <a:r>
              <a:rPr kumimoji="1" lang="en-US" altLang="zh-CN" sz="1200" dirty="0" err="1">
                <a:solidFill>
                  <a:srgbClr val="3A3636"/>
                </a:solidFill>
                <a:latin typeface="Alibaba PuHuiTi R" pitchFamily="18" charset="-122"/>
                <a:ea typeface="Alibaba PuHuiTi R" pitchFamily="18" charset="-122"/>
                <a:cs typeface="Alibaba PuHuiTi R" pitchFamily="18" charset="-122"/>
              </a:rPr>
              <a:t>MemTable</a:t>
            </a:r>
            <a:r>
              <a:rPr kumimoji="1" lang="zh-CN" altLang="en-US" sz="1200" dirty="0">
                <a:solidFill>
                  <a:srgbClr val="3A3636"/>
                </a:solidFill>
                <a:latin typeface="Alibaba PuHuiTi R" pitchFamily="18" charset="-122"/>
                <a:ea typeface="Alibaba PuHuiTi R" pitchFamily="18" charset="-122"/>
                <a:cs typeface="Alibaba PuHuiTi R" pitchFamily="18" charset="-122"/>
              </a:rPr>
              <a:t>以及转储</a:t>
            </a:r>
            <a:r>
              <a:rPr kumimoji="1" lang="en-US" altLang="zh-CN" sz="1200" dirty="0">
                <a:solidFill>
                  <a:srgbClr val="3A3636"/>
                </a:solidFill>
                <a:latin typeface="Alibaba PuHuiTi R" pitchFamily="18" charset="-122"/>
                <a:ea typeface="Alibaba PuHuiTi R" pitchFamily="18" charset="-122"/>
                <a:cs typeface="Alibaba PuHuiTi R" pitchFamily="18" charset="-122"/>
              </a:rPr>
              <a:t>SS</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Table</a:t>
            </a:r>
            <a:r>
              <a:rPr kumimoji="1" lang="zh-CN" altLang="en-US" sz="1200" dirty="0">
                <a:solidFill>
                  <a:srgbClr val="3A3636"/>
                </a:solidFill>
                <a:latin typeface="Alibaba PuHuiTi R" pitchFamily="18" charset="-122"/>
                <a:ea typeface="Alibaba PuHuiTi R" pitchFamily="18" charset="-122"/>
                <a:cs typeface="Alibaba PuHuiTi R" pitchFamily="18" charset="-122"/>
              </a:rPr>
              <a:t>中读取数据，保证数据一致性；</a:t>
            </a:r>
          </a:p>
        </p:txBody>
      </p:sp>
      <p:sp>
        <p:nvSpPr>
          <p:cNvPr id="12" name="燕尾形 19">
            <a:extLst>
              <a:ext uri="{FF2B5EF4-FFF2-40B4-BE49-F238E27FC236}">
                <a16:creationId xmlns:a16="http://schemas.microsoft.com/office/drawing/2014/main" id="{884E5EAB-BFE5-411D-9E56-11F7C3741F55}"/>
              </a:ext>
            </a:extLst>
          </p:cNvPr>
          <p:cNvSpPr/>
          <p:nvPr/>
        </p:nvSpPr>
        <p:spPr>
          <a:xfrm>
            <a:off x="3005678" y="4016728"/>
            <a:ext cx="354210" cy="269022"/>
          </a:xfrm>
          <a:prstGeom prst="chevron">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13" name="燕尾形 36">
            <a:extLst>
              <a:ext uri="{FF2B5EF4-FFF2-40B4-BE49-F238E27FC236}">
                <a16:creationId xmlns:a16="http://schemas.microsoft.com/office/drawing/2014/main" id="{575ED8C3-6905-4CB6-95D9-5B99947F1D85}"/>
              </a:ext>
            </a:extLst>
          </p:cNvPr>
          <p:cNvSpPr/>
          <p:nvPr/>
        </p:nvSpPr>
        <p:spPr>
          <a:xfrm>
            <a:off x="3365343" y="4009753"/>
            <a:ext cx="354210" cy="269022"/>
          </a:xfrm>
          <a:prstGeom prst="chevron">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14" name="燕尾形 38">
            <a:extLst>
              <a:ext uri="{FF2B5EF4-FFF2-40B4-BE49-F238E27FC236}">
                <a16:creationId xmlns:a16="http://schemas.microsoft.com/office/drawing/2014/main" id="{78688318-F40F-44F5-9545-AEF5942EF05E}"/>
              </a:ext>
            </a:extLst>
          </p:cNvPr>
          <p:cNvSpPr/>
          <p:nvPr/>
        </p:nvSpPr>
        <p:spPr>
          <a:xfrm>
            <a:off x="3696100" y="4006265"/>
            <a:ext cx="354210" cy="269022"/>
          </a:xfrm>
          <a:prstGeom prst="chevron">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15" name="文本框 14">
            <a:extLst>
              <a:ext uri="{FF2B5EF4-FFF2-40B4-BE49-F238E27FC236}">
                <a16:creationId xmlns:a16="http://schemas.microsoft.com/office/drawing/2014/main" id="{6E59EA26-B6F2-4C1D-B676-DCE96CD75791}"/>
              </a:ext>
            </a:extLst>
          </p:cNvPr>
          <p:cNvSpPr txBox="1"/>
          <p:nvPr/>
        </p:nvSpPr>
        <p:spPr>
          <a:xfrm>
            <a:off x="2655331" y="3569669"/>
            <a:ext cx="1736576" cy="818851"/>
          </a:xfrm>
          <a:prstGeom prst="rect">
            <a:avLst/>
          </a:prstGeom>
          <a:noFill/>
          <a:ln>
            <a:solidFill>
              <a:srgbClr val="3A3636"/>
            </a:solidFill>
          </a:ln>
        </p:spPr>
        <p:txBody>
          <a:bodyPr wrap="square" rtlCol="0" anchor="t">
            <a:no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转储数据</a:t>
            </a:r>
          </a:p>
        </p:txBody>
      </p:sp>
      <p:sp>
        <p:nvSpPr>
          <p:cNvPr id="16" name="文本框 15">
            <a:extLst>
              <a:ext uri="{FF2B5EF4-FFF2-40B4-BE49-F238E27FC236}">
                <a16:creationId xmlns:a16="http://schemas.microsoft.com/office/drawing/2014/main" id="{EE75A72C-B566-49EA-A618-5EDF33AABCBC}"/>
              </a:ext>
            </a:extLst>
          </p:cNvPr>
          <p:cNvSpPr txBox="1"/>
          <p:nvPr/>
        </p:nvSpPr>
        <p:spPr>
          <a:xfrm>
            <a:off x="2592516" y="2789144"/>
            <a:ext cx="2046180" cy="416719"/>
          </a:xfrm>
          <a:prstGeom prst="rect">
            <a:avLst/>
          </a:prstGeom>
          <a:noFill/>
          <a:ln>
            <a:noFill/>
          </a:ln>
        </p:spPr>
        <p:txBody>
          <a:bodyPr wrap="square" rtlCol="0" anchor="ctr">
            <a:noAutofit/>
          </a:bodyPr>
          <a:lstStyle/>
          <a:p>
            <a:pPr algn="just">
              <a:lnSpc>
                <a:spcPct val="150000"/>
              </a:lnSpc>
            </a:pPr>
            <a:r>
              <a:rPr kumimoji="1" lang="zh-CN" altLang="en-US" sz="1200" dirty="0">
                <a:solidFill>
                  <a:srgbClr val="3A3636"/>
                </a:solidFill>
                <a:latin typeface="Alibaba PuHuiTi R" pitchFamily="18" charset="-122"/>
                <a:ea typeface="Alibaba PuHuiTi R" pitchFamily="18" charset="-122"/>
                <a:cs typeface="Alibaba PuHuiTi R" pitchFamily="18" charset="-122"/>
              </a:rPr>
              <a:t>内存达到阈值后启动转储</a:t>
            </a:r>
          </a:p>
        </p:txBody>
      </p:sp>
      <p:sp>
        <p:nvSpPr>
          <p:cNvPr id="17" name="下箭头 42">
            <a:extLst>
              <a:ext uri="{FF2B5EF4-FFF2-40B4-BE49-F238E27FC236}">
                <a16:creationId xmlns:a16="http://schemas.microsoft.com/office/drawing/2014/main" id="{99895CB5-E4C3-406C-AE9F-DB8DE0EE74CC}"/>
              </a:ext>
            </a:extLst>
          </p:cNvPr>
          <p:cNvSpPr/>
          <p:nvPr/>
        </p:nvSpPr>
        <p:spPr>
          <a:xfrm rot="16200000">
            <a:off x="5077670" y="3271827"/>
            <a:ext cx="347472" cy="154748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文本框 17">
            <a:extLst>
              <a:ext uri="{FF2B5EF4-FFF2-40B4-BE49-F238E27FC236}">
                <a16:creationId xmlns:a16="http://schemas.microsoft.com/office/drawing/2014/main" id="{4490BCE5-D91F-493E-88E1-3F76EBD06BFB}"/>
              </a:ext>
            </a:extLst>
          </p:cNvPr>
          <p:cNvSpPr txBox="1"/>
          <p:nvPr/>
        </p:nvSpPr>
        <p:spPr>
          <a:xfrm>
            <a:off x="4477663" y="3822010"/>
            <a:ext cx="1344672" cy="416719"/>
          </a:xfrm>
          <a:prstGeom prst="rect">
            <a:avLst/>
          </a:prstGeom>
          <a:noFill/>
          <a:ln>
            <a:noFill/>
          </a:ln>
        </p:spPr>
        <p:txBody>
          <a:bodyPr wrap="square" rtlCol="0" anchor="ctr">
            <a:noAutofit/>
          </a:bodyPr>
          <a:lstStyle/>
          <a:p>
            <a:pPr algn="ctr">
              <a:lnSpc>
                <a:spcPct val="150000"/>
              </a:lnSpc>
            </a:pPr>
            <a:r>
              <a:rPr kumimoji="1" lang="zh-CN" altLang="en-US" sz="1200" dirty="0">
                <a:solidFill>
                  <a:srgbClr val="3A3636"/>
                </a:solidFill>
                <a:latin typeface="Alibaba PuHuiTi R" pitchFamily="18" charset="-122"/>
                <a:ea typeface="Alibaba PuHuiTi R" pitchFamily="18" charset="-122"/>
                <a:cs typeface="Alibaba PuHuiTi R" pitchFamily="18" charset="-122"/>
              </a:rPr>
              <a:t>转储次数达到阈值后启动合并</a:t>
            </a:r>
          </a:p>
        </p:txBody>
      </p:sp>
      <p:sp>
        <p:nvSpPr>
          <p:cNvPr id="19" name="下箭头 46">
            <a:extLst>
              <a:ext uri="{FF2B5EF4-FFF2-40B4-BE49-F238E27FC236}">
                <a16:creationId xmlns:a16="http://schemas.microsoft.com/office/drawing/2014/main" id="{2B6D4350-6D1D-46D2-A677-05C0E96F4F8B}"/>
              </a:ext>
            </a:extLst>
          </p:cNvPr>
          <p:cNvSpPr/>
          <p:nvPr/>
        </p:nvSpPr>
        <p:spPr>
          <a:xfrm rot="10800000">
            <a:off x="6640524" y="2933099"/>
            <a:ext cx="347472" cy="50822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0" name="文本框 19">
            <a:extLst>
              <a:ext uri="{FF2B5EF4-FFF2-40B4-BE49-F238E27FC236}">
                <a16:creationId xmlns:a16="http://schemas.microsoft.com/office/drawing/2014/main" id="{EA5FE684-0A86-4B31-85D0-17F2870FA6D3}"/>
              </a:ext>
            </a:extLst>
          </p:cNvPr>
          <p:cNvSpPr txBox="1"/>
          <p:nvPr/>
        </p:nvSpPr>
        <p:spPr>
          <a:xfrm>
            <a:off x="4723423" y="1390195"/>
            <a:ext cx="1622412" cy="385234"/>
          </a:xfrm>
          <a:prstGeom prst="rect">
            <a:avLst/>
          </a:prstGeom>
          <a:solidFill>
            <a:srgbClr val="FFFFFF">
              <a:lumMod val="65000"/>
            </a:srgbClr>
          </a:solidFill>
        </p:spPr>
        <p:txBody>
          <a:bodyPr wrap="square" rtlCol="0">
            <a:spAutoFit/>
          </a:bodyPr>
          <a:lstStyle>
            <a:defPPr>
              <a:defRPr lang="zh-CN"/>
            </a:defPPr>
            <a:lvl1pPr algn="ctr">
              <a:lnSpc>
                <a:spcPct val="150000"/>
              </a:lnSpc>
              <a:defRPr kumimoji="1" sz="14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ea typeface="Alibaba PuHuiTi R" pitchFamily="18" charset="-122"/>
              </a:rPr>
              <a:t>应用读数据</a:t>
            </a:r>
          </a:p>
        </p:txBody>
      </p:sp>
      <p:sp>
        <p:nvSpPr>
          <p:cNvPr id="21" name="文本框 20">
            <a:extLst>
              <a:ext uri="{FF2B5EF4-FFF2-40B4-BE49-F238E27FC236}">
                <a16:creationId xmlns:a16="http://schemas.microsoft.com/office/drawing/2014/main" id="{09F89430-F849-4432-87F7-F04F64E49310}"/>
              </a:ext>
            </a:extLst>
          </p:cNvPr>
          <p:cNvSpPr txBox="1"/>
          <p:nvPr/>
        </p:nvSpPr>
        <p:spPr>
          <a:xfrm>
            <a:off x="3940563" y="3588053"/>
            <a:ext cx="347473" cy="209844"/>
          </a:xfrm>
          <a:prstGeom prst="rect">
            <a:avLst/>
          </a:prstGeom>
          <a:noFill/>
          <a:ln>
            <a:noFill/>
          </a:ln>
        </p:spPr>
        <p:txBody>
          <a:bodyPr wrap="square" rtlCol="0" anchor="t">
            <a:noAutofit/>
          </a:bodyPr>
          <a:lstStyle/>
          <a:p>
            <a:pPr algn="just">
              <a:lnSpc>
                <a:spcPct val="150000"/>
              </a:lnSpc>
            </a:pP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cxnSp>
        <p:nvCxnSpPr>
          <p:cNvPr id="22" name="肘形连接符 63">
            <a:extLst>
              <a:ext uri="{FF2B5EF4-FFF2-40B4-BE49-F238E27FC236}">
                <a16:creationId xmlns:a16="http://schemas.microsoft.com/office/drawing/2014/main" id="{7F6F8331-477C-442F-9D70-0485892A5CDB}"/>
              </a:ext>
            </a:extLst>
          </p:cNvPr>
          <p:cNvCxnSpPr>
            <a:cxnSpLocks/>
            <a:stCxn id="5" idx="3"/>
            <a:endCxn id="29" idx="2"/>
          </p:cNvCxnSpPr>
          <p:nvPr/>
        </p:nvCxnSpPr>
        <p:spPr>
          <a:xfrm flipV="1">
            <a:off x="4369299" y="1798998"/>
            <a:ext cx="858430" cy="669093"/>
          </a:xfrm>
          <a:prstGeom prst="bentConnector2">
            <a:avLst/>
          </a:prstGeom>
          <a:noFill/>
          <a:ln w="12700" cap="flat" cmpd="sng" algn="ctr">
            <a:solidFill>
              <a:srgbClr val="0B6DFE"/>
            </a:solidFill>
            <a:prstDash val="solid"/>
            <a:miter lim="800000"/>
            <a:tailEnd type="triangle" w="lg" len="lg"/>
          </a:ln>
          <a:effectLst/>
        </p:spPr>
      </p:cxnSp>
      <p:cxnSp>
        <p:nvCxnSpPr>
          <p:cNvPr id="23" name="肘形连接符 66">
            <a:extLst>
              <a:ext uri="{FF2B5EF4-FFF2-40B4-BE49-F238E27FC236}">
                <a16:creationId xmlns:a16="http://schemas.microsoft.com/office/drawing/2014/main" id="{7E8EF79F-25FE-4075-8CB2-11F5A089A3B2}"/>
              </a:ext>
            </a:extLst>
          </p:cNvPr>
          <p:cNvCxnSpPr>
            <a:cxnSpLocks/>
            <a:stCxn id="7" idx="1"/>
          </p:cNvCxnSpPr>
          <p:nvPr/>
        </p:nvCxnSpPr>
        <p:spPr>
          <a:xfrm rot="10800000">
            <a:off x="5775961" y="1796231"/>
            <a:ext cx="308168" cy="675038"/>
          </a:xfrm>
          <a:prstGeom prst="bentConnector2">
            <a:avLst/>
          </a:prstGeom>
          <a:noFill/>
          <a:ln w="12700" cap="flat" cmpd="sng" algn="ctr">
            <a:solidFill>
              <a:srgbClr val="0B6DFE"/>
            </a:solidFill>
            <a:prstDash val="solid"/>
            <a:miter lim="800000"/>
            <a:tailEnd type="triangle" w="lg" len="lg"/>
          </a:ln>
          <a:effectLst/>
        </p:spPr>
      </p:cxnSp>
      <p:sp>
        <p:nvSpPr>
          <p:cNvPr id="24" name="圆柱体 76">
            <a:extLst>
              <a:ext uri="{FF2B5EF4-FFF2-40B4-BE49-F238E27FC236}">
                <a16:creationId xmlns:a16="http://schemas.microsoft.com/office/drawing/2014/main" id="{82CB6600-CBCE-46C5-A99D-0E0CD38A1BD4}"/>
              </a:ext>
            </a:extLst>
          </p:cNvPr>
          <p:cNvSpPr/>
          <p:nvPr/>
        </p:nvSpPr>
        <p:spPr>
          <a:xfrm>
            <a:off x="1039092" y="3629731"/>
            <a:ext cx="1418820" cy="758786"/>
          </a:xfrm>
          <a:prstGeom prst="can">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Redo-Log</a:t>
            </a: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落盘</a:t>
            </a:r>
            <a:endPar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并同步其他从副本</a:t>
            </a:r>
          </a:p>
        </p:txBody>
      </p:sp>
      <p:cxnSp>
        <p:nvCxnSpPr>
          <p:cNvPr id="25" name="肘形连接符 77">
            <a:extLst>
              <a:ext uri="{FF2B5EF4-FFF2-40B4-BE49-F238E27FC236}">
                <a16:creationId xmlns:a16="http://schemas.microsoft.com/office/drawing/2014/main" id="{2588B580-0ED1-4819-834C-FAFF14DC9C6C}"/>
              </a:ext>
            </a:extLst>
          </p:cNvPr>
          <p:cNvCxnSpPr>
            <a:cxnSpLocks/>
            <a:stCxn id="5" idx="1"/>
            <a:endCxn id="24" idx="1"/>
          </p:cNvCxnSpPr>
          <p:nvPr/>
        </p:nvCxnSpPr>
        <p:spPr>
          <a:xfrm rot="10800000" flipV="1">
            <a:off x="1748503" y="2468091"/>
            <a:ext cx="884221" cy="1161640"/>
          </a:xfrm>
          <a:prstGeom prst="bentConnector2">
            <a:avLst/>
          </a:prstGeom>
          <a:noFill/>
          <a:ln w="12700" cap="flat" cmpd="sng" algn="ctr">
            <a:solidFill>
              <a:srgbClr val="0B6DFE"/>
            </a:solidFill>
            <a:prstDash val="solid"/>
            <a:miter lim="800000"/>
            <a:tailEnd type="triangle" w="lg" len="lg"/>
          </a:ln>
          <a:effectLst/>
        </p:spPr>
      </p:cxnSp>
      <p:cxnSp>
        <p:nvCxnSpPr>
          <p:cNvPr id="26" name="直线连接符 80">
            <a:extLst>
              <a:ext uri="{FF2B5EF4-FFF2-40B4-BE49-F238E27FC236}">
                <a16:creationId xmlns:a16="http://schemas.microsoft.com/office/drawing/2014/main" id="{18986B3D-5CDC-4C64-B3B0-A41AFDA6490D}"/>
              </a:ext>
            </a:extLst>
          </p:cNvPr>
          <p:cNvCxnSpPr>
            <a:cxnSpLocks/>
          </p:cNvCxnSpPr>
          <p:nvPr/>
        </p:nvCxnSpPr>
        <p:spPr>
          <a:xfrm>
            <a:off x="629029" y="3205863"/>
            <a:ext cx="6715354" cy="0"/>
          </a:xfrm>
          <a:prstGeom prst="line">
            <a:avLst/>
          </a:prstGeom>
          <a:noFill/>
          <a:ln w="6350" cap="flat" cmpd="sng" algn="ctr">
            <a:solidFill>
              <a:srgbClr val="3A3636"/>
            </a:solidFill>
            <a:prstDash val="dash"/>
            <a:miter lim="800000"/>
          </a:ln>
          <a:effectLst/>
        </p:spPr>
      </p:cxnSp>
      <p:sp>
        <p:nvSpPr>
          <p:cNvPr id="27" name="文本框 26">
            <a:extLst>
              <a:ext uri="{FF2B5EF4-FFF2-40B4-BE49-F238E27FC236}">
                <a16:creationId xmlns:a16="http://schemas.microsoft.com/office/drawing/2014/main" id="{525A67AC-0934-4154-905A-839306D34E06}"/>
              </a:ext>
            </a:extLst>
          </p:cNvPr>
          <p:cNvSpPr txBox="1"/>
          <p:nvPr/>
        </p:nvSpPr>
        <p:spPr>
          <a:xfrm>
            <a:off x="480868" y="2381990"/>
            <a:ext cx="640660" cy="428253"/>
          </a:xfrm>
          <a:prstGeom prst="rect">
            <a:avLst/>
          </a:prstGeom>
          <a:noFill/>
          <a:ln>
            <a:noFill/>
          </a:ln>
        </p:spPr>
        <p:txBody>
          <a:bodyPr wrap="square" tIns="72000" bIns="144000" rtlCol="0" anchor="ctr">
            <a:noAutofit/>
          </a:bodyPr>
          <a:lstStyle/>
          <a:p>
            <a:pPr algn="just">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内存</a:t>
            </a:r>
          </a:p>
        </p:txBody>
      </p:sp>
      <p:sp>
        <p:nvSpPr>
          <p:cNvPr id="28" name="文本框 27">
            <a:extLst>
              <a:ext uri="{FF2B5EF4-FFF2-40B4-BE49-F238E27FC236}">
                <a16:creationId xmlns:a16="http://schemas.microsoft.com/office/drawing/2014/main" id="{B295ADC8-F22E-4A50-AD45-32AA019E7EE1}"/>
              </a:ext>
            </a:extLst>
          </p:cNvPr>
          <p:cNvSpPr txBox="1"/>
          <p:nvPr/>
        </p:nvSpPr>
        <p:spPr>
          <a:xfrm>
            <a:off x="449957" y="3732507"/>
            <a:ext cx="640660" cy="428253"/>
          </a:xfrm>
          <a:prstGeom prst="rect">
            <a:avLst/>
          </a:prstGeom>
          <a:noFill/>
          <a:ln>
            <a:noFill/>
          </a:ln>
        </p:spPr>
        <p:txBody>
          <a:bodyPr wrap="square" tIns="72000" bIns="144000" rtlCol="0" anchor="ctr">
            <a:noAutofit/>
          </a:bodyPr>
          <a:lstStyle/>
          <a:p>
            <a:pPr algn="just">
              <a:lnSpc>
                <a:spcPct val="150000"/>
              </a:lnSpc>
            </a:pPr>
            <a:r>
              <a:rPr kumimoji="1" lang="zh-CN" altLang="en-US" sz="1400" b="1" dirty="0">
                <a:solidFill>
                  <a:srgbClr val="3A3636"/>
                </a:solidFill>
                <a:latin typeface="Alibaba PuHuiTi R" pitchFamily="18" charset="-122"/>
                <a:ea typeface="Alibaba PuHuiTi R" pitchFamily="18" charset="-122"/>
                <a:cs typeface="Alibaba PuHuiTi R" pitchFamily="18" charset="-122"/>
              </a:rPr>
              <a:t>硬盘</a:t>
            </a:r>
          </a:p>
        </p:txBody>
      </p:sp>
      <p:sp>
        <p:nvSpPr>
          <p:cNvPr id="29" name="文本框 28">
            <a:extLst>
              <a:ext uri="{FF2B5EF4-FFF2-40B4-BE49-F238E27FC236}">
                <a16:creationId xmlns:a16="http://schemas.microsoft.com/office/drawing/2014/main" id="{4166AAED-4ED1-4053-B51B-A12535447B58}"/>
              </a:ext>
            </a:extLst>
          </p:cNvPr>
          <p:cNvSpPr txBox="1"/>
          <p:nvPr/>
        </p:nvSpPr>
        <p:spPr>
          <a:xfrm>
            <a:off x="5053992" y="1589154"/>
            <a:ext cx="347473" cy="209844"/>
          </a:xfrm>
          <a:prstGeom prst="rect">
            <a:avLst/>
          </a:prstGeom>
          <a:noFill/>
          <a:ln>
            <a:noFill/>
          </a:ln>
        </p:spPr>
        <p:txBody>
          <a:bodyPr wrap="square" rtlCol="0" anchor="t">
            <a:noAutofit/>
          </a:bodyPr>
          <a:lstStyle/>
          <a:p>
            <a:pPr algn="just">
              <a:lnSpc>
                <a:spcPct val="150000"/>
              </a:lnSpc>
            </a:pP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sp>
        <p:nvSpPr>
          <p:cNvPr id="30" name="文本框 29">
            <a:extLst>
              <a:ext uri="{FF2B5EF4-FFF2-40B4-BE49-F238E27FC236}">
                <a16:creationId xmlns:a16="http://schemas.microsoft.com/office/drawing/2014/main" id="{9601781E-61EA-45A7-A2FE-C4C70901D242}"/>
              </a:ext>
            </a:extLst>
          </p:cNvPr>
          <p:cNvSpPr txBox="1"/>
          <p:nvPr/>
        </p:nvSpPr>
        <p:spPr>
          <a:xfrm>
            <a:off x="2760521" y="1380119"/>
            <a:ext cx="1622414" cy="385234"/>
          </a:xfrm>
          <a:prstGeom prst="rect">
            <a:avLst/>
          </a:prstGeom>
          <a:solidFill>
            <a:srgbClr val="FFFFFF">
              <a:lumMod val="65000"/>
            </a:srgbClr>
          </a:solidFill>
        </p:spPr>
        <p:txBody>
          <a:bodyPr wrap="square" rtlCol="0">
            <a:spAutoFit/>
          </a:bodyPr>
          <a:lstStyle>
            <a:defPPr>
              <a:defRPr lang="zh-CN"/>
            </a:defPPr>
            <a:lvl1pPr algn="ctr">
              <a:lnSpc>
                <a:spcPct val="150000"/>
              </a:lnSpc>
              <a:defRPr kumimoji="1" sz="1400" b="1">
                <a:latin typeface="Alibaba PuHuiTi R" pitchFamily="18" charset="-122"/>
                <a:ea typeface="Alibaba PuHuiTi R" pitchFamily="18" charset="-122"/>
                <a:cs typeface="Alibaba PuHuiTi R" pitchFamily="18" charset="-122"/>
              </a:defRPr>
            </a:lvl1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ea typeface="Alibaba PuHuiTi R" pitchFamily="18" charset="-122"/>
              </a:rPr>
              <a:t>应用写数据</a:t>
            </a:r>
          </a:p>
        </p:txBody>
      </p:sp>
      <p:sp>
        <p:nvSpPr>
          <p:cNvPr id="31" name="文本框 30">
            <a:extLst>
              <a:ext uri="{FF2B5EF4-FFF2-40B4-BE49-F238E27FC236}">
                <a16:creationId xmlns:a16="http://schemas.microsoft.com/office/drawing/2014/main" id="{F222AA1B-0E01-4105-A367-0B2DC6C29767}"/>
              </a:ext>
            </a:extLst>
          </p:cNvPr>
          <p:cNvSpPr txBox="1"/>
          <p:nvPr/>
        </p:nvSpPr>
        <p:spPr>
          <a:xfrm>
            <a:off x="8722530" y="1485619"/>
            <a:ext cx="1977899" cy="385234"/>
          </a:xfrm>
          <a:prstGeom prst="rect">
            <a:avLst/>
          </a:prstGeom>
          <a:solidFill>
            <a:srgbClr val="5898FE">
              <a:lumMod val="40000"/>
              <a:lumOff val="60000"/>
            </a:srgbClr>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技术优势</a:t>
            </a:r>
          </a:p>
        </p:txBody>
      </p:sp>
    </p:spTree>
    <p:extLst>
      <p:ext uri="{BB962C8B-B14F-4D97-AF65-F5344CB8AC3E}">
        <p14:creationId xmlns:p14="http://schemas.microsoft.com/office/powerpoint/2010/main" val="3907385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DB2CD-9A86-4AD8-8819-D15664CA0E8F}"/>
              </a:ext>
            </a:extLst>
          </p:cNvPr>
          <p:cNvSpPr>
            <a:spLocks noGrp="1"/>
          </p:cNvSpPr>
          <p:nvPr>
            <p:ph type="title"/>
          </p:nvPr>
        </p:nvSpPr>
        <p:spPr/>
        <p:txBody>
          <a:bodyPr/>
          <a:lstStyle/>
          <a:p>
            <a:pPr algn="ctr"/>
            <a:r>
              <a:rPr lang="en-US" altLang="zh-CN" dirty="0"/>
              <a:t>TPC-C</a:t>
            </a:r>
            <a:endParaRPr lang="zh-CN" altLang="en-US" dirty="0"/>
          </a:p>
        </p:txBody>
      </p:sp>
      <p:pic>
        <p:nvPicPr>
          <p:cNvPr id="4" name="图片 3">
            <a:extLst>
              <a:ext uri="{FF2B5EF4-FFF2-40B4-BE49-F238E27FC236}">
                <a16:creationId xmlns:a16="http://schemas.microsoft.com/office/drawing/2014/main" id="{90689EA6-51A9-4E59-B79C-FD29A9CBB6EB}"/>
              </a:ext>
            </a:extLst>
          </p:cNvPr>
          <p:cNvPicPr>
            <a:picLocks noChangeAspect="1"/>
          </p:cNvPicPr>
          <p:nvPr/>
        </p:nvPicPr>
        <p:blipFill>
          <a:blip r:embed="rId2"/>
          <a:stretch>
            <a:fillRect/>
          </a:stretch>
        </p:blipFill>
        <p:spPr>
          <a:xfrm>
            <a:off x="78581" y="1552290"/>
            <a:ext cx="12192000" cy="4696393"/>
          </a:xfrm>
          <a:prstGeom prst="rect">
            <a:avLst/>
          </a:prstGeom>
        </p:spPr>
      </p:pic>
      <p:sp>
        <p:nvSpPr>
          <p:cNvPr id="5" name="文本框 4">
            <a:extLst>
              <a:ext uri="{FF2B5EF4-FFF2-40B4-BE49-F238E27FC236}">
                <a16:creationId xmlns:a16="http://schemas.microsoft.com/office/drawing/2014/main" id="{1DD11D91-D973-416D-977E-F3AB228985D4}"/>
              </a:ext>
            </a:extLst>
          </p:cNvPr>
          <p:cNvSpPr txBox="1"/>
          <p:nvPr/>
        </p:nvSpPr>
        <p:spPr>
          <a:xfrm>
            <a:off x="78581" y="6293719"/>
            <a:ext cx="6229350" cy="338554"/>
          </a:xfrm>
          <a:prstGeom prst="rect">
            <a:avLst/>
          </a:prstGeom>
          <a:noFill/>
        </p:spPr>
        <p:txBody>
          <a:bodyPr wrap="square" rtlCol="0">
            <a:spAutoFit/>
          </a:bodyPr>
          <a:lstStyle/>
          <a:p>
            <a:r>
              <a:rPr lang="en-US" altLang="zh-CN" sz="1600" dirty="0">
                <a:hlinkClick r:id="rId3"/>
              </a:rPr>
              <a:t>https://www.tpc.org/tpcc/results/tpcc_results5.asp</a:t>
            </a:r>
            <a:endParaRPr lang="zh-CN" altLang="en-US" sz="1600" dirty="0"/>
          </a:p>
        </p:txBody>
      </p:sp>
      <p:sp>
        <p:nvSpPr>
          <p:cNvPr id="6" name="文本框 5">
            <a:extLst>
              <a:ext uri="{FF2B5EF4-FFF2-40B4-BE49-F238E27FC236}">
                <a16:creationId xmlns:a16="http://schemas.microsoft.com/office/drawing/2014/main" id="{F4D86AB2-9B00-456A-98F8-8E025183AB35}"/>
              </a:ext>
            </a:extLst>
          </p:cNvPr>
          <p:cNvSpPr txBox="1"/>
          <p:nvPr/>
        </p:nvSpPr>
        <p:spPr>
          <a:xfrm>
            <a:off x="271463" y="1042988"/>
            <a:ext cx="7408068" cy="369332"/>
          </a:xfrm>
          <a:prstGeom prst="rect">
            <a:avLst/>
          </a:prstGeom>
          <a:noFill/>
        </p:spPr>
        <p:txBody>
          <a:bodyPr wrap="square" rtlCol="0">
            <a:spAutoFit/>
          </a:bodyPr>
          <a:lstStyle/>
          <a:p>
            <a:r>
              <a:rPr lang="en-US" altLang="zh-CN" b="1" dirty="0"/>
              <a:t>TPC-C</a:t>
            </a:r>
            <a:r>
              <a:rPr lang="en-US" altLang="zh-CN" dirty="0"/>
              <a:t>: An On-Line Transaction Processing Benchmark</a:t>
            </a:r>
            <a:endParaRPr lang="zh-CN" altLang="en-US" dirty="0"/>
          </a:p>
        </p:txBody>
      </p:sp>
    </p:spTree>
    <p:extLst>
      <p:ext uri="{BB962C8B-B14F-4D97-AF65-F5344CB8AC3E}">
        <p14:creationId xmlns:p14="http://schemas.microsoft.com/office/powerpoint/2010/main" val="74129481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53A4F-7BAE-4F9D-A723-126FB4BCB87A}"/>
              </a:ext>
            </a:extLst>
          </p:cNvPr>
          <p:cNvSpPr>
            <a:spLocks noGrp="1"/>
          </p:cNvSpPr>
          <p:nvPr>
            <p:ph type="title"/>
          </p:nvPr>
        </p:nvSpPr>
        <p:spPr/>
        <p:txBody>
          <a:bodyPr/>
          <a:lstStyle/>
          <a:p>
            <a:pPr algn="ctr"/>
            <a:r>
              <a:rPr lang="en-US" altLang="zh-CN" dirty="0" err="1"/>
              <a:t>LSMTree</a:t>
            </a:r>
            <a:r>
              <a:rPr lang="zh-CN" altLang="en-US" dirty="0"/>
              <a:t>存储，减少磁盘碎片，提升压缩能力</a:t>
            </a:r>
          </a:p>
        </p:txBody>
      </p:sp>
      <p:sp>
        <p:nvSpPr>
          <p:cNvPr id="4" name="资料带 3">
            <a:extLst>
              <a:ext uri="{FF2B5EF4-FFF2-40B4-BE49-F238E27FC236}">
                <a16:creationId xmlns:a16="http://schemas.microsoft.com/office/drawing/2014/main" id="{4CC350C4-ED20-4DE6-8225-1492891D9621}"/>
              </a:ext>
            </a:extLst>
          </p:cNvPr>
          <p:cNvSpPr/>
          <p:nvPr/>
        </p:nvSpPr>
        <p:spPr>
          <a:xfrm>
            <a:off x="1202487" y="1921143"/>
            <a:ext cx="5470901" cy="604116"/>
          </a:xfrm>
          <a:prstGeom prst="flowChartPunchedTape">
            <a:avLst/>
          </a:prstGeom>
          <a:solidFill>
            <a:srgbClr val="FFBF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增量数据（写内存）</a:t>
            </a:r>
            <a:endPar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MemTable</a:t>
            </a:r>
            <a:endPar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5" name="圆柱体 4">
            <a:extLst>
              <a:ext uri="{FF2B5EF4-FFF2-40B4-BE49-F238E27FC236}">
                <a16:creationId xmlns:a16="http://schemas.microsoft.com/office/drawing/2014/main" id="{4413D162-1FE2-4144-9846-3C610DCF4F88}"/>
              </a:ext>
            </a:extLst>
          </p:cNvPr>
          <p:cNvSpPr/>
          <p:nvPr/>
        </p:nvSpPr>
        <p:spPr>
          <a:xfrm>
            <a:off x="1202487" y="4964773"/>
            <a:ext cx="5470901" cy="468951"/>
          </a:xfrm>
          <a:prstGeom prst="can">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基线数据 </a:t>
            </a:r>
            <a:r>
              <a:rPr kumimoji="1" lang="en-US" altLang="zh-CN"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SS</a:t>
            </a:r>
            <a:r>
              <a:rPr kumimoji="1" lang="zh-CN" altLang="en-US"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Table</a:t>
            </a:r>
            <a:endParaRPr kumimoji="1" lang="zh-CN" altLang="en-US" sz="16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6" name="下箭头 13">
            <a:extLst>
              <a:ext uri="{FF2B5EF4-FFF2-40B4-BE49-F238E27FC236}">
                <a16:creationId xmlns:a16="http://schemas.microsoft.com/office/drawing/2014/main" id="{868DC72C-10E7-4D3E-A34C-298E107ABE9F}"/>
              </a:ext>
            </a:extLst>
          </p:cNvPr>
          <p:cNvSpPr/>
          <p:nvPr/>
        </p:nvSpPr>
        <p:spPr>
          <a:xfrm>
            <a:off x="2303633" y="2569552"/>
            <a:ext cx="376624" cy="500294"/>
          </a:xfrm>
          <a:prstGeom prst="downArrow">
            <a:avLst>
              <a:gd name="adj1" fmla="val 50000"/>
              <a:gd name="adj2" fmla="val 1889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7" name="文本框 6">
            <a:extLst>
              <a:ext uri="{FF2B5EF4-FFF2-40B4-BE49-F238E27FC236}">
                <a16:creationId xmlns:a16="http://schemas.microsoft.com/office/drawing/2014/main" id="{5507B168-B2ED-42A2-8068-C5214C2D1787}"/>
              </a:ext>
            </a:extLst>
          </p:cNvPr>
          <p:cNvSpPr txBox="1"/>
          <p:nvPr/>
        </p:nvSpPr>
        <p:spPr>
          <a:xfrm>
            <a:off x="3028441" y="1204639"/>
            <a:ext cx="1818993" cy="385298"/>
          </a:xfrm>
          <a:prstGeom prst="rect">
            <a:avLst/>
          </a:prstGeom>
          <a:solidFill>
            <a:srgbClr val="FFFFFF">
              <a:lumMod val="65000"/>
            </a:srgbClr>
          </a:solid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应用</a:t>
            </a:r>
          </a:p>
        </p:txBody>
      </p:sp>
      <p:sp>
        <p:nvSpPr>
          <p:cNvPr id="8" name="文本框 7">
            <a:extLst>
              <a:ext uri="{FF2B5EF4-FFF2-40B4-BE49-F238E27FC236}">
                <a16:creationId xmlns:a16="http://schemas.microsoft.com/office/drawing/2014/main" id="{5C3269EC-946D-489D-BBE2-7BAE15260BE4}"/>
              </a:ext>
            </a:extLst>
          </p:cNvPr>
          <p:cNvSpPr txBox="1"/>
          <p:nvPr/>
        </p:nvSpPr>
        <p:spPr>
          <a:xfrm>
            <a:off x="3946341" y="1529835"/>
            <a:ext cx="923278" cy="385298"/>
          </a:xfrm>
          <a:prstGeom prst="rect">
            <a:avLst/>
          </a:prstGeom>
          <a:noFill/>
        </p:spPr>
        <p:txBody>
          <a:bodyPr wrap="square" rtlCol="0">
            <a:spAutoFit/>
          </a:bodyPr>
          <a:lstStyle>
            <a:defPPr>
              <a:defRPr lang="zh-CN"/>
            </a:defPPr>
            <a:lvl1pPr>
              <a:lnSpc>
                <a:spcPct val="150000"/>
              </a:lnSpc>
              <a:defRPr kumimoji="1" sz="1400" b="1">
                <a:latin typeface="Alibaba PuHuiTi R" pitchFamily="18" charset="-122"/>
                <a:ea typeface="Alibaba PuHuiTi R" pitchFamily="18" charset="-122"/>
                <a:cs typeface="Alibaba PuHuiTi R" pitchFamily="18"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ea typeface="Alibaba PuHuiTi R" pitchFamily="18" charset="-122"/>
              </a:rPr>
              <a:t>写数据</a:t>
            </a:r>
          </a:p>
        </p:txBody>
      </p:sp>
      <p:cxnSp>
        <p:nvCxnSpPr>
          <p:cNvPr id="9" name="直线箭头连接符 21">
            <a:extLst>
              <a:ext uri="{FF2B5EF4-FFF2-40B4-BE49-F238E27FC236}">
                <a16:creationId xmlns:a16="http://schemas.microsoft.com/office/drawing/2014/main" id="{81A8BF46-AE26-40BE-9428-50455E2C6708}"/>
              </a:ext>
            </a:extLst>
          </p:cNvPr>
          <p:cNvCxnSpPr>
            <a:cxnSpLocks/>
            <a:stCxn id="7" idx="2"/>
            <a:endCxn id="4" idx="0"/>
          </p:cNvCxnSpPr>
          <p:nvPr/>
        </p:nvCxnSpPr>
        <p:spPr>
          <a:xfrm>
            <a:off x="3937938" y="1589937"/>
            <a:ext cx="0" cy="391618"/>
          </a:xfrm>
          <a:prstGeom prst="straightConnector1">
            <a:avLst/>
          </a:prstGeom>
          <a:noFill/>
          <a:ln w="19050" cap="flat" cmpd="sng" algn="ctr">
            <a:solidFill>
              <a:srgbClr val="3A3636"/>
            </a:solidFill>
            <a:prstDash val="solid"/>
            <a:miter lim="800000"/>
            <a:tailEnd type="triangle" w="lg" len="lg"/>
          </a:ln>
          <a:effectLst/>
        </p:spPr>
      </p:cxnSp>
      <p:sp>
        <p:nvSpPr>
          <p:cNvPr id="10" name="文本框 9">
            <a:extLst>
              <a:ext uri="{FF2B5EF4-FFF2-40B4-BE49-F238E27FC236}">
                <a16:creationId xmlns:a16="http://schemas.microsoft.com/office/drawing/2014/main" id="{C5B132E2-629D-40C8-AEF2-0FE571933BA6}"/>
              </a:ext>
            </a:extLst>
          </p:cNvPr>
          <p:cNvSpPr txBox="1"/>
          <p:nvPr/>
        </p:nvSpPr>
        <p:spPr>
          <a:xfrm>
            <a:off x="3400881" y="1315732"/>
            <a:ext cx="277675" cy="46897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zh-CN" altLang="en-US" dirty="0">
              <a:solidFill>
                <a:srgbClr val="3A3636"/>
              </a:solidFill>
              <a:latin typeface="Alibaba PuHuiTi R" pitchFamily="18" charset="-122"/>
              <a:ea typeface="Alibaba PuHuiTi R" pitchFamily="18" charset="-122"/>
              <a:cs typeface="Alibaba PuHuiTi R" pitchFamily="18" charset="-122"/>
            </a:endParaRPr>
          </a:p>
        </p:txBody>
      </p:sp>
      <p:sp>
        <p:nvSpPr>
          <p:cNvPr id="11" name="矩形 10">
            <a:extLst>
              <a:ext uri="{FF2B5EF4-FFF2-40B4-BE49-F238E27FC236}">
                <a16:creationId xmlns:a16="http://schemas.microsoft.com/office/drawing/2014/main" id="{0AB7056B-0A1C-441E-A5B9-9A0D5E5288D0}"/>
              </a:ext>
            </a:extLst>
          </p:cNvPr>
          <p:cNvSpPr/>
          <p:nvPr/>
        </p:nvSpPr>
        <p:spPr>
          <a:xfrm>
            <a:off x="1202487" y="3096723"/>
            <a:ext cx="697596" cy="34523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endPar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2" name="矩形 11">
            <a:extLst>
              <a:ext uri="{FF2B5EF4-FFF2-40B4-BE49-F238E27FC236}">
                <a16:creationId xmlns:a16="http://schemas.microsoft.com/office/drawing/2014/main" id="{0076849A-6AF1-4CEA-8BD2-28E71E9C4E0B}"/>
              </a:ext>
            </a:extLst>
          </p:cNvPr>
          <p:cNvSpPr/>
          <p:nvPr/>
        </p:nvSpPr>
        <p:spPr>
          <a:xfrm>
            <a:off x="2083102" y="3095729"/>
            <a:ext cx="645828" cy="34523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endPar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3" name="矩形 12">
            <a:extLst>
              <a:ext uri="{FF2B5EF4-FFF2-40B4-BE49-F238E27FC236}">
                <a16:creationId xmlns:a16="http://schemas.microsoft.com/office/drawing/2014/main" id="{BFB59358-2B14-4853-9197-892F1F2CE696}"/>
              </a:ext>
            </a:extLst>
          </p:cNvPr>
          <p:cNvSpPr/>
          <p:nvPr/>
        </p:nvSpPr>
        <p:spPr>
          <a:xfrm>
            <a:off x="3150236" y="3105819"/>
            <a:ext cx="612748" cy="34523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endPar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14" name="右大括号 13">
            <a:extLst>
              <a:ext uri="{FF2B5EF4-FFF2-40B4-BE49-F238E27FC236}">
                <a16:creationId xmlns:a16="http://schemas.microsoft.com/office/drawing/2014/main" id="{E6412134-432A-45BA-8753-43F7C4621D85}"/>
              </a:ext>
            </a:extLst>
          </p:cNvPr>
          <p:cNvSpPr/>
          <p:nvPr/>
        </p:nvSpPr>
        <p:spPr>
          <a:xfrm rot="5400000">
            <a:off x="2517766" y="2624432"/>
            <a:ext cx="112552" cy="1796242"/>
          </a:xfrm>
          <a:prstGeom prst="rightBrace">
            <a:avLst/>
          </a:prstGeom>
          <a:noFill/>
          <a:ln w="6350" cap="flat" cmpd="sng" algn="ctr">
            <a:solidFill>
              <a:srgbClr val="0B6D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15" name="矩形 14">
            <a:extLst>
              <a:ext uri="{FF2B5EF4-FFF2-40B4-BE49-F238E27FC236}">
                <a16:creationId xmlns:a16="http://schemas.microsoft.com/office/drawing/2014/main" id="{F7C58824-D466-4298-B838-A33F3A51566C}"/>
              </a:ext>
            </a:extLst>
          </p:cNvPr>
          <p:cNvSpPr/>
          <p:nvPr/>
        </p:nvSpPr>
        <p:spPr>
          <a:xfrm>
            <a:off x="2164746" y="4035412"/>
            <a:ext cx="767194" cy="34523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Minor</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p>
        </p:txBody>
      </p:sp>
      <p:sp>
        <p:nvSpPr>
          <p:cNvPr id="16" name="下箭头 52">
            <a:extLst>
              <a:ext uri="{FF2B5EF4-FFF2-40B4-BE49-F238E27FC236}">
                <a16:creationId xmlns:a16="http://schemas.microsoft.com/office/drawing/2014/main" id="{1A126A3D-C787-4219-82F9-F47F504E0673}"/>
              </a:ext>
            </a:extLst>
          </p:cNvPr>
          <p:cNvSpPr/>
          <p:nvPr/>
        </p:nvSpPr>
        <p:spPr>
          <a:xfrm>
            <a:off x="5800108" y="2582703"/>
            <a:ext cx="203126" cy="2359013"/>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文本框 16">
            <a:extLst>
              <a:ext uri="{FF2B5EF4-FFF2-40B4-BE49-F238E27FC236}">
                <a16:creationId xmlns:a16="http://schemas.microsoft.com/office/drawing/2014/main" id="{174DC731-BAD7-4083-8CA9-44428C7F8A29}"/>
              </a:ext>
            </a:extLst>
          </p:cNvPr>
          <p:cNvSpPr txBox="1"/>
          <p:nvPr/>
        </p:nvSpPr>
        <p:spPr>
          <a:xfrm>
            <a:off x="2937061" y="2993737"/>
            <a:ext cx="441022" cy="376642"/>
          </a:xfrm>
          <a:prstGeom prst="rect">
            <a:avLst/>
          </a:prstGeom>
          <a:noFill/>
        </p:spPr>
        <p:txBody>
          <a:bodyPr wrap="square" lIns="0" tIns="0" rIns="0" bIns="0" rtlCol="0">
            <a:spAutoFit/>
          </a:bodyPr>
          <a:lstStyle/>
          <a:p>
            <a:pPr>
              <a:lnSpc>
                <a:spcPct val="150000"/>
              </a:lnSpc>
            </a:pPr>
            <a:r>
              <a:rPr kumimoji="1" lang="en-US" altLang="zh-CN" b="1" dirty="0">
                <a:solidFill>
                  <a:srgbClr val="0B6DFE"/>
                </a:solidFill>
                <a:latin typeface="Alibaba PuHuiTi R" pitchFamily="18" charset="-122"/>
                <a:ea typeface="Alibaba PuHuiTi R" pitchFamily="18" charset="-122"/>
                <a:cs typeface="Alibaba PuHuiTi R" pitchFamily="18" charset="-122"/>
              </a:rPr>
              <a:t>…</a:t>
            </a:r>
            <a:endParaRPr kumimoji="1" lang="zh-CN" altLang="en-US" b="1" dirty="0">
              <a:solidFill>
                <a:srgbClr val="0B6DFE"/>
              </a:solidFill>
              <a:latin typeface="Alibaba PuHuiTi R" pitchFamily="18" charset="-122"/>
              <a:ea typeface="Alibaba PuHuiTi R" pitchFamily="18" charset="-122"/>
              <a:cs typeface="Alibaba PuHuiTi R" pitchFamily="18" charset="-122"/>
            </a:endParaRPr>
          </a:p>
        </p:txBody>
      </p:sp>
      <p:sp>
        <p:nvSpPr>
          <p:cNvPr id="18" name="下箭头 57">
            <a:extLst>
              <a:ext uri="{FF2B5EF4-FFF2-40B4-BE49-F238E27FC236}">
                <a16:creationId xmlns:a16="http://schemas.microsoft.com/office/drawing/2014/main" id="{2214CEA8-82A8-439A-AF93-20E468BD6C89}"/>
              </a:ext>
            </a:extLst>
          </p:cNvPr>
          <p:cNvSpPr/>
          <p:nvPr/>
        </p:nvSpPr>
        <p:spPr>
          <a:xfrm>
            <a:off x="2419649" y="4409379"/>
            <a:ext cx="257388" cy="532338"/>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9" name="燕尾形 59">
            <a:extLst>
              <a:ext uri="{FF2B5EF4-FFF2-40B4-BE49-F238E27FC236}">
                <a16:creationId xmlns:a16="http://schemas.microsoft.com/office/drawing/2014/main" id="{BF2F04DF-2EC0-453F-8701-241D91EE010A}"/>
              </a:ext>
            </a:extLst>
          </p:cNvPr>
          <p:cNvSpPr/>
          <p:nvPr/>
        </p:nvSpPr>
        <p:spPr>
          <a:xfrm>
            <a:off x="1934166" y="3146654"/>
            <a:ext cx="137279" cy="245370"/>
          </a:xfrm>
          <a:prstGeom prst="chevron">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20" name="燕尾形 60">
            <a:extLst>
              <a:ext uri="{FF2B5EF4-FFF2-40B4-BE49-F238E27FC236}">
                <a16:creationId xmlns:a16="http://schemas.microsoft.com/office/drawing/2014/main" id="{3CE5034C-C192-47DE-B25B-D58DDA32248C}"/>
              </a:ext>
            </a:extLst>
          </p:cNvPr>
          <p:cNvSpPr/>
          <p:nvPr/>
        </p:nvSpPr>
        <p:spPr>
          <a:xfrm>
            <a:off x="2778211" y="3150324"/>
            <a:ext cx="137279" cy="245370"/>
          </a:xfrm>
          <a:prstGeom prst="chevron">
            <a:avLst/>
          </a:prstGeom>
          <a:solidFill>
            <a:srgbClr val="0B6DFE"/>
          </a:solidFill>
          <a:ln w="12700" cap="flat" cmpd="sng" algn="ctr">
            <a:solidFill>
              <a:srgbClr val="0B6DF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21" name="矩形 20">
            <a:extLst>
              <a:ext uri="{FF2B5EF4-FFF2-40B4-BE49-F238E27FC236}">
                <a16:creationId xmlns:a16="http://schemas.microsoft.com/office/drawing/2014/main" id="{EBEA259D-3832-4C29-A5A8-413C2496C693}"/>
              </a:ext>
            </a:extLst>
          </p:cNvPr>
          <p:cNvSpPr/>
          <p:nvPr/>
        </p:nvSpPr>
        <p:spPr>
          <a:xfrm>
            <a:off x="4179618" y="4057285"/>
            <a:ext cx="767194" cy="345233"/>
          </a:xfrm>
          <a:prstGeom prst="rect">
            <a:avLst/>
          </a:prstGeom>
          <a:solidFill>
            <a:srgbClr val="5898F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Minor</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r>
              <a:rPr kumimoji="1" lang="zh-CN" altLang="en-US" sz="11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p>
        </p:txBody>
      </p:sp>
      <p:sp>
        <p:nvSpPr>
          <p:cNvPr id="22" name="下箭头 64">
            <a:extLst>
              <a:ext uri="{FF2B5EF4-FFF2-40B4-BE49-F238E27FC236}">
                <a16:creationId xmlns:a16="http://schemas.microsoft.com/office/drawing/2014/main" id="{E746D44C-C84C-41E9-979D-F2C7992434C7}"/>
              </a:ext>
            </a:extLst>
          </p:cNvPr>
          <p:cNvSpPr/>
          <p:nvPr/>
        </p:nvSpPr>
        <p:spPr>
          <a:xfrm>
            <a:off x="4398626" y="2682912"/>
            <a:ext cx="236190" cy="1232729"/>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3" name="文本框 22">
            <a:extLst>
              <a:ext uri="{FF2B5EF4-FFF2-40B4-BE49-F238E27FC236}">
                <a16:creationId xmlns:a16="http://schemas.microsoft.com/office/drawing/2014/main" id="{E8F9AB86-D6C6-4A9E-8C11-ED218B6F8EC5}"/>
              </a:ext>
            </a:extLst>
          </p:cNvPr>
          <p:cNvSpPr txBox="1"/>
          <p:nvPr/>
        </p:nvSpPr>
        <p:spPr>
          <a:xfrm>
            <a:off x="3835274" y="3300640"/>
            <a:ext cx="1309941" cy="322461"/>
          </a:xfrm>
          <a:prstGeom prst="rect">
            <a:avLst/>
          </a:prstGeom>
          <a:noFill/>
        </p:spPr>
        <p:txBody>
          <a:bodyPr wrap="square" rtlCol="0">
            <a:spAutoFit/>
          </a:bodyPr>
          <a:lstStyle/>
          <a:p>
            <a:pPr algn="ctr">
              <a:lnSpc>
                <a:spcPct val="150000"/>
              </a:lnSpc>
            </a:pPr>
            <a:r>
              <a:rPr kumimoji="1" lang="zh-CN" altLang="en-US" sz="1100" dirty="0">
                <a:solidFill>
                  <a:srgbClr val="3A3636"/>
                </a:solidFill>
                <a:latin typeface="Alibaba PuHuiTi R" pitchFamily="18" charset="-122"/>
                <a:ea typeface="Alibaba PuHuiTi R" pitchFamily="18" charset="-122"/>
                <a:cs typeface="Alibaba PuHuiTi R" pitchFamily="18" charset="-122"/>
              </a:rPr>
              <a:t>转储</a:t>
            </a:r>
            <a:r>
              <a:rPr kumimoji="1" lang="en-US" altLang="zh-CN" sz="1100" dirty="0">
                <a:solidFill>
                  <a:srgbClr val="3A3636"/>
                </a:solidFill>
                <a:latin typeface="Alibaba PuHuiTi R" pitchFamily="18" charset="-122"/>
                <a:ea typeface="Alibaba PuHuiTi R" pitchFamily="18" charset="-122"/>
                <a:cs typeface="Alibaba PuHuiTi R" pitchFamily="18" charset="-122"/>
              </a:rPr>
              <a:t>minor</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p>
        </p:txBody>
      </p:sp>
      <p:sp>
        <p:nvSpPr>
          <p:cNvPr id="24" name="文本框 23">
            <a:extLst>
              <a:ext uri="{FF2B5EF4-FFF2-40B4-BE49-F238E27FC236}">
                <a16:creationId xmlns:a16="http://schemas.microsoft.com/office/drawing/2014/main" id="{08D7C1AC-CCD3-4569-A266-4E39CF32B13C}"/>
              </a:ext>
            </a:extLst>
          </p:cNvPr>
          <p:cNvSpPr txBox="1"/>
          <p:nvPr/>
        </p:nvSpPr>
        <p:spPr>
          <a:xfrm>
            <a:off x="5217505" y="3144543"/>
            <a:ext cx="1455883" cy="322461"/>
          </a:xfrm>
          <a:prstGeom prst="rect">
            <a:avLst/>
          </a:prstGeom>
          <a:noFill/>
        </p:spPr>
        <p:txBody>
          <a:bodyPr wrap="square" rtlCol="0">
            <a:spAutoFit/>
          </a:bodyPr>
          <a:lstStyle/>
          <a:p>
            <a:pPr algn="ctr">
              <a:lnSpc>
                <a:spcPct val="150000"/>
              </a:lnSpc>
            </a:pPr>
            <a:r>
              <a:rPr kumimoji="1" lang="zh-CN" altLang="en-US" sz="1100" dirty="0">
                <a:solidFill>
                  <a:srgbClr val="3A3636"/>
                </a:solidFill>
                <a:latin typeface="Alibaba PuHuiTi R" pitchFamily="18" charset="-122"/>
                <a:ea typeface="Alibaba PuHuiTi R" pitchFamily="18" charset="-122"/>
                <a:cs typeface="Alibaba PuHuiTi R" pitchFamily="18" charset="-122"/>
              </a:rPr>
              <a:t>合并</a:t>
            </a:r>
            <a:r>
              <a:rPr kumimoji="1" lang="en-US" altLang="zh-CN" sz="1100" dirty="0">
                <a:solidFill>
                  <a:srgbClr val="3A3636"/>
                </a:solidFill>
                <a:latin typeface="Alibaba PuHuiTi R" pitchFamily="18" charset="-122"/>
                <a:ea typeface="Alibaba PuHuiTi R" pitchFamily="18" charset="-122"/>
                <a:cs typeface="Alibaba PuHuiTi R" pitchFamily="18" charset="-122"/>
              </a:rPr>
              <a:t>Major</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endParaRPr kumimoji="1" lang="zh-CN" altLang="en-US" sz="1100" dirty="0">
              <a:solidFill>
                <a:srgbClr val="3A3636"/>
              </a:solidFill>
              <a:latin typeface="Alibaba PuHuiTi R" pitchFamily="18" charset="-122"/>
              <a:ea typeface="Alibaba PuHuiTi R" pitchFamily="18" charset="-122"/>
              <a:cs typeface="Alibaba PuHuiTi R" pitchFamily="18" charset="-122"/>
            </a:endParaRPr>
          </a:p>
        </p:txBody>
      </p:sp>
      <p:sp>
        <p:nvSpPr>
          <p:cNvPr id="25" name="下箭头 78">
            <a:extLst>
              <a:ext uri="{FF2B5EF4-FFF2-40B4-BE49-F238E27FC236}">
                <a16:creationId xmlns:a16="http://schemas.microsoft.com/office/drawing/2014/main" id="{ADB40B7F-FF01-409D-92C0-F1112104572E}"/>
              </a:ext>
            </a:extLst>
          </p:cNvPr>
          <p:cNvSpPr/>
          <p:nvPr/>
        </p:nvSpPr>
        <p:spPr>
          <a:xfrm>
            <a:off x="4407980" y="4441237"/>
            <a:ext cx="257388" cy="50994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6" name="文本框 25">
            <a:extLst>
              <a:ext uri="{FF2B5EF4-FFF2-40B4-BE49-F238E27FC236}">
                <a16:creationId xmlns:a16="http://schemas.microsoft.com/office/drawing/2014/main" id="{07A4B111-6E92-493C-8CD1-438B5EEBD885}"/>
              </a:ext>
            </a:extLst>
          </p:cNvPr>
          <p:cNvSpPr txBox="1"/>
          <p:nvPr/>
        </p:nvSpPr>
        <p:spPr>
          <a:xfrm>
            <a:off x="3835274" y="4441237"/>
            <a:ext cx="1455883" cy="322461"/>
          </a:xfrm>
          <a:prstGeom prst="rect">
            <a:avLst/>
          </a:prstGeom>
          <a:noFill/>
        </p:spPr>
        <p:txBody>
          <a:bodyPr wrap="square" rtlCol="0">
            <a:spAutoFit/>
          </a:bodyPr>
          <a:lstStyle/>
          <a:p>
            <a:pPr algn="ctr">
              <a:lnSpc>
                <a:spcPct val="150000"/>
              </a:lnSpc>
            </a:pPr>
            <a:r>
              <a:rPr kumimoji="1" lang="zh-CN" altLang="en-US" sz="1100" dirty="0">
                <a:solidFill>
                  <a:srgbClr val="3A3636"/>
                </a:solidFill>
                <a:latin typeface="Alibaba PuHuiTi R" pitchFamily="18" charset="-122"/>
                <a:ea typeface="Alibaba PuHuiTi R" pitchFamily="18" charset="-122"/>
                <a:cs typeface="Alibaba PuHuiTi R" pitchFamily="18" charset="-122"/>
              </a:rPr>
              <a:t>合并</a:t>
            </a:r>
            <a:r>
              <a:rPr kumimoji="1" lang="en-US" altLang="zh-CN" sz="1100" dirty="0">
                <a:solidFill>
                  <a:srgbClr val="3A3636"/>
                </a:solidFill>
                <a:latin typeface="Alibaba PuHuiTi R" pitchFamily="18" charset="-122"/>
                <a:ea typeface="Alibaba PuHuiTi R" pitchFamily="18" charset="-122"/>
                <a:cs typeface="Alibaba PuHuiTi R" pitchFamily="18" charset="-122"/>
              </a:rPr>
              <a:t>Major</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endParaRPr kumimoji="1" lang="zh-CN" altLang="en-US" sz="1100" dirty="0">
              <a:solidFill>
                <a:srgbClr val="3A3636"/>
              </a:solidFill>
              <a:latin typeface="Alibaba PuHuiTi R" pitchFamily="18" charset="-122"/>
              <a:ea typeface="Alibaba PuHuiTi R" pitchFamily="18" charset="-122"/>
              <a:cs typeface="Alibaba PuHuiTi R" pitchFamily="18" charset="-122"/>
            </a:endParaRPr>
          </a:p>
        </p:txBody>
      </p:sp>
      <p:sp>
        <p:nvSpPr>
          <p:cNvPr id="27" name="文本框 26">
            <a:extLst>
              <a:ext uri="{FF2B5EF4-FFF2-40B4-BE49-F238E27FC236}">
                <a16:creationId xmlns:a16="http://schemas.microsoft.com/office/drawing/2014/main" id="{DA19750A-49E2-4219-A009-5CA042D114A2}"/>
              </a:ext>
            </a:extLst>
          </p:cNvPr>
          <p:cNvSpPr txBox="1"/>
          <p:nvPr/>
        </p:nvSpPr>
        <p:spPr>
          <a:xfrm>
            <a:off x="1926549" y="4455811"/>
            <a:ext cx="1455883" cy="322461"/>
          </a:xfrm>
          <a:prstGeom prst="rect">
            <a:avLst/>
          </a:prstGeom>
          <a:noFill/>
        </p:spPr>
        <p:txBody>
          <a:bodyPr wrap="square" rtlCol="0">
            <a:spAutoFit/>
          </a:bodyPr>
          <a:lstStyle/>
          <a:p>
            <a:pPr algn="ctr">
              <a:lnSpc>
                <a:spcPct val="150000"/>
              </a:lnSpc>
            </a:pPr>
            <a:r>
              <a:rPr kumimoji="1" lang="zh-CN" altLang="en-US" sz="1100" dirty="0">
                <a:solidFill>
                  <a:srgbClr val="3A3636"/>
                </a:solidFill>
                <a:latin typeface="Alibaba PuHuiTi R" pitchFamily="18" charset="-122"/>
                <a:ea typeface="Alibaba PuHuiTi R" pitchFamily="18" charset="-122"/>
                <a:cs typeface="Alibaba PuHuiTi R" pitchFamily="18" charset="-122"/>
              </a:rPr>
              <a:t>合并</a:t>
            </a:r>
            <a:r>
              <a:rPr kumimoji="1" lang="en-US" altLang="zh-CN" sz="1100" dirty="0">
                <a:solidFill>
                  <a:srgbClr val="3A3636"/>
                </a:solidFill>
                <a:latin typeface="Alibaba PuHuiTi R" pitchFamily="18" charset="-122"/>
                <a:ea typeface="Alibaba PuHuiTi R" pitchFamily="18" charset="-122"/>
                <a:cs typeface="Alibaba PuHuiTi R" pitchFamily="18" charset="-122"/>
              </a:rPr>
              <a:t>Major</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endParaRPr kumimoji="1" lang="zh-CN" altLang="en-US" sz="1100" dirty="0">
              <a:solidFill>
                <a:srgbClr val="3A3636"/>
              </a:solidFill>
              <a:latin typeface="Alibaba PuHuiTi R" pitchFamily="18" charset="-122"/>
              <a:ea typeface="Alibaba PuHuiTi R" pitchFamily="18" charset="-122"/>
              <a:cs typeface="Alibaba PuHuiTi R" pitchFamily="18" charset="-122"/>
            </a:endParaRPr>
          </a:p>
        </p:txBody>
      </p:sp>
      <p:sp>
        <p:nvSpPr>
          <p:cNvPr id="28" name="文本框 27">
            <a:extLst>
              <a:ext uri="{FF2B5EF4-FFF2-40B4-BE49-F238E27FC236}">
                <a16:creationId xmlns:a16="http://schemas.microsoft.com/office/drawing/2014/main" id="{C3EB06BF-4EC1-407E-83C1-9F1D01D40182}"/>
              </a:ext>
            </a:extLst>
          </p:cNvPr>
          <p:cNvSpPr txBox="1"/>
          <p:nvPr/>
        </p:nvSpPr>
        <p:spPr>
          <a:xfrm>
            <a:off x="1883427" y="2597683"/>
            <a:ext cx="1309941" cy="322461"/>
          </a:xfrm>
          <a:prstGeom prst="rect">
            <a:avLst/>
          </a:prstGeom>
          <a:noFill/>
        </p:spPr>
        <p:txBody>
          <a:bodyPr wrap="square" rtlCol="0">
            <a:spAutoFit/>
          </a:bodyPr>
          <a:lstStyle/>
          <a:p>
            <a:pPr algn="ctr">
              <a:lnSpc>
                <a:spcPct val="150000"/>
              </a:lnSpc>
            </a:pPr>
            <a:r>
              <a:rPr kumimoji="1" lang="en-US" altLang="zh-CN" sz="1100" dirty="0">
                <a:solidFill>
                  <a:srgbClr val="3A3636"/>
                </a:solidFill>
                <a:latin typeface="Alibaba PuHuiTi R" pitchFamily="18" charset="-122"/>
                <a:ea typeface="Alibaba PuHuiTi R" pitchFamily="18" charset="-122"/>
                <a:cs typeface="Alibaba PuHuiTi R" pitchFamily="18" charset="-122"/>
              </a:rPr>
              <a:t>mini</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p>
        </p:txBody>
      </p:sp>
      <p:sp>
        <p:nvSpPr>
          <p:cNvPr id="29" name="下箭头 73">
            <a:extLst>
              <a:ext uri="{FF2B5EF4-FFF2-40B4-BE49-F238E27FC236}">
                <a16:creationId xmlns:a16="http://schemas.microsoft.com/office/drawing/2014/main" id="{4D04023C-F7B0-490C-84C9-24480FF14A17}"/>
              </a:ext>
            </a:extLst>
          </p:cNvPr>
          <p:cNvSpPr/>
          <p:nvPr/>
        </p:nvSpPr>
        <p:spPr>
          <a:xfrm>
            <a:off x="2387948" y="3599647"/>
            <a:ext cx="372187" cy="394955"/>
          </a:xfrm>
          <a:prstGeom prst="downArrow">
            <a:avLst>
              <a:gd name="adj1" fmla="val 50000"/>
              <a:gd name="adj2" fmla="val 1889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0" name="文本框 29">
            <a:extLst>
              <a:ext uri="{FF2B5EF4-FFF2-40B4-BE49-F238E27FC236}">
                <a16:creationId xmlns:a16="http://schemas.microsoft.com/office/drawing/2014/main" id="{E45651FF-228C-434D-9333-2D91356495E0}"/>
              </a:ext>
            </a:extLst>
          </p:cNvPr>
          <p:cNvSpPr txBox="1"/>
          <p:nvPr/>
        </p:nvSpPr>
        <p:spPr>
          <a:xfrm>
            <a:off x="1903769" y="3556991"/>
            <a:ext cx="1309941" cy="322461"/>
          </a:xfrm>
          <a:prstGeom prst="rect">
            <a:avLst/>
          </a:prstGeom>
          <a:noFill/>
        </p:spPr>
        <p:txBody>
          <a:bodyPr wrap="square" rtlCol="0">
            <a:spAutoFit/>
          </a:bodyPr>
          <a:lstStyle/>
          <a:p>
            <a:pPr algn="ctr">
              <a:lnSpc>
                <a:spcPct val="150000"/>
              </a:lnSpc>
            </a:pPr>
            <a:r>
              <a:rPr kumimoji="1" lang="zh-CN" altLang="en-US" sz="1100" dirty="0">
                <a:solidFill>
                  <a:srgbClr val="3A3636"/>
                </a:solidFill>
                <a:latin typeface="Alibaba PuHuiTi R" pitchFamily="18" charset="-122"/>
                <a:ea typeface="Alibaba PuHuiTi R" pitchFamily="18" charset="-122"/>
                <a:cs typeface="Alibaba PuHuiTi R" pitchFamily="18" charset="-122"/>
              </a:rPr>
              <a:t>转储</a:t>
            </a:r>
            <a:r>
              <a:rPr kumimoji="1" lang="en-US" altLang="zh-CN" sz="1100" dirty="0">
                <a:solidFill>
                  <a:srgbClr val="3A3636"/>
                </a:solidFill>
                <a:latin typeface="Alibaba PuHuiTi R" pitchFamily="18" charset="-122"/>
                <a:ea typeface="Alibaba PuHuiTi R" pitchFamily="18" charset="-122"/>
                <a:cs typeface="Alibaba PuHuiTi R" pitchFamily="18" charset="-122"/>
              </a:rPr>
              <a:t>minor</a:t>
            </a:r>
            <a:r>
              <a:rPr kumimoji="1" lang="zh-CN" altLang="en-US" sz="1100" dirty="0">
                <a:solidFill>
                  <a:srgbClr val="3A3636"/>
                </a:solidFill>
                <a:latin typeface="Alibaba PuHuiTi R" pitchFamily="18" charset="-122"/>
                <a:ea typeface="Alibaba PuHuiTi R" pitchFamily="18" charset="-122"/>
                <a:cs typeface="Alibaba PuHuiTi R" pitchFamily="18" charset="-122"/>
              </a:rPr>
              <a:t> </a:t>
            </a:r>
            <a:r>
              <a:rPr kumimoji="1" lang="en-US" altLang="zh-CN" sz="1100" dirty="0">
                <a:solidFill>
                  <a:srgbClr val="3A3636"/>
                </a:solidFill>
                <a:latin typeface="Alibaba PuHuiTi R" pitchFamily="18" charset="-122"/>
                <a:ea typeface="Alibaba PuHuiTi R" pitchFamily="18" charset="-122"/>
                <a:cs typeface="Alibaba PuHuiTi R" pitchFamily="18" charset="-122"/>
              </a:rPr>
              <a:t>freeze</a:t>
            </a:r>
          </a:p>
        </p:txBody>
      </p:sp>
      <p:sp>
        <p:nvSpPr>
          <p:cNvPr id="31" name="文本占位符 1">
            <a:extLst>
              <a:ext uri="{FF2B5EF4-FFF2-40B4-BE49-F238E27FC236}">
                <a16:creationId xmlns:a16="http://schemas.microsoft.com/office/drawing/2014/main" id="{58CCFF57-B176-4F17-B71C-3D779F06DE7D}"/>
              </a:ext>
            </a:extLst>
          </p:cNvPr>
          <p:cNvSpPr txBox="1">
            <a:spLocks/>
          </p:cNvSpPr>
          <p:nvPr/>
        </p:nvSpPr>
        <p:spPr>
          <a:xfrm>
            <a:off x="945379" y="5570513"/>
            <a:ext cx="10537201" cy="738478"/>
          </a:xfrm>
          <a:prstGeom prst="rect">
            <a:avLst/>
          </a:prstGeom>
          <a:solidFill>
            <a:srgbClr val="5898FE">
              <a:lumMod val="20000"/>
              <a:lumOff val="80000"/>
            </a:srgbClr>
          </a:solid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1" lang="zh-CN" altLang="en-US"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磁盘数据按主键有序排列，提供快速检索能力。内存增量数据（</a:t>
            </a:r>
            <a:r>
              <a:rPr kumimoji="1" lang="en-US" altLang="zh-CN" sz="1400" b="1" i="0" u="none" strike="noStrike" kern="1200" cap="none" spc="0" normalizeH="0" baseline="0" noProof="0" dirty="0" err="1">
                <a:ln>
                  <a:noFill/>
                </a:ln>
                <a:solidFill>
                  <a:srgbClr val="3A3636"/>
                </a:solidFill>
                <a:effectLst/>
                <a:uLnTx/>
                <a:uFillTx/>
                <a:latin typeface="Arial"/>
                <a:ea typeface="黑体" panose="02010609060101010101" pitchFamily="49" charset="-122"/>
                <a:cs typeface="+mn-cs"/>
              </a:rPr>
              <a:t>MemTable</a:t>
            </a:r>
            <a:r>
              <a:rPr kumimoji="1" lang="zh-CN" altLang="en-US"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）分多级做批量归并（</a:t>
            </a:r>
            <a:r>
              <a:rPr kumimoji="1" lang="en-US" altLang="zh-CN"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Mini-Minor-Major)</a:t>
            </a:r>
            <a:r>
              <a:rPr kumimoji="1" lang="zh-CN" altLang="en-US"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，最终整合到磁盘（</a:t>
            </a:r>
            <a:r>
              <a:rPr kumimoji="1" lang="en-US" altLang="zh-CN"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SS Table</a:t>
            </a:r>
            <a:r>
              <a:rPr kumimoji="1" lang="zh-CN" altLang="en-US" sz="1400" b="1" i="0" u="none" strike="noStrike" kern="1200" cap="none" spc="0" normalizeH="0" baseline="0" noProof="0" dirty="0">
                <a:ln>
                  <a:noFill/>
                </a:ln>
                <a:solidFill>
                  <a:srgbClr val="3A3636"/>
                </a:solidFill>
                <a:effectLst/>
                <a:uLnTx/>
                <a:uFillTx/>
                <a:latin typeface="Arial"/>
                <a:ea typeface="黑体" panose="02010609060101010101" pitchFamily="49" charset="-122"/>
                <a:cs typeface="+mn-cs"/>
              </a:rPr>
              <a:t>），对整体性能影响较小。</a:t>
            </a:r>
          </a:p>
        </p:txBody>
      </p:sp>
      <p:sp>
        <p:nvSpPr>
          <p:cNvPr id="32" name="矩形 31">
            <a:extLst>
              <a:ext uri="{FF2B5EF4-FFF2-40B4-BE49-F238E27FC236}">
                <a16:creationId xmlns:a16="http://schemas.microsoft.com/office/drawing/2014/main" id="{BC57F9A2-B583-4AC4-983C-E77A1E05359A}"/>
              </a:ext>
            </a:extLst>
          </p:cNvPr>
          <p:cNvSpPr/>
          <p:nvPr/>
        </p:nvSpPr>
        <p:spPr>
          <a:xfrm>
            <a:off x="7123612" y="1618343"/>
            <a:ext cx="4699810" cy="3262945"/>
          </a:xfrm>
          <a:prstGeom prst="rect">
            <a:avLst/>
          </a:prstGeom>
        </p:spPr>
        <p:txBody>
          <a:bodyPr wrap="square">
            <a:spAutoFit/>
          </a:bodyPr>
          <a:lstStyle/>
          <a:p>
            <a:pPr>
              <a:lnSpc>
                <a:spcPct val="150000"/>
              </a:lnSpc>
              <a:spcBef>
                <a:spcPts val="600"/>
              </a:spcBef>
              <a:spcAft>
                <a:spcPts val="600"/>
              </a:spcAft>
            </a:pPr>
            <a:r>
              <a:rPr kumimoji="1" lang="en-US" altLang="zh-CN" sz="1400" b="1" dirty="0">
                <a:solidFill>
                  <a:srgbClr val="3A3636"/>
                </a:solidFill>
                <a:latin typeface="Alibaba PuHuiTi" pitchFamily="18" charset="-122"/>
                <a:ea typeface="Alibaba PuHuiTi" pitchFamily="18" charset="-122"/>
                <a:cs typeface="Alibaba PuHuiTi" pitchFamily="18" charset="-122"/>
              </a:rPr>
              <a:t>memstore</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-&gt;</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mini</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freeze</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-&gt;</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minor</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freeze</a:t>
            </a:r>
            <a:r>
              <a:rPr kumimoji="1" lang="zh-CN" altLang="en-US" sz="1400" b="1" dirty="0">
                <a:solidFill>
                  <a:srgbClr val="3A3636"/>
                </a:solidFill>
                <a:latin typeface="Alibaba PuHuiTi" pitchFamily="18" charset="-122"/>
                <a:ea typeface="Alibaba PuHuiTi" pitchFamily="18" charset="-122"/>
                <a:cs typeface="Alibaba PuHuiTi" pitchFamily="18" charset="-122"/>
              </a:rPr>
              <a:t>（转储） </a:t>
            </a:r>
            <a:r>
              <a:rPr kumimoji="1" lang="en-US" altLang="zh-CN" sz="1400" b="1" dirty="0">
                <a:solidFill>
                  <a:srgbClr val="3A3636"/>
                </a:solidFill>
                <a:latin typeface="Alibaba PuHuiTi" pitchFamily="18" charset="-122"/>
                <a:ea typeface="Alibaba PuHuiTi" pitchFamily="18" charset="-122"/>
                <a:cs typeface="Alibaba PuHuiTi" pitchFamily="18" charset="-122"/>
              </a:rPr>
              <a:t>-&gt;</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major</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a:solidFill>
                  <a:srgbClr val="3A3636"/>
                </a:solidFill>
                <a:latin typeface="Alibaba PuHuiTi" pitchFamily="18" charset="-122"/>
                <a:ea typeface="Alibaba PuHuiTi" pitchFamily="18" charset="-122"/>
                <a:cs typeface="Alibaba PuHuiTi" pitchFamily="18" charset="-122"/>
              </a:rPr>
              <a:t>freeze</a:t>
            </a:r>
            <a:r>
              <a:rPr kumimoji="1" lang="zh-CN" altLang="en-US" sz="1400" b="1" dirty="0">
                <a:solidFill>
                  <a:srgbClr val="3A3636"/>
                </a:solidFill>
                <a:latin typeface="Alibaba PuHuiTi" pitchFamily="18" charset="-122"/>
                <a:ea typeface="Alibaba PuHuiTi" pitchFamily="18" charset="-122"/>
                <a:cs typeface="Alibaba PuHuiTi" pitchFamily="18" charset="-122"/>
              </a:rPr>
              <a:t>（合并） </a:t>
            </a:r>
            <a:r>
              <a:rPr kumimoji="1" lang="en-US" altLang="zh-CN" sz="1400" b="1" dirty="0">
                <a:solidFill>
                  <a:srgbClr val="3A3636"/>
                </a:solidFill>
                <a:latin typeface="Alibaba PuHuiTi" pitchFamily="18" charset="-122"/>
                <a:ea typeface="Alibaba PuHuiTi" pitchFamily="18" charset="-122"/>
                <a:cs typeface="Alibaba PuHuiTi" pitchFamily="18" charset="-122"/>
              </a:rPr>
              <a:t>-&gt;</a:t>
            </a:r>
            <a:r>
              <a:rPr kumimoji="1" lang="zh-CN" altLang="en-US" sz="1400" b="1" dirty="0">
                <a:solidFill>
                  <a:srgbClr val="3A3636"/>
                </a:solidFill>
                <a:latin typeface="Alibaba PuHuiTi" pitchFamily="18" charset="-122"/>
                <a:ea typeface="Alibaba PuHuiTi" pitchFamily="18" charset="-122"/>
                <a:cs typeface="Alibaba PuHuiTi" pitchFamily="18" charset="-122"/>
              </a:rPr>
              <a:t> </a:t>
            </a:r>
            <a:r>
              <a:rPr kumimoji="1" lang="en-US" altLang="zh-CN" sz="1400" b="1" dirty="0" err="1">
                <a:solidFill>
                  <a:srgbClr val="3A3636"/>
                </a:solidFill>
                <a:latin typeface="Alibaba PuHuiTi" pitchFamily="18" charset="-122"/>
                <a:ea typeface="Alibaba PuHuiTi" pitchFamily="18" charset="-122"/>
                <a:cs typeface="Alibaba PuHuiTi" pitchFamily="18" charset="-122"/>
              </a:rPr>
              <a:t>sstable</a:t>
            </a:r>
            <a:endParaRPr kumimoji="1" lang="en-US" altLang="zh-CN" sz="1400" b="1"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spcBef>
                <a:spcPts val="600"/>
              </a:spcBef>
              <a:spcAft>
                <a:spcPts val="600"/>
              </a:spcAft>
              <a:buFont typeface="Arial" panose="020B0604020202020204" pitchFamily="34" charset="0"/>
              <a:buChar char="•"/>
            </a:pPr>
            <a:r>
              <a:rPr kumimoji="1" lang="en-US" altLang="zh-CN" sz="1400" dirty="0">
                <a:solidFill>
                  <a:srgbClr val="3A3636"/>
                </a:solidFill>
                <a:latin typeface="Alibaba PuHuiTi" pitchFamily="18" charset="-122"/>
                <a:ea typeface="Alibaba PuHuiTi" pitchFamily="18" charset="-122"/>
                <a:cs typeface="Alibaba PuHuiTi" pitchFamily="18" charset="-122"/>
              </a:rPr>
              <a:t>mini</a:t>
            </a:r>
            <a:r>
              <a:rPr kumimoji="1" lang="zh-CN" altLang="en-US" sz="1400" dirty="0">
                <a:solidFill>
                  <a:srgbClr val="3A3636"/>
                </a:solidFill>
                <a:latin typeface="Alibaba PuHuiTi" pitchFamily="18" charset="-122"/>
                <a:ea typeface="Alibaba PuHuiTi" pitchFamily="18" charset="-122"/>
                <a:cs typeface="Alibaba PuHuiTi" pitchFamily="18" charset="-122"/>
              </a:rPr>
              <a:t> </a:t>
            </a:r>
            <a:r>
              <a:rPr kumimoji="1" lang="en-US" altLang="zh-CN" sz="1400" dirty="0">
                <a:solidFill>
                  <a:srgbClr val="3A3636"/>
                </a:solidFill>
                <a:latin typeface="Alibaba PuHuiTi" pitchFamily="18" charset="-122"/>
                <a:ea typeface="Alibaba PuHuiTi" pitchFamily="18" charset="-122"/>
                <a:cs typeface="Alibaba PuHuiTi" pitchFamily="18" charset="-122"/>
              </a:rPr>
              <a:t>freeze</a:t>
            </a:r>
            <a:r>
              <a:rPr kumimoji="1" lang="zh-CN" altLang="en-US" sz="1400" dirty="0">
                <a:solidFill>
                  <a:srgbClr val="3A3636"/>
                </a:solidFill>
                <a:latin typeface="Alibaba PuHuiTi" pitchFamily="18" charset="-122"/>
                <a:ea typeface="Alibaba PuHuiTi" pitchFamily="18" charset="-122"/>
                <a:cs typeface="Alibaba PuHuiTi" pitchFamily="18" charset="-122"/>
              </a:rPr>
              <a:t>是简单的</a:t>
            </a:r>
            <a:r>
              <a:rPr kumimoji="1" lang="en-US" altLang="zh-CN" sz="1400" dirty="0">
                <a:solidFill>
                  <a:srgbClr val="3A3636"/>
                </a:solidFill>
                <a:latin typeface="Alibaba PuHuiTi" pitchFamily="18" charset="-122"/>
                <a:ea typeface="Alibaba PuHuiTi" pitchFamily="18" charset="-122"/>
                <a:cs typeface="Alibaba PuHuiTi" pitchFamily="18" charset="-122"/>
              </a:rPr>
              <a:t>dump</a:t>
            </a:r>
            <a:r>
              <a:rPr kumimoji="1" lang="zh-CN" altLang="en-US" sz="1400" dirty="0">
                <a:solidFill>
                  <a:srgbClr val="3A3636"/>
                </a:solidFill>
                <a:latin typeface="Alibaba PuHuiTi" pitchFamily="18" charset="-122"/>
                <a:ea typeface="Alibaba PuHuiTi" pitchFamily="18" charset="-122"/>
                <a:cs typeface="Alibaba PuHuiTi" pitchFamily="18" charset="-122"/>
              </a:rPr>
              <a:t>操作，多个</a:t>
            </a:r>
            <a:r>
              <a:rPr kumimoji="1" lang="en-US" altLang="zh-CN" sz="1400" dirty="0">
                <a:solidFill>
                  <a:srgbClr val="3A3636"/>
                </a:solidFill>
                <a:latin typeface="Alibaba PuHuiTi" pitchFamily="18" charset="-122"/>
                <a:ea typeface="Alibaba PuHuiTi" pitchFamily="18" charset="-122"/>
                <a:cs typeface="Alibaba PuHuiTi" pitchFamily="18" charset="-122"/>
              </a:rPr>
              <a:t>mini</a:t>
            </a:r>
            <a:r>
              <a:rPr kumimoji="1" lang="zh-CN" altLang="en-US" sz="1400" dirty="0">
                <a:solidFill>
                  <a:srgbClr val="3A3636"/>
                </a:solidFill>
                <a:latin typeface="Alibaba PuHuiTi" pitchFamily="18" charset="-122"/>
                <a:ea typeface="Alibaba PuHuiTi" pitchFamily="18" charset="-122"/>
                <a:cs typeface="Alibaba PuHuiTi" pitchFamily="18" charset="-122"/>
              </a:rPr>
              <a:t> </a:t>
            </a:r>
            <a:r>
              <a:rPr kumimoji="1" lang="en-US" altLang="zh-CN" sz="1400" dirty="0">
                <a:solidFill>
                  <a:srgbClr val="3A3636"/>
                </a:solidFill>
                <a:latin typeface="Alibaba PuHuiTi" pitchFamily="18" charset="-122"/>
                <a:ea typeface="Alibaba PuHuiTi" pitchFamily="18" charset="-122"/>
                <a:cs typeface="Alibaba PuHuiTi" pitchFamily="18" charset="-122"/>
              </a:rPr>
              <a:t>freeze</a:t>
            </a:r>
            <a:r>
              <a:rPr kumimoji="1" lang="zh-CN" altLang="en-US" sz="1400" dirty="0">
                <a:solidFill>
                  <a:srgbClr val="3A3636"/>
                </a:solidFill>
                <a:latin typeface="Alibaba PuHuiTi" pitchFamily="18" charset="-122"/>
                <a:ea typeface="Alibaba PuHuiTi" pitchFamily="18" charset="-122"/>
                <a:cs typeface="Alibaba PuHuiTi" pitchFamily="18" charset="-122"/>
              </a:rPr>
              <a:t>的数据会</a:t>
            </a:r>
            <a:r>
              <a:rPr kumimoji="1" lang="zh-CN" altLang="en-US" sz="1400" dirty="0">
                <a:solidFill>
                  <a:srgbClr val="5898FE"/>
                </a:solidFill>
                <a:latin typeface="Alibaba PuHuiTi" pitchFamily="18" charset="-122"/>
                <a:ea typeface="Alibaba PuHuiTi" pitchFamily="18" charset="-122"/>
                <a:cs typeface="Alibaba PuHuiTi" pitchFamily="18" charset="-122"/>
              </a:rPr>
              <a:t>异步</a:t>
            </a:r>
            <a:r>
              <a:rPr kumimoji="1" lang="zh-CN" altLang="en-US" sz="1400" dirty="0">
                <a:solidFill>
                  <a:srgbClr val="3A3636"/>
                </a:solidFill>
                <a:latin typeface="Alibaba PuHuiTi" pitchFamily="18" charset="-122"/>
                <a:ea typeface="Alibaba PuHuiTi" pitchFamily="18" charset="-122"/>
                <a:cs typeface="Alibaba PuHuiTi" pitchFamily="18" charset="-122"/>
              </a:rPr>
              <a:t>合并。</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spcBef>
                <a:spcPts val="600"/>
              </a:spcBef>
              <a:spcAft>
                <a:spcPts val="600"/>
              </a:spcAft>
              <a:buFont typeface="Arial" panose="020B0604020202020204" pitchFamily="34" charset="0"/>
              <a:buChar char="•"/>
            </a:pPr>
            <a:r>
              <a:rPr kumimoji="1" lang="zh-CN" altLang="en-US" sz="1400" dirty="0">
                <a:solidFill>
                  <a:srgbClr val="3A3636"/>
                </a:solidFill>
                <a:latin typeface="Alibaba PuHuiTi" pitchFamily="18" charset="-122"/>
                <a:ea typeface="Alibaba PuHuiTi" pitchFamily="18" charset="-122"/>
                <a:cs typeface="Alibaba PuHuiTi" pitchFamily="18" charset="-122"/>
              </a:rPr>
              <a:t>多个</a:t>
            </a:r>
            <a:r>
              <a:rPr kumimoji="1" lang="en-US" altLang="zh-CN" sz="1400" dirty="0">
                <a:solidFill>
                  <a:srgbClr val="3A3636"/>
                </a:solidFill>
                <a:latin typeface="Alibaba PuHuiTi" pitchFamily="18" charset="-122"/>
                <a:ea typeface="Alibaba PuHuiTi" pitchFamily="18" charset="-122"/>
                <a:cs typeface="Alibaba PuHuiTi" pitchFamily="18" charset="-122"/>
              </a:rPr>
              <a:t>minor</a:t>
            </a:r>
            <a:r>
              <a:rPr kumimoji="1" lang="zh-CN" altLang="en-US" sz="1400" dirty="0">
                <a:solidFill>
                  <a:srgbClr val="3A3636"/>
                </a:solidFill>
                <a:latin typeface="Alibaba PuHuiTi" pitchFamily="18" charset="-122"/>
                <a:ea typeface="Alibaba PuHuiTi" pitchFamily="18" charset="-122"/>
                <a:cs typeface="Alibaba PuHuiTi" pitchFamily="18" charset="-122"/>
              </a:rPr>
              <a:t> </a:t>
            </a:r>
            <a:r>
              <a:rPr kumimoji="1" lang="en-US" altLang="zh-CN" sz="1400" dirty="0">
                <a:solidFill>
                  <a:srgbClr val="3A3636"/>
                </a:solidFill>
                <a:latin typeface="Alibaba PuHuiTi" pitchFamily="18" charset="-122"/>
                <a:ea typeface="Alibaba PuHuiTi" pitchFamily="18" charset="-122"/>
                <a:cs typeface="Alibaba PuHuiTi" pitchFamily="18" charset="-122"/>
              </a:rPr>
              <a:t>freeze</a:t>
            </a:r>
            <a:r>
              <a:rPr kumimoji="1" lang="zh-CN" altLang="en-US" sz="1400" dirty="0">
                <a:solidFill>
                  <a:srgbClr val="3A3636"/>
                </a:solidFill>
                <a:latin typeface="Alibaba PuHuiTi" pitchFamily="18" charset="-122"/>
                <a:ea typeface="Alibaba PuHuiTi" pitchFamily="18" charset="-122"/>
                <a:cs typeface="Alibaba PuHuiTi" pitchFamily="18" charset="-122"/>
              </a:rPr>
              <a:t>会</a:t>
            </a:r>
            <a:r>
              <a:rPr kumimoji="1" lang="zh-CN" altLang="en-US" sz="1400" dirty="0">
                <a:solidFill>
                  <a:srgbClr val="5898FE"/>
                </a:solidFill>
                <a:latin typeface="Alibaba PuHuiTi" pitchFamily="18" charset="-122"/>
                <a:ea typeface="Alibaba PuHuiTi" pitchFamily="18" charset="-122"/>
                <a:cs typeface="Alibaba PuHuiTi" pitchFamily="18" charset="-122"/>
              </a:rPr>
              <a:t>实时</a:t>
            </a:r>
            <a:r>
              <a:rPr kumimoji="1" lang="zh-CN" altLang="en-US" sz="1400" dirty="0">
                <a:solidFill>
                  <a:srgbClr val="3A3636"/>
                </a:solidFill>
                <a:latin typeface="Alibaba PuHuiTi" pitchFamily="18" charset="-122"/>
                <a:ea typeface="Alibaba PuHuiTi" pitchFamily="18" charset="-122"/>
                <a:cs typeface="Alibaba PuHuiTi" pitchFamily="18" charset="-122"/>
              </a:rPr>
              <a:t>合并，但不会和</a:t>
            </a:r>
            <a:r>
              <a:rPr kumimoji="1" lang="en-US" altLang="zh-CN" sz="1400" dirty="0" err="1">
                <a:solidFill>
                  <a:srgbClr val="3A3636"/>
                </a:solidFill>
                <a:latin typeface="Alibaba PuHuiTi" pitchFamily="18" charset="-122"/>
                <a:ea typeface="Alibaba PuHuiTi" pitchFamily="18" charset="-122"/>
                <a:cs typeface="Alibaba PuHuiTi" pitchFamily="18" charset="-122"/>
              </a:rPr>
              <a:t>sstable</a:t>
            </a:r>
            <a:r>
              <a:rPr kumimoji="1" lang="zh-CN" altLang="en-US" sz="1400" dirty="0">
                <a:solidFill>
                  <a:srgbClr val="3A3636"/>
                </a:solidFill>
                <a:latin typeface="Alibaba PuHuiTi" pitchFamily="18" charset="-122"/>
                <a:ea typeface="Alibaba PuHuiTi" pitchFamily="18" charset="-122"/>
                <a:cs typeface="Alibaba PuHuiTi" pitchFamily="18" charset="-122"/>
              </a:rPr>
              <a:t>合并。</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marL="285750" indent="-285750">
              <a:lnSpc>
                <a:spcPct val="150000"/>
              </a:lnSpc>
              <a:spcBef>
                <a:spcPts val="600"/>
              </a:spcBef>
              <a:spcAft>
                <a:spcPts val="600"/>
              </a:spcAft>
              <a:buFont typeface="Arial" panose="020B0604020202020204" pitchFamily="34" charset="0"/>
              <a:buChar char="•"/>
            </a:pPr>
            <a:r>
              <a:rPr kumimoji="1" lang="en-US" altLang="zh-CN" sz="1400" dirty="0">
                <a:solidFill>
                  <a:srgbClr val="3A3636"/>
                </a:solidFill>
                <a:latin typeface="Alibaba PuHuiTi" pitchFamily="18" charset="-122"/>
                <a:ea typeface="Alibaba PuHuiTi" pitchFamily="18" charset="-122"/>
                <a:cs typeface="Alibaba PuHuiTi" pitchFamily="18" charset="-122"/>
              </a:rPr>
              <a:t>major</a:t>
            </a:r>
            <a:r>
              <a:rPr kumimoji="1" lang="zh-CN" altLang="en-US" sz="1400" dirty="0">
                <a:solidFill>
                  <a:srgbClr val="3A3636"/>
                </a:solidFill>
                <a:latin typeface="Alibaba PuHuiTi" pitchFamily="18" charset="-122"/>
                <a:ea typeface="Alibaba PuHuiTi" pitchFamily="18" charset="-122"/>
                <a:cs typeface="Alibaba PuHuiTi" pitchFamily="18" charset="-122"/>
              </a:rPr>
              <a:t> </a:t>
            </a:r>
            <a:r>
              <a:rPr kumimoji="1" lang="en-US" altLang="zh-CN" sz="1400" dirty="0">
                <a:solidFill>
                  <a:srgbClr val="3A3636"/>
                </a:solidFill>
                <a:latin typeface="Alibaba PuHuiTi" pitchFamily="18" charset="-122"/>
                <a:ea typeface="Alibaba PuHuiTi" pitchFamily="18" charset="-122"/>
                <a:cs typeface="Alibaba PuHuiTi" pitchFamily="18" charset="-122"/>
              </a:rPr>
              <a:t>freeze</a:t>
            </a:r>
            <a:r>
              <a:rPr kumimoji="1" lang="zh-CN" altLang="en-US" sz="1400" dirty="0">
                <a:solidFill>
                  <a:srgbClr val="3A3636"/>
                </a:solidFill>
                <a:latin typeface="Alibaba PuHuiTi" pitchFamily="18" charset="-122"/>
                <a:ea typeface="Alibaba PuHuiTi" pitchFamily="18" charset="-122"/>
                <a:cs typeface="Alibaba PuHuiTi" pitchFamily="18" charset="-122"/>
              </a:rPr>
              <a:t>会整合所有级别的数据，汇总成新的</a:t>
            </a:r>
            <a:r>
              <a:rPr kumimoji="1" lang="en-US" altLang="zh-CN" sz="1400" dirty="0" err="1">
                <a:solidFill>
                  <a:srgbClr val="3A3636"/>
                </a:solidFill>
                <a:latin typeface="Alibaba PuHuiTi" pitchFamily="18" charset="-122"/>
                <a:ea typeface="Alibaba PuHuiTi" pitchFamily="18" charset="-122"/>
                <a:cs typeface="Alibaba PuHuiTi" pitchFamily="18" charset="-122"/>
              </a:rPr>
              <a:t>sstable</a:t>
            </a:r>
            <a:r>
              <a:rPr kumimoji="1" lang="zh-CN" altLang="en-US" sz="1400" dirty="0">
                <a:solidFill>
                  <a:srgbClr val="3A3636"/>
                </a:solidFill>
                <a:latin typeface="Alibaba PuHuiTi" pitchFamily="18" charset="-122"/>
                <a:ea typeface="Alibaba PuHuiTi" pitchFamily="18" charset="-122"/>
                <a:cs typeface="Alibaba PuHuiTi" pitchFamily="18" charset="-122"/>
              </a:rPr>
              <a:t>。</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a:p>
            <a:pPr>
              <a:lnSpc>
                <a:spcPct val="150000"/>
              </a:lnSpc>
              <a:spcBef>
                <a:spcPts val="600"/>
              </a:spcBef>
              <a:spcAft>
                <a:spcPts val="600"/>
              </a:spcAft>
            </a:pPr>
            <a:r>
              <a:rPr kumimoji="1" lang="zh-CN" altLang="en-US" sz="1400" dirty="0">
                <a:solidFill>
                  <a:srgbClr val="3A3636"/>
                </a:solidFill>
                <a:latin typeface="Alibaba PuHuiTi" pitchFamily="18" charset="-122"/>
                <a:ea typeface="Alibaba PuHuiTi" pitchFamily="18" charset="-122"/>
                <a:cs typeface="Alibaba PuHuiTi" pitchFamily="18" charset="-122"/>
              </a:rPr>
              <a:t>层级越多，系统稳定越高，但数据的查询路径也会越长。</a:t>
            </a:r>
            <a:endParaRPr kumimoji="1" lang="en-US" altLang="zh-CN" sz="1400" dirty="0">
              <a:solidFill>
                <a:srgbClr val="3A3636"/>
              </a:solidFill>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2497885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65EA2-EF73-47F7-BCD6-BF4C7114A0C0}"/>
              </a:ext>
            </a:extLst>
          </p:cNvPr>
          <p:cNvSpPr>
            <a:spLocks noGrp="1"/>
          </p:cNvSpPr>
          <p:nvPr>
            <p:ph type="title"/>
          </p:nvPr>
        </p:nvSpPr>
        <p:spPr/>
        <p:txBody>
          <a:bodyPr/>
          <a:lstStyle/>
          <a:p>
            <a:pPr algn="ctr"/>
            <a:r>
              <a:rPr lang="zh-CN" altLang="en-US" dirty="0"/>
              <a:t>存储引擎与备份恢复</a:t>
            </a:r>
          </a:p>
        </p:txBody>
      </p:sp>
      <p:sp>
        <p:nvSpPr>
          <p:cNvPr id="3" name="内容占位符 2">
            <a:extLst>
              <a:ext uri="{FF2B5EF4-FFF2-40B4-BE49-F238E27FC236}">
                <a16:creationId xmlns:a16="http://schemas.microsoft.com/office/drawing/2014/main" id="{60414071-63DB-4B70-83A8-776C8E5219A2}"/>
              </a:ext>
            </a:extLst>
          </p:cNvPr>
          <p:cNvSpPr>
            <a:spLocks noGrp="1"/>
          </p:cNvSpPr>
          <p:nvPr>
            <p:ph idx="1"/>
          </p:nvPr>
        </p:nvSpPr>
        <p:spPr/>
        <p:txBody>
          <a:bodyPr/>
          <a:lstStyle/>
          <a:p>
            <a:r>
              <a:rPr lang="zh-CN" altLang="en-US" sz="2800" dirty="0"/>
              <a:t>控制内存数据落盘（“转储”及“合并”） </a:t>
            </a:r>
          </a:p>
        </p:txBody>
      </p:sp>
      <p:sp>
        <p:nvSpPr>
          <p:cNvPr id="5" name="文本占位符 1">
            <a:extLst>
              <a:ext uri="{FF2B5EF4-FFF2-40B4-BE49-F238E27FC236}">
                <a16:creationId xmlns:a16="http://schemas.microsoft.com/office/drawing/2014/main" id="{A18A3719-C3D0-45DF-A8A4-457DE23A1F80}"/>
              </a:ext>
            </a:extLst>
          </p:cNvPr>
          <p:cNvSpPr txBox="1">
            <a:spLocks/>
          </p:cNvSpPr>
          <p:nvPr/>
        </p:nvSpPr>
        <p:spPr>
          <a:xfrm>
            <a:off x="686308" y="1745429"/>
            <a:ext cx="10557154" cy="47063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spcAft>
                <a:spcPts val="600"/>
              </a:spcAft>
            </a:pP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触发</a:t>
            </a:r>
            <a:r>
              <a:rPr kumimoji="1" lang="en-US" altLang="zh-CN" sz="1800" b="1" i="0" u="none" strike="noStrike" kern="1200" cap="none" spc="0" normalizeH="0" baseline="0" noProof="0" dirty="0" err="1">
                <a:ln>
                  <a:noFill/>
                </a:ln>
                <a:solidFill>
                  <a:srgbClr val="0B6DFE"/>
                </a:solidFill>
                <a:effectLst/>
                <a:uLnTx/>
                <a:uFillTx/>
                <a:latin typeface="Alibaba PuHuiTi" pitchFamily="18" charset="-122"/>
                <a:ea typeface="Alibaba PuHuiTi" pitchFamily="18" charset="-122"/>
                <a:cs typeface="Alibaba PuHuiTi" pitchFamily="18" charset="-122"/>
              </a:rPr>
              <a:t>memstore</a:t>
            </a: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内存</a:t>
            </a:r>
            <a:r>
              <a:rPr kumimoji="1" lang="en-US" altLang="zh-CN"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dump</a:t>
            </a: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操作的阈值</a:t>
            </a:r>
            <a:endParaRPr kumimoji="1" lang="en-US" altLang="zh-CN"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en-US" altLang="zh-CN" sz="16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freeze_trigger_percentage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参数；默认值是</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70</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，即</a:t>
            </a:r>
            <a:r>
              <a:rPr kumimoji="1" lang="en-US" altLang="zh-CN" sz="1600" b="0" i="0" u="none" strike="noStrike" kern="120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memstore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的内存写满</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70%</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时，自动触发</a:t>
            </a:r>
            <a:r>
              <a:rPr kumimoji="1" lang="en-US" altLang="zh-CN" sz="1600" b="0"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mini/minor/major</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freeze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，具体行为取决于参数设置。</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每一次</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之前，都会对</a:t>
            </a:r>
            <a:r>
              <a:rPr kumimoji="1" lang="en-US" altLang="zh-CN" sz="1600" b="0" i="0" u="none" strike="noStrike" kern="120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memstore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做一次冻结（</a:t>
            </a:r>
            <a:r>
              <a:rPr kumimoji="1" lang="en-US" altLang="zh-CN" sz="1600" b="0"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freeze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），产生新版本号。</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algn="just">
              <a:lnSpc>
                <a:spcPct val="100000"/>
              </a:lnSpc>
              <a:spcBef>
                <a:spcPts val="600"/>
              </a:spcBef>
              <a:spcAft>
                <a:spcPts val="600"/>
              </a:spcAft>
            </a:pP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转储（</a:t>
            </a:r>
            <a:r>
              <a:rPr kumimoji="1" lang="en-US" altLang="zh-CN"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minor</a:t>
            </a:r>
            <a:r>
              <a:rPr kumimoji="1" lang="zh-CN" altLang="en-US"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 </a:t>
            </a:r>
            <a:r>
              <a:rPr kumimoji="1" lang="en-US" altLang="zh-CN"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freeze</a:t>
            </a: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）的时机</a:t>
            </a:r>
            <a:endParaRPr kumimoji="1" lang="en-US" altLang="zh-CN"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手工触发：以</a:t>
            </a:r>
            <a:r>
              <a:rPr kumimoji="1" lang="en-US" altLang="zh-CN" sz="1600" b="0" i="0" u="none" strike="noStrike" kern="120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root@sys</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用户执行</a:t>
            </a:r>
            <a:r>
              <a:rPr kumimoji="1" lang="en-US" altLang="zh-CN" sz="1200" b="0"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alter system minor freeze</a:t>
            </a:r>
            <a:r>
              <a:rPr kumimoji="1" lang="en-US" altLang="zh-CN" sz="12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命令。</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freeze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次数已满：当</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freeze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次数已经达到</a:t>
            </a:r>
            <a:r>
              <a:rPr kumimoji="1" lang="en-US" altLang="zh-CN" sz="12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minor_compact_trigger</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参数指定的次数时，自动触发转储。值为</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0</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时则关闭</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mini</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freeze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，直接触发转储。</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algn="just">
              <a:lnSpc>
                <a:spcPct val="100000"/>
              </a:lnSpc>
              <a:spcBef>
                <a:spcPts val="600"/>
              </a:spcBef>
              <a:spcAft>
                <a:spcPts val="600"/>
              </a:spcAft>
            </a:pP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合并（</a:t>
            </a:r>
            <a:r>
              <a:rPr kumimoji="1" lang="en-US" altLang="zh-CN"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major</a:t>
            </a:r>
            <a:r>
              <a:rPr kumimoji="1" lang="zh-CN" altLang="en-US"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 </a:t>
            </a:r>
            <a:r>
              <a:rPr kumimoji="1" lang="en-US" altLang="zh-CN" sz="1800" b="1"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freeze</a:t>
            </a:r>
            <a:r>
              <a:rPr kumimoji="1" lang="zh-CN" altLang="en-US"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）的几个时机</a:t>
            </a:r>
            <a:endParaRPr kumimoji="1" lang="en-US" altLang="zh-CN" sz="1800" b="1"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定时合并：由</a:t>
            </a:r>
            <a:r>
              <a:rPr kumimoji="1" lang="en-US" altLang="zh-CN" sz="12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major_freeze_duty_time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参数控制，默认值是</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"02:00"</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手工触发：以</a:t>
            </a:r>
            <a:r>
              <a:rPr kumimoji="1" lang="en-US" altLang="zh-CN" sz="1600" b="0" i="0" u="none" strike="noStrike" kern="1200" cap="none" spc="0" normalizeH="0" baseline="0" noProof="0" dirty="0" err="1">
                <a:ln>
                  <a:noFill/>
                </a:ln>
                <a:solidFill>
                  <a:srgbClr val="3A3636"/>
                </a:solidFill>
                <a:effectLst/>
                <a:uLnTx/>
                <a:uFillTx/>
                <a:latin typeface="Alibaba PuHuiTi" pitchFamily="18" charset="-122"/>
                <a:ea typeface="Alibaba PuHuiTi" pitchFamily="18" charset="-122"/>
                <a:cs typeface="Alibaba PuHuiTi" pitchFamily="18" charset="-122"/>
              </a:rPr>
              <a:t>root@sys</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用户执行</a:t>
            </a:r>
            <a:r>
              <a:rPr kumimoji="1" lang="en-US" altLang="zh-CN" sz="1200" b="0"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alter system major freeze</a:t>
            </a:r>
            <a:r>
              <a:rPr kumimoji="1" lang="en-US" altLang="zh-CN" sz="12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命令。</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转储次数已满：当转储次数已经达到</a:t>
            </a:r>
            <a:r>
              <a:rPr kumimoji="1" lang="en-US" altLang="zh-CN" sz="12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major_compact_trigger</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参数指定的次数时，自动触发合并；值为</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0</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时则关闭转储，直接触发合并。</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just"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支持轮转合并，多个</a:t>
            </a:r>
            <a:r>
              <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Zone</a:t>
            </a:r>
            <a:r>
              <a:rPr kumimoji="1" lang="zh-CN" altLang="en-US"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按次序合并；</a:t>
            </a:r>
            <a:endParaRPr kumimoji="1" lang="en-US" altLang="zh-CN" sz="16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294346597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3F9BB-8FD8-414A-922F-DF24D886ED2D}"/>
              </a:ext>
            </a:extLst>
          </p:cNvPr>
          <p:cNvSpPr>
            <a:spLocks noGrp="1"/>
          </p:cNvSpPr>
          <p:nvPr>
            <p:ph type="title"/>
          </p:nvPr>
        </p:nvSpPr>
        <p:spPr/>
        <p:txBody>
          <a:bodyPr/>
          <a:lstStyle/>
          <a:p>
            <a:pPr algn="ctr"/>
            <a:r>
              <a:rPr lang="zh-CN" altLang="en-US" dirty="0"/>
              <a:t>存储引擎与备份恢复</a:t>
            </a:r>
          </a:p>
        </p:txBody>
      </p:sp>
      <p:sp>
        <p:nvSpPr>
          <p:cNvPr id="3" name="内容占位符 2">
            <a:extLst>
              <a:ext uri="{FF2B5EF4-FFF2-40B4-BE49-F238E27FC236}">
                <a16:creationId xmlns:a16="http://schemas.microsoft.com/office/drawing/2014/main" id="{AB72E296-866F-457C-B93B-64ED9B25F646}"/>
              </a:ext>
            </a:extLst>
          </p:cNvPr>
          <p:cNvSpPr>
            <a:spLocks noGrp="1"/>
          </p:cNvSpPr>
          <p:nvPr>
            <p:ph idx="1"/>
          </p:nvPr>
        </p:nvSpPr>
        <p:spPr/>
        <p:txBody>
          <a:bodyPr/>
          <a:lstStyle/>
          <a:p>
            <a:r>
              <a:rPr lang="zh-CN" altLang="en-US" sz="2800" dirty="0"/>
              <a:t>控制内存数据落盘（“转储”及“合并”）</a:t>
            </a:r>
            <a:r>
              <a:rPr lang="en-US" altLang="zh-CN" sz="2800" dirty="0"/>
              <a:t>- </a:t>
            </a:r>
            <a:r>
              <a:rPr lang="zh-CN" altLang="en-US" sz="2800" dirty="0"/>
              <a:t>其他说明</a:t>
            </a:r>
          </a:p>
        </p:txBody>
      </p:sp>
      <p:sp>
        <p:nvSpPr>
          <p:cNvPr id="5" name="文本占位符 1">
            <a:extLst>
              <a:ext uri="{FF2B5EF4-FFF2-40B4-BE49-F238E27FC236}">
                <a16:creationId xmlns:a16="http://schemas.microsoft.com/office/drawing/2014/main" id="{989C1F44-926B-4213-A9E8-F5E63D9774AB}"/>
              </a:ext>
            </a:extLst>
          </p:cNvPr>
          <p:cNvSpPr txBox="1">
            <a:spLocks/>
          </p:cNvSpPr>
          <p:nvPr/>
        </p:nvSpPr>
        <p:spPr>
          <a:xfrm>
            <a:off x="787179" y="1858326"/>
            <a:ext cx="9886122" cy="3597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600"/>
              </a:spcBef>
              <a:spcAft>
                <a:spcPts val="600"/>
              </a:spcAft>
              <a:buClrTx/>
              <a:buSzTx/>
              <a:tabLst/>
              <a:defRPr/>
            </a:pPr>
            <a:r>
              <a:rPr kumimoji="1" lang="zh-CN" altLang="en-US" sz="2000" b="0"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是否可以彻底关闭合并？</a:t>
            </a:r>
            <a:endParaRPr kumimoji="1" lang="en-US" altLang="zh-CN" sz="2000" b="0"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enable_major_freeze</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 False;</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建议保持默认值</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True</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enable_manual_merge</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True;</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 开启手工合并，需要手工触发所有的合并操作。极少数特殊运维场景会用到，不建议使用。</a:t>
            </a: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a:spcBef>
                <a:spcPts val="600"/>
              </a:spcBef>
              <a:spcAft>
                <a:spcPts val="600"/>
              </a:spcAft>
            </a:pPr>
            <a:r>
              <a:rPr kumimoji="1" lang="zh-CN" altLang="en-US" sz="2000" b="0"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rPr>
              <a:t>合并的并发线程数</a:t>
            </a:r>
            <a:endParaRPr kumimoji="1" lang="en-US" altLang="zh-CN" sz="2000" b="0" i="0" u="none" strike="noStrike" kern="1200" cap="none" spc="0" normalizeH="0" baseline="0" noProof="0" dirty="0">
              <a:ln>
                <a:noFill/>
              </a:ln>
              <a:solidFill>
                <a:srgbClr val="0B6DFE"/>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altLang="zh-CN" sz="2000" b="0" i="0" u="none" strike="noStrike" kern="1200" cap="none" spc="0" normalizeH="0" baseline="0" noProof="0" dirty="0" err="1">
                <a:ln>
                  <a:noFill/>
                </a:ln>
                <a:solidFill>
                  <a:srgbClr val="5898FE"/>
                </a:solidFill>
                <a:effectLst/>
                <a:uLnTx/>
                <a:uFillTx/>
                <a:latin typeface="Alibaba PuHuiTi" pitchFamily="18" charset="-122"/>
                <a:ea typeface="Alibaba PuHuiTi" pitchFamily="18" charset="-122"/>
                <a:cs typeface="Alibaba PuHuiTi" pitchFamily="18" charset="-122"/>
              </a:rPr>
              <a:t>merge_thread_count</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参数控制并发度，并发的粒度为</a:t>
            </a:r>
            <a:r>
              <a:rPr kumimoji="0" lang="zh-CN" altLang="en-US" sz="2000" b="0" i="0" u="none" strike="noStrike" kern="1200" cap="none" spc="0" normalizeH="0" baseline="0" noProof="0" dirty="0">
                <a:ln>
                  <a:noFill/>
                </a:ln>
                <a:solidFill>
                  <a:srgbClr val="5898FE"/>
                </a:solidFill>
                <a:effectLst/>
                <a:uLnTx/>
                <a:uFillTx/>
                <a:latin typeface="Alibaba PuHuiTi" pitchFamily="18" charset="-122"/>
                <a:ea typeface="Alibaba PuHuiTi" pitchFamily="18" charset="-122"/>
                <a:cs typeface="Alibaba PuHuiTi" pitchFamily="18" charset="-122"/>
              </a:rPr>
              <a:t>分区</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默认值是</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0</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（系统自动判定并发度），值过大可能会影响在线业务性能。</a:t>
            </a: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少数快速写内存场景（如批处理）中，可以适当调大并发度，加快内存</a:t>
            </a:r>
            <a:r>
              <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dump</a:t>
            </a:r>
            <a:r>
              <a:rPr kumimoji="0" lang="zh-CN" altLang="en-US"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的速度。</a:t>
            </a: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kumimoji="0" lang="en-US" altLang="zh-CN" sz="20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2240884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3E974-2CD1-4678-95FA-EBB9AD381FBD}"/>
              </a:ext>
            </a:extLst>
          </p:cNvPr>
          <p:cNvSpPr>
            <a:spLocks noGrp="1"/>
          </p:cNvSpPr>
          <p:nvPr>
            <p:ph type="title"/>
          </p:nvPr>
        </p:nvSpPr>
        <p:spPr/>
        <p:txBody>
          <a:bodyPr/>
          <a:lstStyle/>
          <a:p>
            <a:pPr algn="ctr"/>
            <a:r>
              <a:rPr lang="zh-CN" altLang="en-US" dirty="0"/>
              <a:t>存储引擎与备份恢复</a:t>
            </a:r>
          </a:p>
        </p:txBody>
      </p:sp>
      <p:sp>
        <p:nvSpPr>
          <p:cNvPr id="3" name="内容占位符 2">
            <a:extLst>
              <a:ext uri="{FF2B5EF4-FFF2-40B4-BE49-F238E27FC236}">
                <a16:creationId xmlns:a16="http://schemas.microsoft.com/office/drawing/2014/main" id="{29E835ED-B823-4C0B-9F25-568A62E69E1B}"/>
              </a:ext>
            </a:extLst>
          </p:cNvPr>
          <p:cNvSpPr>
            <a:spLocks noGrp="1"/>
          </p:cNvSpPr>
          <p:nvPr>
            <p:ph idx="1"/>
          </p:nvPr>
        </p:nvSpPr>
        <p:spPr/>
        <p:txBody>
          <a:bodyPr/>
          <a:lstStyle/>
          <a:p>
            <a:r>
              <a:rPr lang="zh-CN" altLang="en-US" sz="2800" dirty="0"/>
              <a:t>控制内存数据落盘（“转储”及“合并”）</a:t>
            </a:r>
            <a:r>
              <a:rPr lang="en-US" altLang="zh-CN" sz="2800" dirty="0"/>
              <a:t>- </a:t>
            </a:r>
            <a:r>
              <a:rPr lang="zh-CN" altLang="en-US" sz="2800" dirty="0"/>
              <a:t>检查转储记录</a:t>
            </a:r>
            <a:endParaRPr lang="en-US" altLang="zh-CN" sz="2800" dirty="0"/>
          </a:p>
          <a:p>
            <a:pPr lvl="1"/>
            <a:r>
              <a:rPr lang="zh-CN" altLang="en-US" sz="2400" dirty="0"/>
              <a:t>检查转储的历史记录：</a:t>
            </a:r>
            <a:r>
              <a:rPr lang="en-US" altLang="zh-CN" sz="2400" dirty="0"/>
              <a:t>__</a:t>
            </a:r>
            <a:r>
              <a:rPr lang="en-US" altLang="zh-CN" sz="2400" dirty="0" err="1"/>
              <a:t>all_server_event_history</a:t>
            </a:r>
            <a:r>
              <a:rPr lang="en-US" altLang="zh-CN" sz="2400" dirty="0"/>
              <a:t>;</a:t>
            </a:r>
          </a:p>
          <a:p>
            <a:endParaRPr lang="zh-CN" altLang="en-US" sz="2800" dirty="0"/>
          </a:p>
        </p:txBody>
      </p:sp>
      <p:pic>
        <p:nvPicPr>
          <p:cNvPr id="4" name="图片 3">
            <a:extLst>
              <a:ext uri="{FF2B5EF4-FFF2-40B4-BE49-F238E27FC236}">
                <a16:creationId xmlns:a16="http://schemas.microsoft.com/office/drawing/2014/main" id="{AE5ED96A-C21D-49E1-B7D3-5C156EC509A1}"/>
              </a:ext>
            </a:extLst>
          </p:cNvPr>
          <p:cNvPicPr>
            <a:picLocks noChangeAspect="1"/>
          </p:cNvPicPr>
          <p:nvPr/>
        </p:nvPicPr>
        <p:blipFill>
          <a:blip r:embed="rId2"/>
          <a:stretch>
            <a:fillRect/>
          </a:stretch>
        </p:blipFill>
        <p:spPr>
          <a:xfrm>
            <a:off x="976223" y="2173218"/>
            <a:ext cx="9261688" cy="3952946"/>
          </a:xfrm>
          <a:prstGeom prst="rect">
            <a:avLst/>
          </a:prstGeom>
        </p:spPr>
      </p:pic>
    </p:spTree>
    <p:extLst>
      <p:ext uri="{BB962C8B-B14F-4D97-AF65-F5344CB8AC3E}">
        <p14:creationId xmlns:p14="http://schemas.microsoft.com/office/powerpoint/2010/main" val="147469934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CBA4E-4D63-4BCA-840F-D2C81BD51714}"/>
              </a:ext>
            </a:extLst>
          </p:cNvPr>
          <p:cNvSpPr>
            <a:spLocks noGrp="1"/>
          </p:cNvSpPr>
          <p:nvPr>
            <p:ph type="title"/>
          </p:nvPr>
        </p:nvSpPr>
        <p:spPr/>
        <p:txBody>
          <a:bodyPr/>
          <a:lstStyle/>
          <a:p>
            <a:pPr algn="ctr"/>
            <a:r>
              <a:rPr lang="zh-CN" altLang="en-US" dirty="0"/>
              <a:t>存储引擎与备份恢复</a:t>
            </a:r>
          </a:p>
        </p:txBody>
      </p:sp>
      <p:sp>
        <p:nvSpPr>
          <p:cNvPr id="3" name="内容占位符 2">
            <a:extLst>
              <a:ext uri="{FF2B5EF4-FFF2-40B4-BE49-F238E27FC236}">
                <a16:creationId xmlns:a16="http://schemas.microsoft.com/office/drawing/2014/main" id="{B353A00F-36A6-48C8-8A05-0828AFC969CF}"/>
              </a:ext>
            </a:extLst>
          </p:cNvPr>
          <p:cNvSpPr>
            <a:spLocks noGrp="1"/>
          </p:cNvSpPr>
          <p:nvPr>
            <p:ph idx="1"/>
          </p:nvPr>
        </p:nvSpPr>
        <p:spPr/>
        <p:txBody>
          <a:bodyPr/>
          <a:lstStyle/>
          <a:p>
            <a:r>
              <a:rPr lang="zh-CN" altLang="en-US" sz="2800" dirty="0"/>
              <a:t>控制内存数据落盘（“转储”及“合并”）</a:t>
            </a:r>
            <a:r>
              <a:rPr lang="en-US" altLang="zh-CN" sz="2800" dirty="0"/>
              <a:t>- </a:t>
            </a:r>
            <a:r>
              <a:rPr lang="zh-CN" altLang="en-US" sz="2800" dirty="0"/>
              <a:t>检查合并记录</a:t>
            </a:r>
            <a:endParaRPr lang="en-US" altLang="zh-CN" sz="2800" dirty="0"/>
          </a:p>
          <a:p>
            <a:pPr lvl="1"/>
            <a:r>
              <a:rPr lang="zh-CN" altLang="en-US" sz="2400" dirty="0"/>
              <a:t>检查集群合并的历史记录</a:t>
            </a:r>
          </a:p>
          <a:p>
            <a:pPr lvl="1"/>
            <a:r>
              <a:rPr lang="en-US" altLang="zh-CN" sz="2400" dirty="0"/>
              <a:t>__</a:t>
            </a:r>
            <a:r>
              <a:rPr lang="en-US" altLang="zh-CN" sz="2400" dirty="0" err="1"/>
              <a:t>all_rootservice_event_history</a:t>
            </a:r>
            <a:r>
              <a:rPr lang="en-US" altLang="zh-CN" sz="2400" dirty="0"/>
              <a:t>; event: merging -&gt; </a:t>
            </a:r>
            <a:r>
              <a:rPr lang="en-US" altLang="zh-CN" sz="2400" dirty="0" err="1"/>
              <a:t>global_merged</a:t>
            </a:r>
            <a:endParaRPr lang="zh-CN" altLang="en-US" sz="2400" dirty="0"/>
          </a:p>
        </p:txBody>
      </p:sp>
      <p:pic>
        <p:nvPicPr>
          <p:cNvPr id="4" name="图片 3">
            <a:extLst>
              <a:ext uri="{FF2B5EF4-FFF2-40B4-BE49-F238E27FC236}">
                <a16:creationId xmlns:a16="http://schemas.microsoft.com/office/drawing/2014/main" id="{DEFC03D7-7600-425E-9FEB-5DBD136CA4FC}"/>
              </a:ext>
            </a:extLst>
          </p:cNvPr>
          <p:cNvPicPr>
            <a:picLocks noChangeAspect="1"/>
          </p:cNvPicPr>
          <p:nvPr/>
        </p:nvPicPr>
        <p:blipFill>
          <a:blip r:embed="rId2"/>
          <a:stretch>
            <a:fillRect/>
          </a:stretch>
        </p:blipFill>
        <p:spPr>
          <a:xfrm>
            <a:off x="968909" y="2631872"/>
            <a:ext cx="9261688" cy="3923010"/>
          </a:xfrm>
          <a:prstGeom prst="rect">
            <a:avLst/>
          </a:prstGeom>
        </p:spPr>
      </p:pic>
    </p:spTree>
    <p:extLst>
      <p:ext uri="{BB962C8B-B14F-4D97-AF65-F5344CB8AC3E}">
        <p14:creationId xmlns:p14="http://schemas.microsoft.com/office/powerpoint/2010/main" val="31225311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C3A41-36F0-4E8E-A9F9-674725F88D53}"/>
              </a:ext>
            </a:extLst>
          </p:cNvPr>
          <p:cNvSpPr>
            <a:spLocks noGrp="1"/>
          </p:cNvSpPr>
          <p:nvPr>
            <p:ph type="title"/>
          </p:nvPr>
        </p:nvSpPr>
        <p:spPr/>
        <p:txBody>
          <a:bodyPr/>
          <a:lstStyle/>
          <a:p>
            <a:pPr algn="ctr"/>
            <a:r>
              <a:rPr lang="en-US" altLang="zh-CN" dirty="0" err="1"/>
              <a:t>LSMTree</a:t>
            </a:r>
            <a:r>
              <a:rPr lang="zh-CN" altLang="en-US" dirty="0"/>
              <a:t>存储</a:t>
            </a:r>
          </a:p>
        </p:txBody>
      </p:sp>
      <p:sp>
        <p:nvSpPr>
          <p:cNvPr id="3" name="内容占位符 2">
            <a:extLst>
              <a:ext uri="{FF2B5EF4-FFF2-40B4-BE49-F238E27FC236}">
                <a16:creationId xmlns:a16="http://schemas.microsoft.com/office/drawing/2014/main" id="{17FF5AF0-0C5B-44FC-ACA6-CB257777CED2}"/>
              </a:ext>
            </a:extLst>
          </p:cNvPr>
          <p:cNvSpPr>
            <a:spLocks noGrp="1"/>
          </p:cNvSpPr>
          <p:nvPr>
            <p:ph idx="1"/>
          </p:nvPr>
        </p:nvSpPr>
        <p:spPr/>
        <p:txBody>
          <a:bodyPr/>
          <a:lstStyle/>
          <a:p>
            <a:r>
              <a:rPr lang="en-US" altLang="zh-CN" sz="2800" dirty="0" err="1"/>
              <a:t>LSMTree</a:t>
            </a:r>
            <a:r>
              <a:rPr lang="zh-CN" altLang="en-US" sz="2800" dirty="0"/>
              <a:t>存储高数据压缩率，降低存储需求</a:t>
            </a:r>
          </a:p>
        </p:txBody>
      </p:sp>
      <p:sp>
        <p:nvSpPr>
          <p:cNvPr id="4" name="燕尾形 3">
            <a:extLst>
              <a:ext uri="{FF2B5EF4-FFF2-40B4-BE49-F238E27FC236}">
                <a16:creationId xmlns:a16="http://schemas.microsoft.com/office/drawing/2014/main" id="{4E19DADA-C362-47CF-B57F-8382E1109616}"/>
              </a:ext>
            </a:extLst>
          </p:cNvPr>
          <p:cNvSpPr/>
          <p:nvPr/>
        </p:nvSpPr>
        <p:spPr>
          <a:xfrm>
            <a:off x="3410238" y="1999442"/>
            <a:ext cx="411358" cy="616323"/>
          </a:xfrm>
          <a:prstGeom prst="chevro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5" name="矩形 4">
            <a:extLst>
              <a:ext uri="{FF2B5EF4-FFF2-40B4-BE49-F238E27FC236}">
                <a16:creationId xmlns:a16="http://schemas.microsoft.com/office/drawing/2014/main" id="{B1EB8507-E1F9-477D-979B-E99024AF942B}"/>
              </a:ext>
            </a:extLst>
          </p:cNvPr>
          <p:cNvSpPr/>
          <p:nvPr/>
        </p:nvSpPr>
        <p:spPr>
          <a:xfrm>
            <a:off x="1060746" y="1999442"/>
            <a:ext cx="1113555" cy="616323"/>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未压缩</a:t>
            </a:r>
            <a:endParaRPr kumimoji="1" lang="en-US" altLang="zh-CN" sz="18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数据</a:t>
            </a:r>
          </a:p>
        </p:txBody>
      </p:sp>
      <p:sp>
        <p:nvSpPr>
          <p:cNvPr id="6" name="文本框 5">
            <a:extLst>
              <a:ext uri="{FF2B5EF4-FFF2-40B4-BE49-F238E27FC236}">
                <a16:creationId xmlns:a16="http://schemas.microsoft.com/office/drawing/2014/main" id="{CC8BCEAC-4B5D-4020-9914-F7AD804731A5}"/>
              </a:ext>
            </a:extLst>
          </p:cNvPr>
          <p:cNvSpPr txBox="1"/>
          <p:nvPr/>
        </p:nvSpPr>
        <p:spPr>
          <a:xfrm>
            <a:off x="3182875" y="2205389"/>
            <a:ext cx="1113555" cy="204427"/>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第一次压缩</a:t>
            </a:r>
          </a:p>
        </p:txBody>
      </p:sp>
      <p:sp>
        <p:nvSpPr>
          <p:cNvPr id="7" name="矩形 6">
            <a:extLst>
              <a:ext uri="{FF2B5EF4-FFF2-40B4-BE49-F238E27FC236}">
                <a16:creationId xmlns:a16="http://schemas.microsoft.com/office/drawing/2014/main" id="{6276751D-E409-4C3D-8735-0C0516A2C77A}"/>
              </a:ext>
            </a:extLst>
          </p:cNvPr>
          <p:cNvSpPr/>
          <p:nvPr/>
        </p:nvSpPr>
        <p:spPr>
          <a:xfrm>
            <a:off x="2320425" y="3002324"/>
            <a:ext cx="2989822" cy="461665"/>
          </a:xfrm>
          <a:prstGeom prst="rect">
            <a:avLst/>
          </a:prstGeom>
        </p:spPr>
        <p:txBody>
          <a:bodyPr wrap="square">
            <a:spAutoFit/>
          </a:bodyPr>
          <a:lstStyle/>
          <a:p>
            <a:pPr algn="ctr"/>
            <a:r>
              <a:rPr lang="zh-CN" altLang="zh-CN" sz="1200" dirty="0">
                <a:solidFill>
                  <a:srgbClr val="3A3636"/>
                </a:solidFill>
                <a:latin typeface="Alibaba PuHuiTi" pitchFamily="18" charset="-122"/>
                <a:ea typeface="Alibaba PuHuiTi" pitchFamily="18" charset="-122"/>
                <a:cs typeface="Alibaba PuHuiTi" pitchFamily="18" charset="-122"/>
              </a:rPr>
              <a:t>第一</a:t>
            </a:r>
            <a:r>
              <a:rPr lang="zh-CN" altLang="en-US" sz="1200" dirty="0">
                <a:solidFill>
                  <a:srgbClr val="3A3636"/>
                </a:solidFill>
                <a:latin typeface="Alibaba PuHuiTi" pitchFamily="18" charset="-122"/>
                <a:ea typeface="Alibaba PuHuiTi" pitchFamily="18" charset="-122"/>
                <a:cs typeface="Alibaba PuHuiTi" pitchFamily="18" charset="-122"/>
              </a:rPr>
              <a:t>次压缩</a:t>
            </a:r>
            <a:r>
              <a:rPr lang="zh-CN" altLang="zh-CN" sz="1200" dirty="0">
                <a:solidFill>
                  <a:srgbClr val="3A3636"/>
                </a:solidFill>
                <a:latin typeface="Alibaba PuHuiTi" pitchFamily="18" charset="-122"/>
                <a:ea typeface="Alibaba PuHuiTi" pitchFamily="18" charset="-122"/>
                <a:cs typeface="Alibaba PuHuiTi" pitchFamily="18" charset="-122"/>
              </a:rPr>
              <a:t>是encoding，会使用字典、RLE等算法对数据做瘦身</a:t>
            </a:r>
            <a:endParaRPr lang="zh-CN" altLang="en-US" sz="1200" dirty="0">
              <a:solidFill>
                <a:srgbClr val="3A3636"/>
              </a:solidFill>
              <a:latin typeface="Alibaba PuHuiTi" pitchFamily="18" charset="-122"/>
              <a:ea typeface="Alibaba PuHuiTi" pitchFamily="18" charset="-122"/>
              <a:cs typeface="Alibaba PuHuiTi" pitchFamily="18" charset="-122"/>
            </a:endParaRPr>
          </a:p>
        </p:txBody>
      </p:sp>
      <p:sp>
        <p:nvSpPr>
          <p:cNvPr id="8" name="燕尾形 8">
            <a:extLst>
              <a:ext uri="{FF2B5EF4-FFF2-40B4-BE49-F238E27FC236}">
                <a16:creationId xmlns:a16="http://schemas.microsoft.com/office/drawing/2014/main" id="{2AFF594B-3548-4295-A22C-CC6EFFC1F434}"/>
              </a:ext>
            </a:extLst>
          </p:cNvPr>
          <p:cNvSpPr/>
          <p:nvPr/>
        </p:nvSpPr>
        <p:spPr>
          <a:xfrm>
            <a:off x="7192984" y="1999442"/>
            <a:ext cx="411358" cy="616323"/>
          </a:xfrm>
          <a:prstGeom prst="chevro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3A3636"/>
              </a:solidFill>
              <a:effectLst/>
              <a:uLnTx/>
              <a:uFillTx/>
              <a:latin typeface="Arial"/>
              <a:ea typeface="黑体" panose="02010609060101010101" pitchFamily="49" charset="-122"/>
              <a:cs typeface="+mn-cs"/>
            </a:endParaRPr>
          </a:p>
        </p:txBody>
      </p:sp>
      <p:sp>
        <p:nvSpPr>
          <p:cNvPr id="9" name="文本框 8">
            <a:extLst>
              <a:ext uri="{FF2B5EF4-FFF2-40B4-BE49-F238E27FC236}">
                <a16:creationId xmlns:a16="http://schemas.microsoft.com/office/drawing/2014/main" id="{8D5DD62D-6367-4C0B-8ED6-E749EBAED323}"/>
              </a:ext>
            </a:extLst>
          </p:cNvPr>
          <p:cNvSpPr txBox="1"/>
          <p:nvPr/>
        </p:nvSpPr>
        <p:spPr>
          <a:xfrm>
            <a:off x="7028069" y="2184781"/>
            <a:ext cx="1302851" cy="240950"/>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第二次压缩</a:t>
            </a:r>
          </a:p>
        </p:txBody>
      </p:sp>
      <p:sp>
        <p:nvSpPr>
          <p:cNvPr id="10" name="矩形 9">
            <a:extLst>
              <a:ext uri="{FF2B5EF4-FFF2-40B4-BE49-F238E27FC236}">
                <a16:creationId xmlns:a16="http://schemas.microsoft.com/office/drawing/2014/main" id="{96241FEB-D885-4009-BFC2-002797D101AB}"/>
              </a:ext>
            </a:extLst>
          </p:cNvPr>
          <p:cNvSpPr/>
          <p:nvPr/>
        </p:nvSpPr>
        <p:spPr>
          <a:xfrm>
            <a:off x="6522970" y="3040013"/>
            <a:ext cx="2568512" cy="2954655"/>
          </a:xfrm>
          <a:prstGeom prst="rect">
            <a:avLst/>
          </a:prstGeom>
        </p:spPr>
        <p:txBody>
          <a:bodyPr wrap="square">
            <a:spAutoFit/>
          </a:bodyPr>
          <a:lstStyle/>
          <a:p>
            <a:pPr marL="171450" indent="-171450" algn="just">
              <a:spcBef>
                <a:spcPts val="600"/>
              </a:spcBef>
              <a:spcAft>
                <a:spcPts val="600"/>
              </a:spcAft>
              <a:buFont typeface="Arial" panose="020B0604020202020204" pitchFamily="34" charset="0"/>
              <a:buChar char="•"/>
            </a:pPr>
            <a:r>
              <a:rPr lang="zh-CN" altLang="zh-CN" sz="1200" dirty="0">
                <a:solidFill>
                  <a:srgbClr val="3A3636"/>
                </a:solidFill>
                <a:latin typeface="Alibaba PuHuiTi" pitchFamily="18" charset="-122"/>
                <a:ea typeface="Alibaba PuHuiTi" pitchFamily="18" charset="-122"/>
                <a:cs typeface="Alibaba PuHuiTi" pitchFamily="18" charset="-122"/>
              </a:rPr>
              <a:t>第二</a:t>
            </a:r>
            <a:r>
              <a:rPr lang="zh-CN" altLang="en-US" sz="1200" dirty="0">
                <a:solidFill>
                  <a:srgbClr val="3A3636"/>
                </a:solidFill>
                <a:latin typeface="Alibaba PuHuiTi" pitchFamily="18" charset="-122"/>
                <a:ea typeface="Alibaba PuHuiTi" pitchFamily="18" charset="-122"/>
                <a:cs typeface="Alibaba PuHuiTi" pitchFamily="18" charset="-122"/>
              </a:rPr>
              <a:t>次压缩</a:t>
            </a:r>
            <a:r>
              <a:rPr lang="zh-CN" altLang="zh-CN" sz="1200" dirty="0">
                <a:solidFill>
                  <a:srgbClr val="3A3636"/>
                </a:solidFill>
                <a:latin typeface="Alibaba PuHuiTi" pitchFamily="18" charset="-122"/>
                <a:ea typeface="Alibaba PuHuiTi" pitchFamily="18" charset="-122"/>
                <a:cs typeface="Alibaba PuHuiTi" pitchFamily="18" charset="-122"/>
              </a:rPr>
              <a:t>是通用压缩，使用lz4等压缩算法对encoding之后的数据再做一次瘦身</a:t>
            </a:r>
            <a:r>
              <a:rPr lang="zh-CN" altLang="en-US" sz="1200" dirty="0">
                <a:solidFill>
                  <a:srgbClr val="3A3636"/>
                </a:solidFill>
                <a:latin typeface="Alibaba PuHuiTi" pitchFamily="18" charset="-122"/>
                <a:ea typeface="Alibaba PuHuiTi" pitchFamily="18" charset="-122"/>
                <a:cs typeface="Alibaba PuHuiTi" pitchFamily="18" charset="-122"/>
              </a:rPr>
              <a:t>；</a:t>
            </a:r>
            <a:endParaRPr lang="en-US" altLang="zh-CN" sz="1200" dirty="0">
              <a:solidFill>
                <a:srgbClr val="3A3636"/>
              </a:solidFill>
              <a:latin typeface="Alibaba PuHuiTi" pitchFamily="18" charset="-122"/>
              <a:ea typeface="Alibaba PuHuiTi" pitchFamily="18" charset="-122"/>
              <a:cs typeface="Alibaba PuHuiTi" pitchFamily="18" charset="-122"/>
            </a:endParaRPr>
          </a:p>
          <a:p>
            <a:pPr marL="171450" indent="-171450" algn="just">
              <a:spcBef>
                <a:spcPts val="600"/>
              </a:spcBef>
              <a:spcAft>
                <a:spcPts val="600"/>
              </a:spcAft>
              <a:buFont typeface="Arial" panose="020B0604020202020204" pitchFamily="34" charset="0"/>
              <a:buChar char="•"/>
            </a:pPr>
            <a:r>
              <a:rPr lang="zh-CN" altLang="zh-CN" sz="1200" dirty="0">
                <a:solidFill>
                  <a:srgbClr val="3A3636"/>
                </a:solidFill>
                <a:ea typeface="黑体" panose="02010609060101010101" pitchFamily="49" charset="-122"/>
              </a:rPr>
              <a:t>支持snappy、lz4、lzo，zstd等压缩算法，允许用户在压缩率和解压缩时间上做各自的权衡</a:t>
            </a:r>
            <a:r>
              <a:rPr lang="zh-CN" altLang="en-US" sz="1200" dirty="0">
                <a:solidFill>
                  <a:srgbClr val="3A3636"/>
                </a:solidFill>
                <a:ea typeface="黑体" panose="02010609060101010101" pitchFamily="49" charset="-122"/>
              </a:rPr>
              <a:t>；</a:t>
            </a:r>
            <a:endParaRPr lang="en-US" altLang="zh-CN" sz="1200" dirty="0">
              <a:solidFill>
                <a:srgbClr val="3A3636"/>
              </a:solidFill>
              <a:ea typeface="黑体" panose="02010609060101010101" pitchFamily="49" charset="-122"/>
            </a:endParaRPr>
          </a:p>
          <a:p>
            <a:pPr marL="171450" indent="-171450" algn="just">
              <a:spcBef>
                <a:spcPts val="600"/>
              </a:spcBef>
              <a:spcAft>
                <a:spcPts val="600"/>
              </a:spcAft>
              <a:buFont typeface="Arial" panose="020B0604020202020204" pitchFamily="34" charset="0"/>
              <a:buChar char="•"/>
            </a:pPr>
            <a:r>
              <a:rPr lang="zh-CN" altLang="zh-CN" sz="1200" dirty="0">
                <a:solidFill>
                  <a:srgbClr val="3A3636"/>
                </a:solidFill>
                <a:ea typeface="黑体" panose="02010609060101010101" pitchFamily="49" charset="-122"/>
              </a:rPr>
              <a:t>使用相同的块大小（16KB）、以及相同的压缩算法（lz4），同样的数据存放在</a:t>
            </a:r>
            <a:r>
              <a:rPr lang="en-US" altLang="zh-CN" sz="1200" dirty="0" err="1">
                <a:solidFill>
                  <a:srgbClr val="3A3636"/>
                </a:solidFill>
                <a:ea typeface="黑体" panose="02010609060101010101" pitchFamily="49" charset="-122"/>
              </a:rPr>
              <a:t>OceanBase</a:t>
            </a:r>
            <a:r>
              <a:rPr lang="zh-CN" altLang="zh-CN" sz="1200" dirty="0">
                <a:solidFill>
                  <a:srgbClr val="3A3636"/>
                </a:solidFill>
                <a:ea typeface="黑体" panose="02010609060101010101" pitchFamily="49" charset="-122"/>
              </a:rPr>
              <a:t>中，要比在MySQL 5.7中平均节省一半的空间</a:t>
            </a:r>
            <a:r>
              <a:rPr lang="zh-CN" altLang="en-US" sz="1200" dirty="0">
                <a:solidFill>
                  <a:srgbClr val="3A3636"/>
                </a:solidFill>
                <a:ea typeface="黑体" panose="02010609060101010101" pitchFamily="49" charset="-122"/>
              </a:rPr>
              <a:t>；</a:t>
            </a:r>
            <a:endParaRPr lang="en-US" altLang="zh-CN" sz="1200" dirty="0">
              <a:solidFill>
                <a:srgbClr val="3A3636"/>
              </a:solidFill>
              <a:ea typeface="黑体" panose="02010609060101010101" pitchFamily="49" charset="-122"/>
            </a:endParaRPr>
          </a:p>
          <a:p>
            <a:pPr marL="171450" indent="-171450" algn="just">
              <a:spcBef>
                <a:spcPts val="600"/>
              </a:spcBef>
              <a:spcAft>
                <a:spcPts val="600"/>
              </a:spcAft>
              <a:buFont typeface="Arial" panose="020B0604020202020204" pitchFamily="34" charset="0"/>
              <a:buChar char="•"/>
            </a:pPr>
            <a:r>
              <a:rPr lang="zh-CN" altLang="zh-CN" sz="1200" dirty="0">
                <a:solidFill>
                  <a:srgbClr val="3A3636"/>
                </a:solidFill>
                <a:ea typeface="黑体" panose="02010609060101010101" pitchFamily="49" charset="-122"/>
              </a:rPr>
              <a:t>查询性能基本没有变化，写入（合并）性能有了较大的提升</a:t>
            </a:r>
            <a:endParaRPr lang="en-US" altLang="zh-CN" sz="1200" dirty="0">
              <a:solidFill>
                <a:srgbClr val="3A3636"/>
              </a:solidFill>
              <a:ea typeface="黑体" panose="02010609060101010101" pitchFamily="49" charset="-122"/>
            </a:endParaRPr>
          </a:p>
        </p:txBody>
      </p:sp>
      <p:pic>
        <p:nvPicPr>
          <p:cNvPr id="11" name="图片 10">
            <a:extLst>
              <a:ext uri="{FF2B5EF4-FFF2-40B4-BE49-F238E27FC236}">
                <a16:creationId xmlns:a16="http://schemas.microsoft.com/office/drawing/2014/main" id="{4FFE955D-7317-4426-8169-7778EC9F7899}"/>
              </a:ext>
            </a:extLst>
          </p:cNvPr>
          <p:cNvPicPr>
            <a:picLocks noChangeAspect="1"/>
          </p:cNvPicPr>
          <p:nvPr/>
        </p:nvPicPr>
        <p:blipFill>
          <a:blip r:embed="rId3"/>
          <a:stretch>
            <a:fillRect/>
          </a:stretch>
        </p:blipFill>
        <p:spPr>
          <a:xfrm>
            <a:off x="2525105" y="3491485"/>
            <a:ext cx="2388250" cy="1850518"/>
          </a:xfrm>
          <a:prstGeom prst="rect">
            <a:avLst/>
          </a:prstGeom>
        </p:spPr>
      </p:pic>
      <p:sp>
        <p:nvSpPr>
          <p:cNvPr id="12" name="矩形 11">
            <a:extLst>
              <a:ext uri="{FF2B5EF4-FFF2-40B4-BE49-F238E27FC236}">
                <a16:creationId xmlns:a16="http://schemas.microsoft.com/office/drawing/2014/main" id="{81ABABED-8A3C-40B7-BCC4-E3DEC91DA217}"/>
              </a:ext>
            </a:extLst>
          </p:cNvPr>
          <p:cNvSpPr/>
          <p:nvPr/>
        </p:nvSpPr>
        <p:spPr>
          <a:xfrm>
            <a:off x="5157688" y="2111475"/>
            <a:ext cx="921045" cy="392256"/>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一次压缩</a:t>
            </a:r>
            <a:endPar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数据</a:t>
            </a:r>
          </a:p>
        </p:txBody>
      </p:sp>
      <p:sp>
        <p:nvSpPr>
          <p:cNvPr id="13" name="矩形 12">
            <a:extLst>
              <a:ext uri="{FF2B5EF4-FFF2-40B4-BE49-F238E27FC236}">
                <a16:creationId xmlns:a16="http://schemas.microsoft.com/office/drawing/2014/main" id="{8AFA52A4-57C5-4A81-90D4-1A730029E4B0}"/>
              </a:ext>
            </a:extLst>
          </p:cNvPr>
          <p:cNvSpPr/>
          <p:nvPr/>
        </p:nvSpPr>
        <p:spPr>
          <a:xfrm>
            <a:off x="9535719" y="2164974"/>
            <a:ext cx="875797" cy="260757"/>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二次压缩</a:t>
            </a:r>
            <a:endParaRPr kumimoji="1" lang="en-US" altLang="zh-CN" sz="11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数据</a:t>
            </a:r>
          </a:p>
        </p:txBody>
      </p:sp>
      <p:cxnSp>
        <p:nvCxnSpPr>
          <p:cNvPr id="14" name="直线箭头连接符 16">
            <a:extLst>
              <a:ext uri="{FF2B5EF4-FFF2-40B4-BE49-F238E27FC236}">
                <a16:creationId xmlns:a16="http://schemas.microsoft.com/office/drawing/2014/main" id="{B34AB084-FCE8-467F-907C-703F72C04DFA}"/>
              </a:ext>
            </a:extLst>
          </p:cNvPr>
          <p:cNvCxnSpPr>
            <a:stCxn id="5" idx="3"/>
            <a:endCxn id="12" idx="1"/>
          </p:cNvCxnSpPr>
          <p:nvPr/>
        </p:nvCxnSpPr>
        <p:spPr>
          <a:xfrm flipV="1">
            <a:off x="2174301" y="2307603"/>
            <a:ext cx="2983387" cy="1"/>
          </a:xfrm>
          <a:prstGeom prst="straightConnector1">
            <a:avLst/>
          </a:prstGeom>
          <a:noFill/>
          <a:ln w="6350" cap="flat" cmpd="sng" algn="ctr">
            <a:solidFill>
              <a:srgbClr val="3A3636"/>
            </a:solidFill>
            <a:prstDash val="dash"/>
            <a:miter lim="800000"/>
            <a:tailEnd type="triangle"/>
          </a:ln>
          <a:effectLst/>
        </p:spPr>
      </p:cxnSp>
      <p:cxnSp>
        <p:nvCxnSpPr>
          <p:cNvPr id="15" name="直线箭头连接符 18">
            <a:extLst>
              <a:ext uri="{FF2B5EF4-FFF2-40B4-BE49-F238E27FC236}">
                <a16:creationId xmlns:a16="http://schemas.microsoft.com/office/drawing/2014/main" id="{3B0CCBAA-0668-4964-8B7D-1E0FA07535E5}"/>
              </a:ext>
            </a:extLst>
          </p:cNvPr>
          <p:cNvCxnSpPr>
            <a:cxnSpLocks/>
            <a:stCxn id="12" idx="3"/>
            <a:endCxn id="13" idx="1"/>
          </p:cNvCxnSpPr>
          <p:nvPr/>
        </p:nvCxnSpPr>
        <p:spPr>
          <a:xfrm flipV="1">
            <a:off x="6078733" y="2295353"/>
            <a:ext cx="3456986" cy="12250"/>
          </a:xfrm>
          <a:prstGeom prst="straightConnector1">
            <a:avLst/>
          </a:prstGeom>
          <a:noFill/>
          <a:ln w="6350" cap="flat" cmpd="sng" algn="ctr">
            <a:solidFill>
              <a:srgbClr val="3A3636"/>
            </a:solidFill>
            <a:prstDash val="dash"/>
            <a:miter lim="800000"/>
            <a:tailEnd type="triangle"/>
          </a:ln>
          <a:effectLst/>
        </p:spPr>
      </p:cxnSp>
      <p:sp>
        <p:nvSpPr>
          <p:cNvPr id="16" name="矩形 15">
            <a:extLst>
              <a:ext uri="{FF2B5EF4-FFF2-40B4-BE49-F238E27FC236}">
                <a16:creationId xmlns:a16="http://schemas.microsoft.com/office/drawing/2014/main" id="{33D4B719-4013-4C4F-AACF-10473EB901DC}"/>
              </a:ext>
            </a:extLst>
          </p:cNvPr>
          <p:cNvSpPr/>
          <p:nvPr/>
        </p:nvSpPr>
        <p:spPr>
          <a:xfrm>
            <a:off x="1935492" y="2781645"/>
            <a:ext cx="3560323" cy="346342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7" name="矩形 16">
            <a:extLst>
              <a:ext uri="{FF2B5EF4-FFF2-40B4-BE49-F238E27FC236}">
                <a16:creationId xmlns:a16="http://schemas.microsoft.com/office/drawing/2014/main" id="{2BAA2736-026B-4BF2-B22F-6D26DF4A4550}"/>
              </a:ext>
            </a:extLst>
          </p:cNvPr>
          <p:cNvSpPr/>
          <p:nvPr/>
        </p:nvSpPr>
        <p:spPr>
          <a:xfrm>
            <a:off x="6327493" y="2781645"/>
            <a:ext cx="3059390" cy="3463424"/>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18" name="矩形 17">
            <a:extLst>
              <a:ext uri="{FF2B5EF4-FFF2-40B4-BE49-F238E27FC236}">
                <a16:creationId xmlns:a16="http://schemas.microsoft.com/office/drawing/2014/main" id="{DF11DA31-0487-40F2-A5F7-EB867A6A2FEF}"/>
              </a:ext>
            </a:extLst>
          </p:cNvPr>
          <p:cNvSpPr/>
          <p:nvPr/>
        </p:nvSpPr>
        <p:spPr>
          <a:xfrm>
            <a:off x="2066730" y="5507883"/>
            <a:ext cx="3378068" cy="646331"/>
          </a:xfrm>
          <a:prstGeom prst="rect">
            <a:avLst/>
          </a:prstGeom>
        </p:spPr>
        <p:txBody>
          <a:bodyPr wrap="square">
            <a:spAutoFit/>
          </a:bodyPr>
          <a:lstStyle/>
          <a:p>
            <a:pPr algn="just"/>
            <a:r>
              <a:rPr lang="zh-CN" altLang="en-US" sz="1200" dirty="0">
                <a:solidFill>
                  <a:srgbClr val="3A3636"/>
                </a:solidFill>
                <a:latin typeface="Alibaba PuHuiTi" pitchFamily="18" charset="-122"/>
                <a:ea typeface="Alibaba PuHuiTi" pitchFamily="18" charset="-122"/>
                <a:cs typeface="Alibaba PuHuiTi" pitchFamily="18" charset="-122"/>
              </a:rPr>
              <a:t>字典：</a:t>
            </a:r>
            <a:r>
              <a:rPr lang="en-US" altLang="zh-CN" sz="1200" dirty="0">
                <a:solidFill>
                  <a:srgbClr val="3A3636"/>
                </a:solidFill>
                <a:latin typeface="Alibaba PuHuiTi" pitchFamily="18" charset="-122"/>
                <a:ea typeface="Alibaba PuHuiTi" pitchFamily="18" charset="-122"/>
                <a:cs typeface="Alibaba PuHuiTi" pitchFamily="18" charset="-122"/>
              </a:rPr>
              <a:t>把重复性较高的数据进行去重，把去重后的数据建立字典，而把原来存放数据的地方存成指向特定字典下标的引用</a:t>
            </a:r>
            <a:r>
              <a:rPr lang="zh-CN" altLang="en-US" sz="1200" dirty="0">
                <a:solidFill>
                  <a:srgbClr val="3A3636"/>
                </a:solidFill>
                <a:latin typeface="Alibaba PuHuiTi" pitchFamily="18" charset="-122"/>
                <a:ea typeface="Alibaba PuHuiTi" pitchFamily="18" charset="-122"/>
                <a:cs typeface="Alibaba PuHuiTi" pitchFamily="18" charset="-122"/>
              </a:rPr>
              <a:t>。数据访问时无需解码。</a:t>
            </a:r>
          </a:p>
        </p:txBody>
      </p:sp>
      <p:sp>
        <p:nvSpPr>
          <p:cNvPr id="19" name="文本框 18">
            <a:extLst>
              <a:ext uri="{FF2B5EF4-FFF2-40B4-BE49-F238E27FC236}">
                <a16:creationId xmlns:a16="http://schemas.microsoft.com/office/drawing/2014/main" id="{AAEFC94E-FF07-4851-81FC-D14EA88DAECF}"/>
              </a:ext>
            </a:extLst>
          </p:cNvPr>
          <p:cNvSpPr txBox="1"/>
          <p:nvPr/>
        </p:nvSpPr>
        <p:spPr>
          <a:xfrm>
            <a:off x="1371288" y="1725062"/>
            <a:ext cx="680937" cy="197822"/>
          </a:xfrm>
          <a:prstGeom prst="rect">
            <a:avLst/>
          </a:prstGeom>
          <a:noFill/>
          <a:ln>
            <a:noFill/>
          </a:ln>
        </p:spPr>
        <p:txBody>
          <a:bodyPr wrap="square" rtlCol="0" anchor="ctr">
            <a:noAutofit/>
          </a:bodyPr>
          <a:lstStyle/>
          <a:p>
            <a:pPr algn="just"/>
            <a:r>
              <a:rPr kumimoji="1" lang="en-US" altLang="zh-CN" b="1" dirty="0">
                <a:solidFill>
                  <a:srgbClr val="3A3636"/>
                </a:solidFill>
                <a:latin typeface="Alibaba PuHuiTi R" pitchFamily="18" charset="-122"/>
                <a:ea typeface="Alibaba PuHuiTi R" pitchFamily="18" charset="-122"/>
                <a:cs typeface="Alibaba PuHuiTi R" pitchFamily="18" charset="-122"/>
              </a:rPr>
              <a:t>1G</a:t>
            </a:r>
            <a:endParaRPr kumimoji="1" lang="zh-CN" altLang="en-US" b="1" dirty="0">
              <a:solidFill>
                <a:srgbClr val="3A3636"/>
              </a:solidFill>
              <a:latin typeface="Alibaba PuHuiTi R" pitchFamily="18" charset="-122"/>
              <a:ea typeface="Alibaba PuHuiTi R" pitchFamily="18" charset="-122"/>
              <a:cs typeface="Alibaba PuHuiTi R" pitchFamily="18" charset="-122"/>
            </a:endParaRPr>
          </a:p>
        </p:txBody>
      </p:sp>
      <p:sp>
        <p:nvSpPr>
          <p:cNvPr id="20" name="文本框 19">
            <a:extLst>
              <a:ext uri="{FF2B5EF4-FFF2-40B4-BE49-F238E27FC236}">
                <a16:creationId xmlns:a16="http://schemas.microsoft.com/office/drawing/2014/main" id="{E49D52CF-3E92-439D-9F71-307384A41CE7}"/>
              </a:ext>
            </a:extLst>
          </p:cNvPr>
          <p:cNvSpPr txBox="1"/>
          <p:nvPr/>
        </p:nvSpPr>
        <p:spPr>
          <a:xfrm>
            <a:off x="5310247" y="1809442"/>
            <a:ext cx="806653" cy="226819"/>
          </a:xfrm>
          <a:prstGeom prst="rect">
            <a:avLst/>
          </a:prstGeom>
          <a:noFill/>
          <a:ln>
            <a:noFill/>
          </a:ln>
        </p:spPr>
        <p:txBody>
          <a:bodyPr wrap="square" rtlCol="0" anchor="ctr">
            <a:noAutofit/>
          </a:bodyPr>
          <a:lstStyle/>
          <a:p>
            <a:pPr algn="just"/>
            <a:r>
              <a:rPr kumimoji="1" lang="en-US" altLang="zh-CN" sz="1400" b="1" dirty="0">
                <a:solidFill>
                  <a:srgbClr val="3A3636"/>
                </a:solidFill>
                <a:latin typeface="Alibaba PuHuiTi R" pitchFamily="18" charset="-122"/>
                <a:ea typeface="Alibaba PuHuiTi R" pitchFamily="18" charset="-122"/>
                <a:cs typeface="Alibaba PuHuiTi R" pitchFamily="18" charset="-122"/>
              </a:rPr>
              <a:t>400M</a:t>
            </a:r>
            <a:endParaRPr kumimoji="1" lang="zh-CN" altLang="en-US" sz="1400" b="1" dirty="0">
              <a:solidFill>
                <a:srgbClr val="3A3636"/>
              </a:solidFill>
              <a:latin typeface="Alibaba PuHuiTi R" pitchFamily="18" charset="-122"/>
              <a:ea typeface="Alibaba PuHuiTi R" pitchFamily="18" charset="-122"/>
              <a:cs typeface="Alibaba PuHuiTi R" pitchFamily="18" charset="-122"/>
            </a:endParaRPr>
          </a:p>
        </p:txBody>
      </p:sp>
      <p:sp>
        <p:nvSpPr>
          <p:cNvPr id="21" name="文本框 20">
            <a:extLst>
              <a:ext uri="{FF2B5EF4-FFF2-40B4-BE49-F238E27FC236}">
                <a16:creationId xmlns:a16="http://schemas.microsoft.com/office/drawing/2014/main" id="{0D67257F-0BCE-4008-A9D9-3F749A1B0132}"/>
              </a:ext>
            </a:extLst>
          </p:cNvPr>
          <p:cNvSpPr txBox="1"/>
          <p:nvPr/>
        </p:nvSpPr>
        <p:spPr>
          <a:xfrm>
            <a:off x="9648649" y="1862961"/>
            <a:ext cx="806653" cy="226819"/>
          </a:xfrm>
          <a:prstGeom prst="rect">
            <a:avLst/>
          </a:prstGeom>
          <a:noFill/>
          <a:ln>
            <a:noFill/>
          </a:ln>
        </p:spPr>
        <p:txBody>
          <a:bodyPr wrap="square" rtlCol="0" anchor="ctr">
            <a:noAutofit/>
          </a:bodyPr>
          <a:lstStyle/>
          <a:p>
            <a:pPr algn="just"/>
            <a:r>
              <a:rPr kumimoji="1" lang="en-US" altLang="zh-CN" sz="1200" b="1" dirty="0">
                <a:solidFill>
                  <a:srgbClr val="3A3636"/>
                </a:solidFill>
                <a:latin typeface="Alibaba PuHuiTi R" pitchFamily="18" charset="-122"/>
                <a:ea typeface="Alibaba PuHuiTi R" pitchFamily="18" charset="-122"/>
                <a:cs typeface="Alibaba PuHuiTi R" pitchFamily="18" charset="-122"/>
              </a:rPr>
              <a:t>250M</a:t>
            </a:r>
            <a:endParaRPr kumimoji="1" lang="zh-CN" altLang="en-US" sz="1200" b="1" dirty="0">
              <a:solidFill>
                <a:srgbClr val="3A3636"/>
              </a:solidFill>
              <a:latin typeface="Alibaba PuHuiTi R" pitchFamily="18" charset="-122"/>
              <a:ea typeface="Alibaba PuHuiTi R" pitchFamily="18" charset="-122"/>
              <a:cs typeface="Alibaba PuHuiTi R" pitchFamily="18" charset="-122"/>
            </a:endParaRPr>
          </a:p>
        </p:txBody>
      </p:sp>
    </p:spTree>
    <p:extLst>
      <p:ext uri="{BB962C8B-B14F-4D97-AF65-F5344CB8AC3E}">
        <p14:creationId xmlns:p14="http://schemas.microsoft.com/office/powerpoint/2010/main" val="15445789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9D868-71E3-4F5F-B602-4C2AF120F2CD}"/>
              </a:ext>
            </a:extLst>
          </p:cNvPr>
          <p:cNvSpPr>
            <a:spLocks noGrp="1"/>
          </p:cNvSpPr>
          <p:nvPr>
            <p:ph type="title"/>
          </p:nvPr>
        </p:nvSpPr>
        <p:spPr/>
        <p:txBody>
          <a:bodyPr/>
          <a:lstStyle/>
          <a:p>
            <a:pPr algn="ctr"/>
            <a:r>
              <a:rPr lang="zh-CN" altLang="en-US" dirty="0"/>
              <a:t>备份恢复</a:t>
            </a:r>
          </a:p>
        </p:txBody>
      </p:sp>
      <p:sp>
        <p:nvSpPr>
          <p:cNvPr id="3" name="内容占位符 2">
            <a:extLst>
              <a:ext uri="{FF2B5EF4-FFF2-40B4-BE49-F238E27FC236}">
                <a16:creationId xmlns:a16="http://schemas.microsoft.com/office/drawing/2014/main" id="{8A3D5EDC-3805-40BC-AF02-C56C777EFBBB}"/>
              </a:ext>
            </a:extLst>
          </p:cNvPr>
          <p:cNvSpPr>
            <a:spLocks noGrp="1"/>
          </p:cNvSpPr>
          <p:nvPr>
            <p:ph idx="1"/>
          </p:nvPr>
        </p:nvSpPr>
        <p:spPr/>
        <p:txBody>
          <a:bodyPr/>
          <a:lstStyle/>
          <a:p>
            <a:r>
              <a:rPr lang="zh-CN" altLang="en-US" sz="2800" dirty="0"/>
              <a:t>备份</a:t>
            </a:r>
            <a:r>
              <a:rPr lang="en-US" altLang="zh-CN" sz="2800" dirty="0"/>
              <a:t>/</a:t>
            </a:r>
            <a:r>
              <a:rPr lang="zh-CN" altLang="en-US" sz="2800" dirty="0"/>
              <a:t>恢复，全局一致性的数据备份</a:t>
            </a:r>
            <a:r>
              <a:rPr lang="en-US" altLang="zh-CN" sz="2800" dirty="0"/>
              <a:t>/</a:t>
            </a:r>
            <a:r>
              <a:rPr lang="zh-CN" altLang="en-US" sz="2800" dirty="0"/>
              <a:t>恢复</a:t>
            </a:r>
          </a:p>
        </p:txBody>
      </p:sp>
      <p:cxnSp>
        <p:nvCxnSpPr>
          <p:cNvPr id="25" name="直线箭头连接符 43">
            <a:extLst>
              <a:ext uri="{FF2B5EF4-FFF2-40B4-BE49-F238E27FC236}">
                <a16:creationId xmlns:a16="http://schemas.microsoft.com/office/drawing/2014/main" id="{24E8778E-5DB9-4AA6-8EC9-28B8AD8CC24B}"/>
              </a:ext>
            </a:extLst>
          </p:cNvPr>
          <p:cNvCxnSpPr>
            <a:cxnSpLocks/>
          </p:cNvCxnSpPr>
          <p:nvPr/>
        </p:nvCxnSpPr>
        <p:spPr>
          <a:xfrm flipV="1">
            <a:off x="2418546" y="3983224"/>
            <a:ext cx="0" cy="917642"/>
          </a:xfrm>
          <a:prstGeom prst="straightConnector1">
            <a:avLst/>
          </a:prstGeom>
          <a:noFill/>
          <a:ln w="6350" cap="flat" cmpd="sng" algn="ctr">
            <a:solidFill>
              <a:srgbClr val="0B6DFE"/>
            </a:solidFill>
            <a:prstDash val="solid"/>
            <a:miter lim="800000"/>
            <a:tailEnd type="triangle"/>
          </a:ln>
          <a:effectLst/>
        </p:spPr>
      </p:cxnSp>
      <p:sp>
        <p:nvSpPr>
          <p:cNvPr id="26" name="文本占位符 1">
            <a:extLst>
              <a:ext uri="{FF2B5EF4-FFF2-40B4-BE49-F238E27FC236}">
                <a16:creationId xmlns:a16="http://schemas.microsoft.com/office/drawing/2014/main" id="{AADB7E03-23BC-4EBD-9E3E-F82A4CDFE8A8}"/>
              </a:ext>
            </a:extLst>
          </p:cNvPr>
          <p:cNvSpPr txBox="1">
            <a:spLocks/>
          </p:cNvSpPr>
          <p:nvPr/>
        </p:nvSpPr>
        <p:spPr>
          <a:xfrm>
            <a:off x="5014592" y="1762548"/>
            <a:ext cx="5343950" cy="4641261"/>
          </a:xfrm>
          <a:prstGeom prst="rect">
            <a:avLst/>
          </a:prstGeom>
          <a:ln>
            <a:solidFill>
              <a:srgbClr val="3A3636"/>
            </a:solidFill>
          </a:ln>
        </p:spPr>
        <p:txBody>
          <a:bodyPr vert="horz" wrap="square" lIns="91440" tIns="72000" rIns="216000" bIns="72000" rtlCol="0" anchor="t">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kern="1200">
                <a:solidFill>
                  <a:schemeClr val="bg2">
                    <a:lumMod val="50000"/>
                  </a:schemeClr>
                </a:solidFill>
                <a:latin typeface="Alibaba PuHuiTi B" pitchFamily="18" charset="-122"/>
                <a:ea typeface="Alibaba PuHuiTi B"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1"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支持全量备份和增量备份：</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直接对存储层基线数据做全量备份，通过</a:t>
            </a:r>
            <a:r>
              <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redo-log</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实现增量备份；可以在线实时进行全量及增量备份，对业务无影响；</a:t>
            </a:r>
            <a:endPar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最小粒度为租户</a:t>
            </a:r>
            <a:r>
              <a:rPr kumimoji="0"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：备份恢复目前支持的最小粒度是租户，从而增加了备份恢复的灵活性，节省了空间；</a:t>
            </a:r>
            <a:endPar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1"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全局范围内保证数据一致性</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：所有节点数据分别备份，统一管理；可恢复至全局统一的时间点，确保全局数据的一致性；</a:t>
            </a:r>
            <a:endPar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0"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支持数据库上的任何操作</a:t>
            </a:r>
            <a:r>
              <a:rPr kumimoji="0"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：支持的数据包括用户权限、表定义、系统变量、用户信息、视图信息等逻辑数据以及所有的物理数据；</a:t>
            </a:r>
            <a:endPar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1"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支持多种备份介质</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：可备份至普通</a:t>
            </a:r>
            <a:r>
              <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NFS</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，也可备份至阿里云对象存储（</a:t>
            </a:r>
            <a:r>
              <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OSS</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）；备份恢复也可以恢复到任意时间点；</a:t>
            </a:r>
            <a:endPar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endParaRPr>
          </a:p>
          <a:p>
            <a:pPr marL="285750" marR="0" lvl="0" indent="-285750" algn="just" defTabSz="914400" rtl="0" eaLnBrk="1" fontAlgn="auto" latinLnBrk="0" hangingPunct="1">
              <a:lnSpc>
                <a:spcPct val="160000"/>
              </a:lnSpc>
              <a:spcBef>
                <a:spcPts val="1000"/>
              </a:spcBef>
              <a:spcAft>
                <a:spcPts val="0"/>
              </a:spcAft>
              <a:buClrTx/>
              <a:buSzTx/>
              <a:buFont typeface="Arial" panose="020B0604020202020204" pitchFamily="34" charset="0"/>
              <a:buChar char="•"/>
              <a:tabLst/>
              <a:defRPr/>
            </a:pPr>
            <a:r>
              <a:rPr kumimoji="1" lang="zh-CN" altLang="en-US" sz="1200" b="1"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性能</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：备份速度可以触达硬件处理能力上限；恢复速度取决于并发度，实测可达</a:t>
            </a:r>
            <a:r>
              <a:rPr kumimoji="1" lang="en-US" altLang="zh-CN"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500MB/</a:t>
            </a:r>
            <a:r>
              <a:rPr kumimoji="1" lang="zh-CN" altLang="en-US" sz="1200" b="0" i="0" u="none" strike="noStrike" kern="1200" cap="none" spc="0" normalizeH="0" baseline="0" noProof="0">
                <a:ln>
                  <a:noFill/>
                </a:ln>
                <a:solidFill>
                  <a:srgbClr val="3A3636"/>
                </a:solidFill>
                <a:effectLst/>
                <a:uLnTx/>
                <a:uFillTx/>
                <a:latin typeface="Alibaba PuHuiTi" pitchFamily="18" charset="-122"/>
                <a:ea typeface="Alibaba PuHuiTi" pitchFamily="18" charset="-122"/>
                <a:cs typeface="Alibaba PuHuiTi" pitchFamily="18" charset="-122"/>
              </a:rPr>
              <a:t>秒。</a:t>
            </a:r>
            <a:endParaRPr kumimoji="1" lang="zh-CN" altLang="en-US" sz="1200" b="0" i="0" u="none" strike="noStrike" kern="120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grpSp>
        <p:nvGrpSpPr>
          <p:cNvPr id="27" name="组合 26">
            <a:extLst>
              <a:ext uri="{FF2B5EF4-FFF2-40B4-BE49-F238E27FC236}">
                <a16:creationId xmlns:a16="http://schemas.microsoft.com/office/drawing/2014/main" id="{C28E912A-A892-41C4-A5B9-AEAEF46BF8B8}"/>
              </a:ext>
            </a:extLst>
          </p:cNvPr>
          <p:cNvGrpSpPr/>
          <p:nvPr/>
        </p:nvGrpSpPr>
        <p:grpSpPr>
          <a:xfrm>
            <a:off x="1079794" y="2599451"/>
            <a:ext cx="642026" cy="729573"/>
            <a:chOff x="1177046" y="2003899"/>
            <a:chExt cx="642026" cy="729573"/>
          </a:xfrm>
        </p:grpSpPr>
        <p:sp>
          <p:nvSpPr>
            <p:cNvPr id="28" name="圆柱体 2">
              <a:extLst>
                <a:ext uri="{FF2B5EF4-FFF2-40B4-BE49-F238E27FC236}">
                  <a16:creationId xmlns:a16="http://schemas.microsoft.com/office/drawing/2014/main" id="{91BE3942-D507-487D-A46D-E68A8860BFBC}"/>
                </a:ext>
              </a:extLst>
            </p:cNvPr>
            <p:cNvSpPr/>
            <p:nvPr/>
          </p:nvSpPr>
          <p:spPr>
            <a:xfrm>
              <a:off x="1177046" y="2490281"/>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29" name="圆柱体 7">
              <a:extLst>
                <a:ext uri="{FF2B5EF4-FFF2-40B4-BE49-F238E27FC236}">
                  <a16:creationId xmlns:a16="http://schemas.microsoft.com/office/drawing/2014/main" id="{63124C82-E16F-4885-9815-9A67E4D6917B}"/>
                </a:ext>
              </a:extLst>
            </p:cNvPr>
            <p:cNvSpPr/>
            <p:nvPr/>
          </p:nvSpPr>
          <p:spPr>
            <a:xfrm>
              <a:off x="1177046" y="2247090"/>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0" name="圆柱体 8">
              <a:extLst>
                <a:ext uri="{FF2B5EF4-FFF2-40B4-BE49-F238E27FC236}">
                  <a16:creationId xmlns:a16="http://schemas.microsoft.com/office/drawing/2014/main" id="{8FC1F5EF-C853-449F-8213-D3718A69C2C6}"/>
                </a:ext>
              </a:extLst>
            </p:cNvPr>
            <p:cNvSpPr/>
            <p:nvPr/>
          </p:nvSpPr>
          <p:spPr>
            <a:xfrm>
              <a:off x="1177046" y="2003899"/>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grpSp>
      <p:grpSp>
        <p:nvGrpSpPr>
          <p:cNvPr id="31" name="组合 30">
            <a:extLst>
              <a:ext uri="{FF2B5EF4-FFF2-40B4-BE49-F238E27FC236}">
                <a16:creationId xmlns:a16="http://schemas.microsoft.com/office/drawing/2014/main" id="{AACE3179-22C7-4F68-99B8-C84A38C8CFC2}"/>
              </a:ext>
            </a:extLst>
          </p:cNvPr>
          <p:cNvGrpSpPr/>
          <p:nvPr/>
        </p:nvGrpSpPr>
        <p:grpSpPr>
          <a:xfrm>
            <a:off x="2020134" y="2599451"/>
            <a:ext cx="642026" cy="729573"/>
            <a:chOff x="1177046" y="2003899"/>
            <a:chExt cx="642026" cy="729573"/>
          </a:xfrm>
        </p:grpSpPr>
        <p:sp>
          <p:nvSpPr>
            <p:cNvPr id="32" name="圆柱体 11">
              <a:extLst>
                <a:ext uri="{FF2B5EF4-FFF2-40B4-BE49-F238E27FC236}">
                  <a16:creationId xmlns:a16="http://schemas.microsoft.com/office/drawing/2014/main" id="{34B41BF0-FFC0-45B5-9057-537BEA232E8F}"/>
                </a:ext>
              </a:extLst>
            </p:cNvPr>
            <p:cNvSpPr/>
            <p:nvPr/>
          </p:nvSpPr>
          <p:spPr>
            <a:xfrm>
              <a:off x="1177046" y="2490281"/>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3" name="圆柱体 12">
              <a:extLst>
                <a:ext uri="{FF2B5EF4-FFF2-40B4-BE49-F238E27FC236}">
                  <a16:creationId xmlns:a16="http://schemas.microsoft.com/office/drawing/2014/main" id="{2BB6B49F-8BC2-45BD-AF75-5193690FA05B}"/>
                </a:ext>
              </a:extLst>
            </p:cNvPr>
            <p:cNvSpPr/>
            <p:nvPr/>
          </p:nvSpPr>
          <p:spPr>
            <a:xfrm>
              <a:off x="1177046" y="2247090"/>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4" name="圆柱体 13">
              <a:extLst>
                <a:ext uri="{FF2B5EF4-FFF2-40B4-BE49-F238E27FC236}">
                  <a16:creationId xmlns:a16="http://schemas.microsoft.com/office/drawing/2014/main" id="{2E4356CA-A971-4903-B9A2-FA2C3BE89676}"/>
                </a:ext>
              </a:extLst>
            </p:cNvPr>
            <p:cNvSpPr/>
            <p:nvPr/>
          </p:nvSpPr>
          <p:spPr>
            <a:xfrm>
              <a:off x="1177046" y="2003899"/>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grpSp>
      <p:grpSp>
        <p:nvGrpSpPr>
          <p:cNvPr id="35" name="组合 34">
            <a:extLst>
              <a:ext uri="{FF2B5EF4-FFF2-40B4-BE49-F238E27FC236}">
                <a16:creationId xmlns:a16="http://schemas.microsoft.com/office/drawing/2014/main" id="{35AEE604-EB69-4BA8-8366-774B618E5471}"/>
              </a:ext>
            </a:extLst>
          </p:cNvPr>
          <p:cNvGrpSpPr/>
          <p:nvPr/>
        </p:nvGrpSpPr>
        <p:grpSpPr>
          <a:xfrm>
            <a:off x="2925436" y="2599450"/>
            <a:ext cx="642026" cy="729573"/>
            <a:chOff x="1177046" y="2003899"/>
            <a:chExt cx="642026" cy="729573"/>
          </a:xfrm>
        </p:grpSpPr>
        <p:sp>
          <p:nvSpPr>
            <p:cNvPr id="36" name="圆柱体 15">
              <a:extLst>
                <a:ext uri="{FF2B5EF4-FFF2-40B4-BE49-F238E27FC236}">
                  <a16:creationId xmlns:a16="http://schemas.microsoft.com/office/drawing/2014/main" id="{F69ABA24-9354-49BE-AFBE-FEF55850A9AD}"/>
                </a:ext>
              </a:extLst>
            </p:cNvPr>
            <p:cNvSpPr/>
            <p:nvPr/>
          </p:nvSpPr>
          <p:spPr>
            <a:xfrm>
              <a:off x="1177046" y="2490281"/>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7" name="圆柱体 16">
              <a:extLst>
                <a:ext uri="{FF2B5EF4-FFF2-40B4-BE49-F238E27FC236}">
                  <a16:creationId xmlns:a16="http://schemas.microsoft.com/office/drawing/2014/main" id="{11161D25-0BF2-40A6-AAFB-74702B969C51}"/>
                </a:ext>
              </a:extLst>
            </p:cNvPr>
            <p:cNvSpPr/>
            <p:nvPr/>
          </p:nvSpPr>
          <p:spPr>
            <a:xfrm>
              <a:off x="1177046" y="2247090"/>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38" name="圆柱体 17">
              <a:extLst>
                <a:ext uri="{FF2B5EF4-FFF2-40B4-BE49-F238E27FC236}">
                  <a16:creationId xmlns:a16="http://schemas.microsoft.com/office/drawing/2014/main" id="{D14D3250-EAC3-4085-AFB2-BAAB2499FB82}"/>
                </a:ext>
              </a:extLst>
            </p:cNvPr>
            <p:cNvSpPr/>
            <p:nvPr/>
          </p:nvSpPr>
          <p:spPr>
            <a:xfrm>
              <a:off x="1177046" y="2003899"/>
              <a:ext cx="642026" cy="243191"/>
            </a:xfrm>
            <a:prstGeom prst="can">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grpSp>
      <p:sp>
        <p:nvSpPr>
          <p:cNvPr id="39" name="矩形 38">
            <a:extLst>
              <a:ext uri="{FF2B5EF4-FFF2-40B4-BE49-F238E27FC236}">
                <a16:creationId xmlns:a16="http://schemas.microsoft.com/office/drawing/2014/main" id="{90870BCD-574F-4A64-B790-050BE1456EE7}"/>
              </a:ext>
            </a:extLst>
          </p:cNvPr>
          <p:cNvSpPr/>
          <p:nvPr/>
        </p:nvSpPr>
        <p:spPr>
          <a:xfrm>
            <a:off x="895303" y="2266976"/>
            <a:ext cx="2915796" cy="1637428"/>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黑体" panose="02010609060101010101" pitchFamily="49" charset="-122"/>
              <a:cs typeface="+mn-cs"/>
            </a:endParaRPr>
          </a:p>
        </p:txBody>
      </p:sp>
      <p:sp>
        <p:nvSpPr>
          <p:cNvPr id="40" name="文本框 39">
            <a:extLst>
              <a:ext uri="{FF2B5EF4-FFF2-40B4-BE49-F238E27FC236}">
                <a16:creationId xmlns:a16="http://schemas.microsoft.com/office/drawing/2014/main" id="{3A0AAE9A-5752-4F21-9ACE-36BB854B9E89}"/>
              </a:ext>
            </a:extLst>
          </p:cNvPr>
          <p:cNvSpPr txBox="1"/>
          <p:nvPr/>
        </p:nvSpPr>
        <p:spPr>
          <a:xfrm>
            <a:off x="1658176" y="2260089"/>
            <a:ext cx="1756836" cy="405880"/>
          </a:xfrm>
          <a:prstGeom prst="rect">
            <a:avLst/>
          </a:prstGeom>
          <a:noFill/>
          <a:ln>
            <a:noFill/>
          </a:ln>
        </p:spPr>
        <p:txBody>
          <a:bodyPr wrap="square" rtlCol="0" anchor="ctr">
            <a:noAutofit/>
          </a:bodyPr>
          <a:lstStyle/>
          <a:p>
            <a:pPr algn="just"/>
            <a:r>
              <a:rPr kumimoji="1" lang="en-US" altLang="zh-CN" sz="1400" b="1" dirty="0" err="1">
                <a:solidFill>
                  <a:srgbClr val="3A3636"/>
                </a:solidFill>
                <a:latin typeface="Alibaba PuHuiTi R" pitchFamily="18" charset="-122"/>
                <a:ea typeface="Alibaba PuHuiTi R" pitchFamily="18" charset="-122"/>
                <a:cs typeface="Alibaba PuHuiTi R" pitchFamily="18" charset="-122"/>
              </a:rPr>
              <a:t>OceanBase</a:t>
            </a:r>
            <a:r>
              <a:rPr kumimoji="1" lang="en-US" altLang="zh-CN" sz="1400" b="1" dirty="0">
                <a:solidFill>
                  <a:srgbClr val="3A3636"/>
                </a:solidFill>
                <a:latin typeface="Alibaba PuHuiTi R" pitchFamily="18" charset="-122"/>
                <a:ea typeface="Alibaba PuHuiTi R" pitchFamily="18" charset="-122"/>
                <a:cs typeface="Alibaba PuHuiTi R" pitchFamily="18" charset="-122"/>
              </a:rPr>
              <a:t> </a:t>
            </a:r>
            <a:r>
              <a:rPr kumimoji="1" lang="zh-CN" altLang="en-US" sz="1400" b="1" dirty="0">
                <a:solidFill>
                  <a:srgbClr val="3A3636"/>
                </a:solidFill>
                <a:latin typeface="Alibaba PuHuiTi R" pitchFamily="18" charset="-122"/>
                <a:ea typeface="Alibaba PuHuiTi R" pitchFamily="18" charset="-122"/>
                <a:cs typeface="Alibaba PuHuiTi R" pitchFamily="18" charset="-122"/>
              </a:rPr>
              <a:t>集群</a:t>
            </a:r>
          </a:p>
        </p:txBody>
      </p:sp>
      <p:sp>
        <p:nvSpPr>
          <p:cNvPr id="41" name="矩形 40">
            <a:extLst>
              <a:ext uri="{FF2B5EF4-FFF2-40B4-BE49-F238E27FC236}">
                <a16:creationId xmlns:a16="http://schemas.microsoft.com/office/drawing/2014/main" id="{E69E70A3-4997-492F-8786-9BBB9C383F0E}"/>
              </a:ext>
            </a:extLst>
          </p:cNvPr>
          <p:cNvSpPr/>
          <p:nvPr/>
        </p:nvSpPr>
        <p:spPr>
          <a:xfrm>
            <a:off x="1232561" y="5013178"/>
            <a:ext cx="2013888" cy="504092"/>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存储介质（</a:t>
            </a:r>
            <a:r>
              <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NFS</a:t>
            </a: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或阿里云</a:t>
            </a:r>
            <a:r>
              <a:rPr kumimoji="1" lang="en-US" altLang="zh-CN"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OSS</a:t>
            </a:r>
            <a:r>
              <a:rPr kumimoji="1" lang="zh-CN" altLang="en-US" sz="14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a:t>
            </a:r>
          </a:p>
        </p:txBody>
      </p:sp>
      <p:cxnSp>
        <p:nvCxnSpPr>
          <p:cNvPr id="42" name="直线箭头连接符 38">
            <a:extLst>
              <a:ext uri="{FF2B5EF4-FFF2-40B4-BE49-F238E27FC236}">
                <a16:creationId xmlns:a16="http://schemas.microsoft.com/office/drawing/2014/main" id="{391EE583-0389-4A37-B964-F5B770D798CA}"/>
              </a:ext>
            </a:extLst>
          </p:cNvPr>
          <p:cNvCxnSpPr>
            <a:cxnSpLocks/>
          </p:cNvCxnSpPr>
          <p:nvPr/>
        </p:nvCxnSpPr>
        <p:spPr>
          <a:xfrm>
            <a:off x="2020134" y="3983224"/>
            <a:ext cx="0" cy="890031"/>
          </a:xfrm>
          <a:prstGeom prst="straightConnector1">
            <a:avLst/>
          </a:prstGeom>
          <a:noFill/>
          <a:ln w="6350" cap="flat" cmpd="sng" algn="ctr">
            <a:solidFill>
              <a:srgbClr val="0B6DFE"/>
            </a:solidFill>
            <a:prstDash val="solid"/>
            <a:miter lim="800000"/>
            <a:tailEnd type="triangle"/>
          </a:ln>
          <a:effectLst/>
        </p:spPr>
      </p:cxnSp>
      <p:sp>
        <p:nvSpPr>
          <p:cNvPr id="43" name="文本框 42">
            <a:extLst>
              <a:ext uri="{FF2B5EF4-FFF2-40B4-BE49-F238E27FC236}">
                <a16:creationId xmlns:a16="http://schemas.microsoft.com/office/drawing/2014/main" id="{E39284B8-635B-40E7-81D7-60B7C74A9027}"/>
              </a:ext>
            </a:extLst>
          </p:cNvPr>
          <p:cNvSpPr txBox="1"/>
          <p:nvPr/>
        </p:nvSpPr>
        <p:spPr>
          <a:xfrm>
            <a:off x="1395548" y="4319628"/>
            <a:ext cx="578371" cy="259689"/>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备份</a:t>
            </a:r>
          </a:p>
        </p:txBody>
      </p:sp>
      <p:sp>
        <p:nvSpPr>
          <p:cNvPr id="44" name="文本框 43">
            <a:extLst>
              <a:ext uri="{FF2B5EF4-FFF2-40B4-BE49-F238E27FC236}">
                <a16:creationId xmlns:a16="http://schemas.microsoft.com/office/drawing/2014/main" id="{F5086ED1-58BA-48B5-A4DC-897F4C496B79}"/>
              </a:ext>
            </a:extLst>
          </p:cNvPr>
          <p:cNvSpPr txBox="1"/>
          <p:nvPr/>
        </p:nvSpPr>
        <p:spPr>
          <a:xfrm>
            <a:off x="2463070" y="4319628"/>
            <a:ext cx="578371" cy="259689"/>
          </a:xfrm>
          <a:prstGeom prst="rect">
            <a:avLst/>
          </a:prstGeom>
          <a:noFill/>
          <a:ln>
            <a:noFill/>
          </a:ln>
        </p:spPr>
        <p:txBody>
          <a:bodyPr wrap="square" rtlCol="0" anchor="ctr">
            <a:noAutofit/>
          </a:bodyPr>
          <a:lstStyle/>
          <a:p>
            <a:pPr algn="just"/>
            <a:r>
              <a:rPr kumimoji="1" lang="zh-CN" altLang="en-US" sz="1400" dirty="0">
                <a:solidFill>
                  <a:srgbClr val="3A3636"/>
                </a:solidFill>
                <a:latin typeface="Alibaba PuHuiTi R" pitchFamily="18" charset="-122"/>
                <a:ea typeface="Alibaba PuHuiTi R" pitchFamily="18" charset="-122"/>
                <a:cs typeface="Alibaba PuHuiTi R" pitchFamily="18" charset="-122"/>
              </a:rPr>
              <a:t>恢复</a:t>
            </a:r>
          </a:p>
        </p:txBody>
      </p:sp>
      <p:sp>
        <p:nvSpPr>
          <p:cNvPr id="45" name="矩形 44">
            <a:extLst>
              <a:ext uri="{FF2B5EF4-FFF2-40B4-BE49-F238E27FC236}">
                <a16:creationId xmlns:a16="http://schemas.microsoft.com/office/drawing/2014/main" id="{1BE13BFD-2D85-45CE-B163-0A2996E998F7}"/>
              </a:ext>
            </a:extLst>
          </p:cNvPr>
          <p:cNvSpPr/>
          <p:nvPr/>
        </p:nvSpPr>
        <p:spPr>
          <a:xfrm>
            <a:off x="1640852" y="3493856"/>
            <a:ext cx="1400589" cy="321067"/>
          </a:xfrm>
          <a:prstGeom prst="rect">
            <a:avLst/>
          </a:prstGeom>
          <a:solidFill>
            <a:srgbClr val="5898F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数据库引擎内置备份恢复组件</a:t>
            </a:r>
          </a:p>
        </p:txBody>
      </p:sp>
    </p:spTree>
    <p:extLst>
      <p:ext uri="{BB962C8B-B14F-4D97-AF65-F5344CB8AC3E}">
        <p14:creationId xmlns:p14="http://schemas.microsoft.com/office/powerpoint/2010/main" val="349740877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DB5CA-77E2-4CCA-BC66-EA59C0D96A7A}"/>
              </a:ext>
            </a:extLst>
          </p:cNvPr>
          <p:cNvSpPr>
            <a:spLocks noGrp="1"/>
          </p:cNvSpPr>
          <p:nvPr>
            <p:ph type="title"/>
          </p:nvPr>
        </p:nvSpPr>
        <p:spPr/>
        <p:txBody>
          <a:bodyPr/>
          <a:lstStyle/>
          <a:p>
            <a:pPr algn="ctr"/>
            <a:r>
              <a:rPr lang="zh-CN" altLang="en-US" dirty="0"/>
              <a:t>目录</a:t>
            </a:r>
          </a:p>
        </p:txBody>
      </p:sp>
      <p:sp>
        <p:nvSpPr>
          <p:cNvPr id="3" name="内容占位符 2">
            <a:extLst>
              <a:ext uri="{FF2B5EF4-FFF2-40B4-BE49-F238E27FC236}">
                <a16:creationId xmlns:a16="http://schemas.microsoft.com/office/drawing/2014/main" id="{35977011-A66D-4229-9FA3-B161D1286CA7}"/>
              </a:ext>
            </a:extLst>
          </p:cNvPr>
          <p:cNvSpPr>
            <a:spLocks noGrp="1"/>
          </p:cNvSpPr>
          <p:nvPr>
            <p:ph idx="1"/>
          </p:nvPr>
        </p:nvSpPr>
        <p:spPr>
          <a:xfrm>
            <a:off x="531628" y="1127051"/>
            <a:ext cx="11229001" cy="4999113"/>
          </a:xfrm>
        </p:spPr>
        <p:txBody>
          <a:bodyPr/>
          <a:lstStyle/>
          <a:p>
            <a:r>
              <a:rPr lang="en-US" altLang="zh-CN" sz="2800" b="1" dirty="0"/>
              <a:t>OB</a:t>
            </a:r>
            <a:r>
              <a:rPr lang="zh-CN" altLang="en-US" sz="2800" b="1" dirty="0"/>
              <a:t>简介</a:t>
            </a:r>
            <a:endParaRPr lang="en-US" altLang="zh-CN" sz="2800" b="1" dirty="0"/>
          </a:p>
          <a:p>
            <a:r>
              <a:rPr lang="en-US" altLang="zh-CN" sz="2800" b="1" dirty="0"/>
              <a:t>OB</a:t>
            </a:r>
            <a:r>
              <a:rPr lang="zh-CN" altLang="en-US" sz="2800" b="1" dirty="0"/>
              <a:t>基础概念</a:t>
            </a:r>
            <a:endParaRPr lang="en-US" altLang="zh-CN" sz="2800" b="1" dirty="0"/>
          </a:p>
          <a:p>
            <a:r>
              <a:rPr lang="zh-CN" altLang="en-US" sz="2800" b="1" dirty="0"/>
              <a:t>核心技术</a:t>
            </a:r>
            <a:endParaRPr lang="en-US" altLang="zh-CN" sz="2800" b="1" dirty="0"/>
          </a:p>
          <a:p>
            <a:pPr lvl="1"/>
            <a:r>
              <a:rPr lang="zh-CN" altLang="en-US" sz="2267" dirty="0"/>
              <a:t>多副本与一致性</a:t>
            </a:r>
            <a:endParaRPr lang="en-US" altLang="zh-CN" sz="2267" dirty="0"/>
          </a:p>
          <a:p>
            <a:pPr lvl="1"/>
            <a:r>
              <a:rPr lang="zh-CN" altLang="en-US" sz="2267" dirty="0"/>
              <a:t>数据可靠和高可用</a:t>
            </a:r>
            <a:endParaRPr lang="en-US" altLang="zh-CN" sz="2267" dirty="0"/>
          </a:p>
          <a:p>
            <a:pPr lvl="1"/>
            <a:r>
              <a:rPr lang="zh-CN" altLang="en-US" sz="2267" dirty="0"/>
              <a:t>动态扩容与缩容</a:t>
            </a:r>
            <a:endParaRPr lang="en-US" altLang="zh-CN" sz="2267" dirty="0"/>
          </a:p>
          <a:p>
            <a:pPr lvl="1"/>
            <a:r>
              <a:rPr lang="zh-CN" altLang="en-US" sz="2267" dirty="0"/>
              <a:t>分布式事务</a:t>
            </a:r>
            <a:endParaRPr lang="en-US" altLang="zh-CN" sz="2267" dirty="0"/>
          </a:p>
          <a:p>
            <a:r>
              <a:rPr lang="en-US" altLang="zh-CN" sz="2800" b="1" dirty="0"/>
              <a:t>SQL</a:t>
            </a:r>
            <a:r>
              <a:rPr lang="zh-CN" altLang="en-US" sz="2800" b="1" dirty="0"/>
              <a:t>引擎</a:t>
            </a:r>
            <a:endParaRPr lang="en-US" altLang="zh-CN" sz="2800" b="1" dirty="0"/>
          </a:p>
          <a:p>
            <a:r>
              <a:rPr lang="zh-CN" altLang="en-US" sz="2800" b="1" dirty="0"/>
              <a:t>存储引擎与备份恢复</a:t>
            </a:r>
            <a:endParaRPr lang="en-US" altLang="zh-CN" sz="2800" b="1" dirty="0"/>
          </a:p>
          <a:p>
            <a:r>
              <a:rPr lang="en-US" altLang="zh-CN" sz="2800" b="1" dirty="0">
                <a:solidFill>
                  <a:srgbClr val="C00000"/>
                </a:solidFill>
              </a:rPr>
              <a:t>OCP</a:t>
            </a:r>
            <a:r>
              <a:rPr lang="zh-CN" altLang="en-US" sz="2800" b="1" dirty="0">
                <a:solidFill>
                  <a:srgbClr val="C00000"/>
                </a:solidFill>
              </a:rPr>
              <a:t>和</a:t>
            </a:r>
            <a:r>
              <a:rPr lang="en-US" altLang="zh-CN" sz="2800" b="1" dirty="0">
                <a:solidFill>
                  <a:srgbClr val="C00000"/>
                </a:solidFill>
              </a:rPr>
              <a:t>ODC</a:t>
            </a:r>
            <a:r>
              <a:rPr lang="zh-CN" altLang="en-US" sz="2800" b="1" dirty="0">
                <a:solidFill>
                  <a:srgbClr val="C00000"/>
                </a:solidFill>
              </a:rPr>
              <a:t>工具</a:t>
            </a:r>
            <a:endParaRPr lang="en-US" altLang="zh-CN" sz="2800" b="1" dirty="0">
              <a:solidFill>
                <a:srgbClr val="C00000"/>
              </a:solidFill>
            </a:endParaRPr>
          </a:p>
          <a:p>
            <a:endParaRPr lang="zh-CN" altLang="en-US" sz="2800" b="1" dirty="0"/>
          </a:p>
        </p:txBody>
      </p:sp>
    </p:spTree>
    <p:extLst>
      <p:ext uri="{BB962C8B-B14F-4D97-AF65-F5344CB8AC3E}">
        <p14:creationId xmlns:p14="http://schemas.microsoft.com/office/powerpoint/2010/main" val="398274603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FB8B8-025B-4D3F-9DCE-75D7B2E0E10A}"/>
              </a:ext>
            </a:extLst>
          </p:cNvPr>
          <p:cNvSpPr>
            <a:spLocks noGrp="1"/>
          </p:cNvSpPr>
          <p:nvPr>
            <p:ph type="title"/>
          </p:nvPr>
        </p:nvSpPr>
        <p:spPr/>
        <p:txBody>
          <a:bodyPr/>
          <a:lstStyle/>
          <a:p>
            <a:pPr algn="ctr"/>
            <a:r>
              <a:rPr lang="en-US" altLang="zh-CN" dirty="0"/>
              <a:t>OCP</a:t>
            </a:r>
            <a:endParaRPr lang="zh-CN" altLang="en-US" dirty="0"/>
          </a:p>
        </p:txBody>
      </p:sp>
      <p:sp>
        <p:nvSpPr>
          <p:cNvPr id="3" name="内容占位符 2">
            <a:extLst>
              <a:ext uri="{FF2B5EF4-FFF2-40B4-BE49-F238E27FC236}">
                <a16:creationId xmlns:a16="http://schemas.microsoft.com/office/drawing/2014/main" id="{A082D19C-C771-4486-8E30-AB2CC268F336}"/>
              </a:ext>
            </a:extLst>
          </p:cNvPr>
          <p:cNvSpPr>
            <a:spLocks noGrp="1"/>
          </p:cNvSpPr>
          <p:nvPr>
            <p:ph idx="1"/>
          </p:nvPr>
        </p:nvSpPr>
        <p:spPr/>
        <p:txBody>
          <a:bodyPr/>
          <a:lstStyle/>
          <a:p>
            <a:r>
              <a:rPr lang="en-US" altLang="zh-CN" sz="2800" b="1" dirty="0"/>
              <a:t>OCP</a:t>
            </a:r>
            <a:r>
              <a:rPr lang="zh-CN" altLang="en-US" sz="2800" b="1" dirty="0"/>
              <a:t>（</a:t>
            </a:r>
            <a:r>
              <a:rPr lang="en-US" altLang="zh-CN" sz="2800" b="1" dirty="0" err="1"/>
              <a:t>OceanBase</a:t>
            </a:r>
            <a:r>
              <a:rPr lang="en-US" altLang="zh-CN" sz="2800" b="1" dirty="0"/>
              <a:t> Cloud Platform</a:t>
            </a:r>
            <a:r>
              <a:rPr lang="zh-CN" altLang="en-US" sz="2800" b="1" dirty="0"/>
              <a:t>）是企业级数据库管理平台</a:t>
            </a:r>
          </a:p>
        </p:txBody>
      </p:sp>
      <p:sp>
        <p:nvSpPr>
          <p:cNvPr id="4" name="文本框 3">
            <a:extLst>
              <a:ext uri="{FF2B5EF4-FFF2-40B4-BE49-F238E27FC236}">
                <a16:creationId xmlns:a16="http://schemas.microsoft.com/office/drawing/2014/main" id="{73DE52BD-735C-40D6-97D0-3F8F26FAC8B2}"/>
              </a:ext>
            </a:extLst>
          </p:cNvPr>
          <p:cNvSpPr txBox="1"/>
          <p:nvPr/>
        </p:nvSpPr>
        <p:spPr>
          <a:xfrm>
            <a:off x="745981" y="1734222"/>
            <a:ext cx="10073200" cy="651861"/>
          </a:xfrm>
          <a:prstGeom prst="rect">
            <a:avLst/>
          </a:prstGeom>
          <a:noFill/>
          <a:ln>
            <a:noFill/>
          </a:ln>
        </p:spPr>
        <p:txBody>
          <a:bodyPr wrap="square" rtlCol="0" anchor="ctr">
            <a:noAutofit/>
          </a:bodyPr>
          <a:lstStyle/>
          <a:p>
            <a:pPr algn="just">
              <a:lnSpc>
                <a:spcPct val="150000"/>
              </a:lnSpc>
            </a:pPr>
            <a:r>
              <a:rPr lang="en" altLang="zh-CN" sz="1400" b="1" dirty="0" err="1">
                <a:solidFill>
                  <a:srgbClr val="3A3636"/>
                </a:solidFill>
                <a:latin typeface="Alibaba PuHuiTi" pitchFamily="18" charset="-122"/>
                <a:ea typeface="Alibaba PuHuiTi" pitchFamily="18" charset="-122"/>
                <a:cs typeface="Alibaba PuHuiTi" pitchFamily="18" charset="-122"/>
              </a:rPr>
              <a:t>OceanBase</a:t>
            </a:r>
            <a:r>
              <a:rPr lang="en" altLang="zh-CN" sz="1400" b="1" dirty="0">
                <a:solidFill>
                  <a:srgbClr val="3A3636"/>
                </a:solidFill>
                <a:latin typeface="Alibaba PuHuiTi" pitchFamily="18" charset="-122"/>
                <a:ea typeface="Alibaba PuHuiTi" pitchFamily="18" charset="-122"/>
                <a:cs typeface="Alibaba PuHuiTi" pitchFamily="18" charset="-122"/>
              </a:rPr>
              <a:t> </a:t>
            </a:r>
            <a:r>
              <a:rPr lang="zh-CN" altLang="en-US" sz="1400" b="1" dirty="0">
                <a:solidFill>
                  <a:srgbClr val="3A3636"/>
                </a:solidFill>
                <a:latin typeface="Alibaba PuHuiTi" pitchFamily="18" charset="-122"/>
                <a:ea typeface="Alibaba PuHuiTi" pitchFamily="18" charset="-122"/>
                <a:cs typeface="Alibaba PuHuiTi" pitchFamily="18" charset="-122"/>
              </a:rPr>
              <a:t>云平台（</a:t>
            </a:r>
            <a:r>
              <a:rPr lang="en" altLang="zh-CN" sz="1400" b="1" dirty="0" err="1">
                <a:solidFill>
                  <a:srgbClr val="3A3636"/>
                </a:solidFill>
                <a:latin typeface="Alibaba PuHuiTi" pitchFamily="18" charset="-122"/>
                <a:ea typeface="Alibaba PuHuiTi" pitchFamily="18" charset="-122"/>
                <a:cs typeface="Alibaba PuHuiTi" pitchFamily="18" charset="-122"/>
              </a:rPr>
              <a:t>OceanBase</a:t>
            </a:r>
            <a:r>
              <a:rPr lang="en" altLang="zh-CN" sz="1400" b="1" dirty="0">
                <a:solidFill>
                  <a:srgbClr val="3A3636"/>
                </a:solidFill>
                <a:latin typeface="Alibaba PuHuiTi" pitchFamily="18" charset="-122"/>
                <a:ea typeface="Alibaba PuHuiTi" pitchFamily="18" charset="-122"/>
                <a:cs typeface="Alibaba PuHuiTi" pitchFamily="18" charset="-122"/>
              </a:rPr>
              <a:t> Cloud Platform</a:t>
            </a:r>
            <a:r>
              <a:rPr lang="zh-CN" altLang="en" sz="1400" b="1" dirty="0">
                <a:solidFill>
                  <a:srgbClr val="3A3636"/>
                </a:solidFill>
                <a:latin typeface="Alibaba PuHuiTi" pitchFamily="18" charset="-122"/>
                <a:ea typeface="Alibaba PuHuiTi" pitchFamily="18" charset="-122"/>
                <a:cs typeface="Alibaba PuHuiTi" pitchFamily="18" charset="-122"/>
              </a:rPr>
              <a:t>，</a:t>
            </a:r>
            <a:r>
              <a:rPr lang="en" altLang="zh-CN" sz="1400" b="1" dirty="0">
                <a:solidFill>
                  <a:srgbClr val="3A3636"/>
                </a:solidFill>
                <a:latin typeface="Alibaba PuHuiTi" pitchFamily="18" charset="-122"/>
                <a:ea typeface="Alibaba PuHuiTi" pitchFamily="18" charset="-122"/>
                <a:cs typeface="Alibaba PuHuiTi" pitchFamily="18" charset="-122"/>
              </a:rPr>
              <a:t>OCP</a:t>
            </a:r>
            <a:r>
              <a:rPr lang="zh-CN" altLang="en" sz="1400" b="1" dirty="0">
                <a:solidFill>
                  <a:srgbClr val="3A3636"/>
                </a:solidFill>
                <a:latin typeface="Alibaba PuHuiTi" pitchFamily="18" charset="-122"/>
                <a:ea typeface="Alibaba PuHuiTi" pitchFamily="18" charset="-122"/>
                <a:cs typeface="Alibaba PuHuiTi" pitchFamily="18" charset="-122"/>
              </a:rPr>
              <a:t>）</a:t>
            </a:r>
            <a:r>
              <a:rPr lang="zh-CN" altLang="en-US" sz="1400" b="1" dirty="0">
                <a:solidFill>
                  <a:srgbClr val="3A3636"/>
                </a:solidFill>
                <a:latin typeface="Alibaba PuHuiTi" pitchFamily="18" charset="-122"/>
                <a:ea typeface="Alibaba PuHuiTi" pitchFamily="18" charset="-122"/>
                <a:cs typeface="Alibaba PuHuiTi" pitchFamily="18" charset="-122"/>
              </a:rPr>
              <a:t>伴随 </a:t>
            </a:r>
            <a:r>
              <a:rPr lang="en" altLang="zh-CN" sz="1400" b="1" dirty="0" err="1">
                <a:solidFill>
                  <a:srgbClr val="3A3636"/>
                </a:solidFill>
                <a:latin typeface="Alibaba PuHuiTi" pitchFamily="18" charset="-122"/>
                <a:ea typeface="Alibaba PuHuiTi" pitchFamily="18" charset="-122"/>
                <a:cs typeface="Alibaba PuHuiTi" pitchFamily="18" charset="-122"/>
              </a:rPr>
              <a:t>OceanBase</a:t>
            </a:r>
            <a:r>
              <a:rPr lang="en" altLang="zh-CN" sz="1400" b="1" dirty="0">
                <a:solidFill>
                  <a:srgbClr val="3A3636"/>
                </a:solidFill>
                <a:latin typeface="Alibaba PuHuiTi" pitchFamily="18" charset="-122"/>
                <a:ea typeface="Alibaba PuHuiTi" pitchFamily="18" charset="-122"/>
                <a:cs typeface="Alibaba PuHuiTi" pitchFamily="18" charset="-122"/>
              </a:rPr>
              <a:t> </a:t>
            </a:r>
            <a:r>
              <a:rPr lang="zh-CN" altLang="en-US" sz="1400" b="1" dirty="0">
                <a:solidFill>
                  <a:srgbClr val="3A3636"/>
                </a:solidFill>
                <a:latin typeface="Alibaba PuHuiTi" pitchFamily="18" charset="-122"/>
                <a:ea typeface="Alibaba PuHuiTi" pitchFamily="18" charset="-122"/>
                <a:cs typeface="Alibaba PuHuiTi" pitchFamily="18" charset="-122"/>
              </a:rPr>
              <a:t>数据库而生，是一款以 </a:t>
            </a:r>
            <a:r>
              <a:rPr lang="en" altLang="zh-CN" sz="1400" b="1" dirty="0" err="1">
                <a:solidFill>
                  <a:srgbClr val="3A3636"/>
                </a:solidFill>
                <a:latin typeface="Alibaba PuHuiTi" pitchFamily="18" charset="-122"/>
                <a:ea typeface="Alibaba PuHuiTi" pitchFamily="18" charset="-122"/>
                <a:cs typeface="Alibaba PuHuiTi" pitchFamily="18" charset="-122"/>
              </a:rPr>
              <a:t>OceanBase</a:t>
            </a:r>
            <a:r>
              <a:rPr lang="en" altLang="zh-CN" sz="1400" b="1" dirty="0">
                <a:solidFill>
                  <a:srgbClr val="3A3636"/>
                </a:solidFill>
                <a:latin typeface="Alibaba PuHuiTi" pitchFamily="18" charset="-122"/>
                <a:ea typeface="Alibaba PuHuiTi" pitchFamily="18" charset="-122"/>
                <a:cs typeface="Alibaba PuHuiTi" pitchFamily="18" charset="-122"/>
              </a:rPr>
              <a:t> </a:t>
            </a:r>
            <a:r>
              <a:rPr lang="zh-CN" altLang="en-US" sz="1400" b="1" dirty="0">
                <a:solidFill>
                  <a:srgbClr val="3A3636"/>
                </a:solidFill>
                <a:latin typeface="Alibaba PuHuiTi" pitchFamily="18" charset="-122"/>
                <a:ea typeface="Alibaba PuHuiTi" pitchFamily="18" charset="-122"/>
                <a:cs typeface="Alibaba PuHuiTi" pitchFamily="18" charset="-122"/>
              </a:rPr>
              <a:t>为核心的企业级数据库管理平台。</a:t>
            </a:r>
            <a:endParaRPr kumimoji="1" lang="zh-CN" altLang="en-US" sz="1100" b="1" dirty="0">
              <a:solidFill>
                <a:srgbClr val="3A3636"/>
              </a:solidFill>
              <a:latin typeface="Alibaba PuHuiTi" pitchFamily="18" charset="-122"/>
              <a:ea typeface="Alibaba PuHuiTi" pitchFamily="18" charset="-122"/>
              <a:cs typeface="Alibaba PuHuiTi" pitchFamily="18" charset="-122"/>
            </a:endParaRPr>
          </a:p>
        </p:txBody>
      </p:sp>
      <p:sp>
        <p:nvSpPr>
          <p:cNvPr id="5" name="矩形 4">
            <a:extLst>
              <a:ext uri="{FF2B5EF4-FFF2-40B4-BE49-F238E27FC236}">
                <a16:creationId xmlns:a16="http://schemas.microsoft.com/office/drawing/2014/main" id="{78312725-9A52-4EFB-9E6B-AD08CEE95893}"/>
              </a:ext>
            </a:extLst>
          </p:cNvPr>
          <p:cNvSpPr/>
          <p:nvPr/>
        </p:nvSpPr>
        <p:spPr>
          <a:xfrm>
            <a:off x="5808113" y="4577582"/>
            <a:ext cx="4185500" cy="1461484"/>
          </a:xfrm>
          <a:prstGeom prst="rect">
            <a:avLst/>
          </a:prstGeom>
          <a:noFill/>
          <a:ln>
            <a:solidFill>
              <a:srgbClr val="3A3636"/>
            </a:solidFill>
          </a:ln>
        </p:spPr>
        <p:txBody>
          <a:bodyPr wrap="square" anchor="ctr">
            <a:noAutofit/>
          </a:bodyPr>
          <a:lstStyle/>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提供 </a:t>
            </a:r>
            <a:r>
              <a:rPr kumimoji="0" lang="en" altLang="zh-CN" sz="1200" b="0" i="0" u="none" strike="noStrike" kern="0" cap="none" spc="0" normalizeH="0" baseline="0" noProof="0" dirty="0" err="1">
                <a:ln>
                  <a:noFill/>
                </a:ln>
                <a:solidFill>
                  <a:srgbClr val="0D1A26"/>
                </a:solidFill>
                <a:effectLst/>
                <a:uLnTx/>
                <a:uFillTx/>
                <a:latin typeface="Alibaba PuHuiTi" pitchFamily="18" charset="-122"/>
                <a:ea typeface="Alibaba PuHuiTi" pitchFamily="18" charset="-122"/>
                <a:cs typeface="Alibaba PuHuiTi" pitchFamily="18" charset="-122"/>
              </a:rPr>
              <a:t>OceanBase</a:t>
            </a:r>
            <a:r>
              <a:rPr kumimoji="0" lang="en"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 </a:t>
            </a: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集群的全生命周期管理</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针对 </a:t>
            </a:r>
            <a:r>
              <a:rPr kumimoji="0" lang="en" altLang="zh-CN" sz="1200" b="0" i="0" u="none" strike="noStrike" kern="0" cap="none" spc="0" normalizeH="0" baseline="0" noProof="0" dirty="0" err="1">
                <a:ln>
                  <a:noFill/>
                </a:ln>
                <a:solidFill>
                  <a:srgbClr val="0D1A26"/>
                </a:solidFill>
                <a:effectLst/>
                <a:uLnTx/>
                <a:uFillTx/>
                <a:latin typeface="Alibaba PuHuiTi" pitchFamily="18" charset="-122"/>
                <a:ea typeface="Alibaba PuHuiTi" pitchFamily="18" charset="-122"/>
                <a:cs typeface="Alibaba PuHuiTi" pitchFamily="18" charset="-122"/>
              </a:rPr>
              <a:t>OceanBase</a:t>
            </a:r>
            <a:r>
              <a:rPr kumimoji="0" lang="en"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 </a:t>
            </a: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特性设计的管理功能</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从集群到会话的递进式管理功能</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精心设计的拓扑图功能</a:t>
            </a:r>
          </a:p>
        </p:txBody>
      </p:sp>
      <p:sp>
        <p:nvSpPr>
          <p:cNvPr id="6" name="矩形 5">
            <a:extLst>
              <a:ext uri="{FF2B5EF4-FFF2-40B4-BE49-F238E27FC236}">
                <a16:creationId xmlns:a16="http://schemas.microsoft.com/office/drawing/2014/main" id="{FC822741-283D-4C7C-A656-D59213A78454}"/>
              </a:ext>
            </a:extLst>
          </p:cNvPr>
          <p:cNvSpPr/>
          <p:nvPr/>
        </p:nvSpPr>
        <p:spPr>
          <a:xfrm>
            <a:off x="847191" y="2631784"/>
            <a:ext cx="2934160"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高效的 </a:t>
            </a:r>
            <a:r>
              <a:rPr kumimoji="0" lang="en" altLang="zh-CN" sz="1400" b="1" i="0" u="none" strike="noStrike" kern="0" cap="none" spc="0" normalizeH="0" baseline="0" noProof="0" dirty="0" err="1">
                <a:ln>
                  <a:noFill/>
                </a:ln>
                <a:solidFill>
                  <a:srgbClr val="0D1A26"/>
                </a:solidFill>
                <a:effectLst/>
                <a:uLnTx/>
                <a:uFillTx/>
                <a:latin typeface="Alibaba PuHuiTi" pitchFamily="18" charset="-122"/>
                <a:ea typeface="Alibaba PuHuiTi" pitchFamily="18" charset="-122"/>
                <a:cs typeface="Alibaba PuHuiTi" pitchFamily="18" charset="-122"/>
              </a:rPr>
              <a:t>OceanBase</a:t>
            </a:r>
            <a:r>
              <a:rPr kumimoji="0" lang="en" altLang="zh-CN"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 </a:t>
            </a: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集群管理</a:t>
            </a:r>
          </a:p>
        </p:txBody>
      </p:sp>
      <p:sp>
        <p:nvSpPr>
          <p:cNvPr id="7" name="矩形 6">
            <a:extLst>
              <a:ext uri="{FF2B5EF4-FFF2-40B4-BE49-F238E27FC236}">
                <a16:creationId xmlns:a16="http://schemas.microsoft.com/office/drawing/2014/main" id="{9E05A3F0-5672-4CE7-9F44-AC10C480F221}"/>
              </a:ext>
            </a:extLst>
          </p:cNvPr>
          <p:cNvSpPr/>
          <p:nvPr/>
        </p:nvSpPr>
        <p:spPr>
          <a:xfrm>
            <a:off x="847191" y="3002566"/>
            <a:ext cx="2934160" cy="1083613"/>
          </a:xfrm>
          <a:prstGeom prst="rect">
            <a:avLst/>
          </a:prstGeom>
          <a:noFill/>
          <a:ln>
            <a:solidFill>
              <a:srgbClr val="3A3636"/>
            </a:solidFill>
          </a:ln>
        </p:spPr>
        <p:txBody>
          <a:bodyPr wrap="square" anchor="ctr">
            <a:noAutofit/>
          </a:bodyPr>
          <a:lstStyle/>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支持高可用性</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最多可以同时管理 </a:t>
            </a:r>
            <a:r>
              <a:rPr kumimoji="0" lang="en-US"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500 </a:t>
            </a: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台主机</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响应速度可达到秒级</a:t>
            </a:r>
          </a:p>
        </p:txBody>
      </p:sp>
      <p:sp>
        <p:nvSpPr>
          <p:cNvPr id="8" name="矩形 7">
            <a:extLst>
              <a:ext uri="{FF2B5EF4-FFF2-40B4-BE49-F238E27FC236}">
                <a16:creationId xmlns:a16="http://schemas.microsoft.com/office/drawing/2014/main" id="{F85CA53A-D85B-491F-87DD-9DDDEEB4437C}"/>
              </a:ext>
            </a:extLst>
          </p:cNvPr>
          <p:cNvSpPr/>
          <p:nvPr/>
        </p:nvSpPr>
        <p:spPr>
          <a:xfrm>
            <a:off x="847189" y="4262498"/>
            <a:ext cx="4508438"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流畅高效的用户路径</a:t>
            </a:r>
          </a:p>
        </p:txBody>
      </p:sp>
      <p:sp>
        <p:nvSpPr>
          <p:cNvPr id="9" name="矩形 8">
            <a:extLst>
              <a:ext uri="{FF2B5EF4-FFF2-40B4-BE49-F238E27FC236}">
                <a16:creationId xmlns:a16="http://schemas.microsoft.com/office/drawing/2014/main" id="{6B17831F-956D-4140-8201-313F391318AB}"/>
              </a:ext>
            </a:extLst>
          </p:cNvPr>
          <p:cNvSpPr/>
          <p:nvPr/>
        </p:nvSpPr>
        <p:spPr>
          <a:xfrm>
            <a:off x="847189" y="4577581"/>
            <a:ext cx="4508438" cy="1461485"/>
          </a:xfrm>
          <a:prstGeom prst="rect">
            <a:avLst/>
          </a:prstGeom>
          <a:noFill/>
          <a:ln>
            <a:solidFill>
              <a:srgbClr val="3A3636"/>
            </a:solidFill>
          </a:ln>
        </p:spPr>
        <p:txBody>
          <a:bodyPr wrap="square" anchor="ctr">
            <a:noAutofit/>
          </a:bodyPr>
          <a:lstStyle/>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对核心 </a:t>
            </a:r>
            <a:r>
              <a:rPr kumimoji="0" lang="en"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Job </a:t>
            </a: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的任务进行串连设计，流程清晰、无断点</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提供运维任务的快捷入口，在所有页面均可快速切换至任务</a:t>
            </a:r>
            <a:endParaRPr kumimoji="0" lang="en-US"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endParaRP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提供单个集群、单个租户的沉浸式管理视角，更符合用户心智</a:t>
            </a:r>
          </a:p>
        </p:txBody>
      </p:sp>
      <p:sp>
        <p:nvSpPr>
          <p:cNvPr id="10" name="矩形 9">
            <a:extLst>
              <a:ext uri="{FF2B5EF4-FFF2-40B4-BE49-F238E27FC236}">
                <a16:creationId xmlns:a16="http://schemas.microsoft.com/office/drawing/2014/main" id="{01CECB38-BA0E-463B-8397-A45D6148DFBF}"/>
              </a:ext>
            </a:extLst>
          </p:cNvPr>
          <p:cNvSpPr/>
          <p:nvPr/>
        </p:nvSpPr>
        <p:spPr>
          <a:xfrm>
            <a:off x="4494644" y="2631785"/>
            <a:ext cx="5498969"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可视化的体验</a:t>
            </a:r>
          </a:p>
        </p:txBody>
      </p:sp>
      <p:sp>
        <p:nvSpPr>
          <p:cNvPr id="11" name="矩形 10">
            <a:extLst>
              <a:ext uri="{FF2B5EF4-FFF2-40B4-BE49-F238E27FC236}">
                <a16:creationId xmlns:a16="http://schemas.microsoft.com/office/drawing/2014/main" id="{3CBCB3B4-4924-418E-9E77-AD418D5CDDAA}"/>
              </a:ext>
            </a:extLst>
          </p:cNvPr>
          <p:cNvSpPr/>
          <p:nvPr/>
        </p:nvSpPr>
        <p:spPr>
          <a:xfrm>
            <a:off x="4494645" y="3002567"/>
            <a:ext cx="5498969" cy="1083614"/>
          </a:xfrm>
          <a:prstGeom prst="rect">
            <a:avLst/>
          </a:prstGeom>
          <a:noFill/>
          <a:ln>
            <a:solidFill>
              <a:srgbClr val="3A3636"/>
            </a:solidFill>
          </a:ln>
        </p:spPr>
        <p:txBody>
          <a:bodyPr wrap="square" anchor="ctr">
            <a:noAutofit/>
          </a:bodyPr>
          <a:lstStyle/>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任务详情提供流程图和自然灵活的画布交互，管理任务进度更直观、高效</a:t>
            </a: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新增集群和租户的拓扑图，透出分布式的业务逻辑，展示运行状态、关键数据</a:t>
            </a:r>
            <a:endParaRPr kumimoji="0" lang="en-US"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endParaRPr>
          </a:p>
          <a:p>
            <a:pPr marL="166950" marR="0" lvl="1" indent="-141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依据 </a:t>
            </a:r>
            <a:r>
              <a:rPr kumimoji="0" lang="en" altLang="zh-CN"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DBA </a:t>
            </a:r>
            <a:r>
              <a:rPr kumimoji="0" lang="zh-CN" altLang="en-US" sz="1200" b="0"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的工作场景，划分沉浸式导航的功能模块，功能入口更加清晰</a:t>
            </a:r>
          </a:p>
        </p:txBody>
      </p:sp>
      <p:sp>
        <p:nvSpPr>
          <p:cNvPr id="12" name="矩形 11">
            <a:extLst>
              <a:ext uri="{FF2B5EF4-FFF2-40B4-BE49-F238E27FC236}">
                <a16:creationId xmlns:a16="http://schemas.microsoft.com/office/drawing/2014/main" id="{993C5398-6810-448B-B0D2-7F368A9BFF44}"/>
              </a:ext>
            </a:extLst>
          </p:cNvPr>
          <p:cNvSpPr/>
          <p:nvPr/>
        </p:nvSpPr>
        <p:spPr>
          <a:xfrm>
            <a:off x="5808112" y="4269805"/>
            <a:ext cx="4185500"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专业化的功能</a:t>
            </a:r>
          </a:p>
        </p:txBody>
      </p:sp>
    </p:spTree>
    <p:extLst>
      <p:ext uri="{BB962C8B-B14F-4D97-AF65-F5344CB8AC3E}">
        <p14:creationId xmlns:p14="http://schemas.microsoft.com/office/powerpoint/2010/main" val="5103117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E8181-9F6B-49D9-87EC-F3876AD29F6A}"/>
              </a:ext>
            </a:extLst>
          </p:cNvPr>
          <p:cNvSpPr>
            <a:spLocks noGrp="1"/>
          </p:cNvSpPr>
          <p:nvPr>
            <p:ph type="title"/>
          </p:nvPr>
        </p:nvSpPr>
        <p:spPr/>
        <p:txBody>
          <a:bodyPr/>
          <a:lstStyle/>
          <a:p>
            <a:pPr algn="ctr"/>
            <a:r>
              <a:rPr lang="en-US" altLang="zh-CN" dirty="0"/>
              <a:t>OCP</a:t>
            </a:r>
            <a:endParaRPr lang="zh-CN" altLang="en-US" dirty="0"/>
          </a:p>
        </p:txBody>
      </p:sp>
      <p:sp>
        <p:nvSpPr>
          <p:cNvPr id="3" name="内容占位符 2">
            <a:extLst>
              <a:ext uri="{FF2B5EF4-FFF2-40B4-BE49-F238E27FC236}">
                <a16:creationId xmlns:a16="http://schemas.microsoft.com/office/drawing/2014/main" id="{EFA7CB76-ECA2-4602-BDA2-58EC8126BDB8}"/>
              </a:ext>
            </a:extLst>
          </p:cNvPr>
          <p:cNvSpPr>
            <a:spLocks noGrp="1"/>
          </p:cNvSpPr>
          <p:nvPr>
            <p:ph idx="1"/>
          </p:nvPr>
        </p:nvSpPr>
        <p:spPr/>
        <p:txBody>
          <a:bodyPr/>
          <a:lstStyle/>
          <a:p>
            <a:r>
              <a:rPr lang="en-US" altLang="zh-CN" sz="2800" b="1" dirty="0"/>
              <a:t>OCP</a:t>
            </a:r>
            <a:r>
              <a:rPr lang="zh-CN" altLang="en-US" sz="2800" b="1" dirty="0"/>
              <a:t>产品架构和功能，一站式的管理运维工具</a:t>
            </a:r>
          </a:p>
        </p:txBody>
      </p:sp>
      <p:sp>
        <p:nvSpPr>
          <p:cNvPr id="4" name="矩形 3">
            <a:extLst>
              <a:ext uri="{FF2B5EF4-FFF2-40B4-BE49-F238E27FC236}">
                <a16:creationId xmlns:a16="http://schemas.microsoft.com/office/drawing/2014/main" id="{09EB4C29-B884-4DA1-8790-911BD2DC9B17}"/>
              </a:ext>
            </a:extLst>
          </p:cNvPr>
          <p:cNvSpPr/>
          <p:nvPr/>
        </p:nvSpPr>
        <p:spPr>
          <a:xfrm>
            <a:off x="1433531" y="3879347"/>
            <a:ext cx="586787" cy="263951"/>
          </a:xfrm>
          <a:prstGeom prst="rect">
            <a:avLst/>
          </a:prstGeom>
          <a:solidFill>
            <a:srgbClr val="0B6DF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OCP</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5" name="矩形 4">
            <a:extLst>
              <a:ext uri="{FF2B5EF4-FFF2-40B4-BE49-F238E27FC236}">
                <a16:creationId xmlns:a16="http://schemas.microsoft.com/office/drawing/2014/main" id="{0EA2A28D-F238-4B22-BA76-041281A4FB1D}"/>
              </a:ext>
            </a:extLst>
          </p:cNvPr>
          <p:cNvSpPr/>
          <p:nvPr/>
        </p:nvSpPr>
        <p:spPr>
          <a:xfrm>
            <a:off x="1014449" y="4809780"/>
            <a:ext cx="1067258" cy="1557629"/>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pic>
        <p:nvPicPr>
          <p:cNvPr id="6" name="图形 5" descr="数据库">
            <a:extLst>
              <a:ext uri="{FF2B5EF4-FFF2-40B4-BE49-F238E27FC236}">
                <a16:creationId xmlns:a16="http://schemas.microsoft.com/office/drawing/2014/main" id="{4133B149-0C3D-4488-9007-B72C0C1A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2113" y="5789047"/>
            <a:ext cx="602345" cy="303208"/>
          </a:xfrm>
          <a:prstGeom prst="rect">
            <a:avLst/>
          </a:prstGeom>
        </p:spPr>
      </p:pic>
      <p:pic>
        <p:nvPicPr>
          <p:cNvPr id="7" name="图形 6" descr="单级齿轮">
            <a:extLst>
              <a:ext uri="{FF2B5EF4-FFF2-40B4-BE49-F238E27FC236}">
                <a16:creationId xmlns:a16="http://schemas.microsoft.com/office/drawing/2014/main" id="{38F74A94-15FD-4176-A94D-6B5189911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6032" y="4876204"/>
            <a:ext cx="323883" cy="323883"/>
          </a:xfrm>
          <a:prstGeom prst="rect">
            <a:avLst/>
          </a:prstGeom>
        </p:spPr>
      </p:pic>
      <p:sp>
        <p:nvSpPr>
          <p:cNvPr id="8" name="文本框 7">
            <a:extLst>
              <a:ext uri="{FF2B5EF4-FFF2-40B4-BE49-F238E27FC236}">
                <a16:creationId xmlns:a16="http://schemas.microsoft.com/office/drawing/2014/main" id="{0505D3EE-8F73-4919-8922-5470495CCF30}"/>
              </a:ext>
            </a:extLst>
          </p:cNvPr>
          <p:cNvSpPr txBox="1"/>
          <p:nvPr/>
        </p:nvSpPr>
        <p:spPr>
          <a:xfrm>
            <a:off x="939035" y="5165268"/>
            <a:ext cx="1142672"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OCP</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Agent</a:t>
            </a: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cxnSp>
        <p:nvCxnSpPr>
          <p:cNvPr id="9" name="直线箭头连接符 11">
            <a:extLst>
              <a:ext uri="{FF2B5EF4-FFF2-40B4-BE49-F238E27FC236}">
                <a16:creationId xmlns:a16="http://schemas.microsoft.com/office/drawing/2014/main" id="{66F94232-C034-41BF-85BF-AC6417F31D2E}"/>
              </a:ext>
            </a:extLst>
          </p:cNvPr>
          <p:cNvCxnSpPr>
            <a:cxnSpLocks/>
          </p:cNvCxnSpPr>
          <p:nvPr/>
        </p:nvCxnSpPr>
        <p:spPr>
          <a:xfrm>
            <a:off x="1394892" y="5456695"/>
            <a:ext cx="0" cy="281811"/>
          </a:xfrm>
          <a:prstGeom prst="straightConnector1">
            <a:avLst/>
          </a:prstGeom>
          <a:noFill/>
          <a:ln w="6350" cap="flat" cmpd="sng" algn="ctr">
            <a:solidFill>
              <a:srgbClr val="3A3636"/>
            </a:solidFill>
            <a:prstDash val="solid"/>
            <a:miter lim="800000"/>
            <a:tailEnd type="triangle"/>
          </a:ln>
          <a:effectLst/>
        </p:spPr>
      </p:cxnSp>
      <p:sp>
        <p:nvSpPr>
          <p:cNvPr id="10" name="文本框 9">
            <a:extLst>
              <a:ext uri="{FF2B5EF4-FFF2-40B4-BE49-F238E27FC236}">
                <a16:creationId xmlns:a16="http://schemas.microsoft.com/office/drawing/2014/main" id="{ADA0CD42-B46F-4FCA-BC7D-CAC18C5B573A}"/>
              </a:ext>
            </a:extLst>
          </p:cNvPr>
          <p:cNvSpPr txBox="1"/>
          <p:nvPr/>
        </p:nvSpPr>
        <p:spPr>
          <a:xfrm>
            <a:off x="1023256" y="6095532"/>
            <a:ext cx="995035"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OB</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Server</a:t>
            </a: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sp>
        <p:nvSpPr>
          <p:cNvPr id="11" name="文本框 10">
            <a:extLst>
              <a:ext uri="{FF2B5EF4-FFF2-40B4-BE49-F238E27FC236}">
                <a16:creationId xmlns:a16="http://schemas.microsoft.com/office/drawing/2014/main" id="{94B3386A-0070-4CCC-A114-1E8B7BABA512}"/>
              </a:ext>
            </a:extLst>
          </p:cNvPr>
          <p:cNvSpPr txBox="1"/>
          <p:nvPr/>
        </p:nvSpPr>
        <p:spPr>
          <a:xfrm>
            <a:off x="1078986" y="6421756"/>
            <a:ext cx="895547"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OB</a:t>
            </a:r>
            <a:r>
              <a:rPr kumimoji="1" lang="zh-CN" altLang="en-US" sz="1200" dirty="0">
                <a:solidFill>
                  <a:srgbClr val="3A3636"/>
                </a:solidFill>
                <a:latin typeface="Alibaba PuHuiTi R" pitchFamily="18" charset="-122"/>
                <a:ea typeface="Alibaba PuHuiTi R" pitchFamily="18" charset="-122"/>
                <a:cs typeface="Alibaba PuHuiTi R" pitchFamily="18" charset="-122"/>
              </a:rPr>
              <a:t>集群</a:t>
            </a:r>
          </a:p>
        </p:txBody>
      </p:sp>
      <p:sp>
        <p:nvSpPr>
          <p:cNvPr id="12" name="文本框 11">
            <a:extLst>
              <a:ext uri="{FF2B5EF4-FFF2-40B4-BE49-F238E27FC236}">
                <a16:creationId xmlns:a16="http://schemas.microsoft.com/office/drawing/2014/main" id="{449F800A-2860-49F1-A4E5-6D061745A8DE}"/>
              </a:ext>
            </a:extLst>
          </p:cNvPr>
          <p:cNvSpPr txBox="1"/>
          <p:nvPr/>
        </p:nvSpPr>
        <p:spPr>
          <a:xfrm>
            <a:off x="2246746" y="6421756"/>
            <a:ext cx="1156453"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OB</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Proxy</a:t>
            </a:r>
            <a:r>
              <a:rPr kumimoji="1" lang="zh-CN" altLang="en-US" sz="1200" dirty="0">
                <a:solidFill>
                  <a:srgbClr val="3A3636"/>
                </a:solidFill>
                <a:latin typeface="Alibaba PuHuiTi R" pitchFamily="18" charset="-122"/>
                <a:ea typeface="Alibaba PuHuiTi R" pitchFamily="18" charset="-122"/>
                <a:cs typeface="Alibaba PuHuiTi R" pitchFamily="18" charset="-122"/>
              </a:rPr>
              <a:t>集群</a:t>
            </a:r>
          </a:p>
        </p:txBody>
      </p:sp>
      <p:sp>
        <p:nvSpPr>
          <p:cNvPr id="13" name="矩形 12">
            <a:extLst>
              <a:ext uri="{FF2B5EF4-FFF2-40B4-BE49-F238E27FC236}">
                <a16:creationId xmlns:a16="http://schemas.microsoft.com/office/drawing/2014/main" id="{CF8A9EAA-69AF-450A-8E7D-40F67453CDB0}"/>
              </a:ext>
            </a:extLst>
          </p:cNvPr>
          <p:cNvSpPr/>
          <p:nvPr/>
        </p:nvSpPr>
        <p:spPr>
          <a:xfrm>
            <a:off x="2330174" y="4809780"/>
            <a:ext cx="1067258" cy="1557629"/>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pic>
        <p:nvPicPr>
          <p:cNvPr id="14" name="图形 13" descr="单级齿轮">
            <a:extLst>
              <a:ext uri="{FF2B5EF4-FFF2-40B4-BE49-F238E27FC236}">
                <a16:creationId xmlns:a16="http://schemas.microsoft.com/office/drawing/2014/main" id="{B42C832F-12AE-46D4-9796-28F7AEE693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4433" y="4819048"/>
            <a:ext cx="457200" cy="457200"/>
          </a:xfrm>
          <a:prstGeom prst="rect">
            <a:avLst/>
          </a:prstGeom>
        </p:spPr>
      </p:pic>
      <p:sp>
        <p:nvSpPr>
          <p:cNvPr id="15" name="文本框 14">
            <a:extLst>
              <a:ext uri="{FF2B5EF4-FFF2-40B4-BE49-F238E27FC236}">
                <a16:creationId xmlns:a16="http://schemas.microsoft.com/office/drawing/2014/main" id="{8B75D8E8-A92D-4B03-B2B4-7DFDB4DC7D4B}"/>
              </a:ext>
            </a:extLst>
          </p:cNvPr>
          <p:cNvSpPr txBox="1"/>
          <p:nvPr/>
        </p:nvSpPr>
        <p:spPr>
          <a:xfrm>
            <a:off x="2348445" y="5192744"/>
            <a:ext cx="1031660"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OCP</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Agent</a:t>
            </a: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pic>
        <p:nvPicPr>
          <p:cNvPr id="16" name="图形 15" descr="单级齿轮">
            <a:extLst>
              <a:ext uri="{FF2B5EF4-FFF2-40B4-BE49-F238E27FC236}">
                <a16:creationId xmlns:a16="http://schemas.microsoft.com/office/drawing/2014/main" id="{353494E8-F3B1-4638-A47C-9F4B897F62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5214" y="4809781"/>
            <a:ext cx="457200" cy="457200"/>
          </a:xfrm>
          <a:prstGeom prst="rect">
            <a:avLst/>
          </a:prstGeom>
        </p:spPr>
      </p:pic>
      <p:sp>
        <p:nvSpPr>
          <p:cNvPr id="17" name="文本框 16">
            <a:extLst>
              <a:ext uri="{FF2B5EF4-FFF2-40B4-BE49-F238E27FC236}">
                <a16:creationId xmlns:a16="http://schemas.microsoft.com/office/drawing/2014/main" id="{403C6BC2-0E3C-4E30-8DD2-5E780DCD6B23}"/>
              </a:ext>
            </a:extLst>
          </p:cNvPr>
          <p:cNvSpPr txBox="1"/>
          <p:nvPr/>
        </p:nvSpPr>
        <p:spPr>
          <a:xfrm>
            <a:off x="3602478" y="5202011"/>
            <a:ext cx="1142672"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OCP</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Agent</a:t>
            </a: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sp>
        <p:nvSpPr>
          <p:cNvPr id="18" name="矩形 17">
            <a:extLst>
              <a:ext uri="{FF2B5EF4-FFF2-40B4-BE49-F238E27FC236}">
                <a16:creationId xmlns:a16="http://schemas.microsoft.com/office/drawing/2014/main" id="{AF0D7072-ECD6-481A-847D-62A325C120A2}"/>
              </a:ext>
            </a:extLst>
          </p:cNvPr>
          <p:cNvSpPr/>
          <p:nvPr/>
        </p:nvSpPr>
        <p:spPr>
          <a:xfrm>
            <a:off x="3672836" y="4800130"/>
            <a:ext cx="1067258" cy="1567280"/>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pic>
        <p:nvPicPr>
          <p:cNvPr id="19" name="图形 18" descr="服务器">
            <a:extLst>
              <a:ext uri="{FF2B5EF4-FFF2-40B4-BE49-F238E27FC236}">
                <a16:creationId xmlns:a16="http://schemas.microsoft.com/office/drawing/2014/main" id="{FD973974-530E-4F8A-A409-5051671340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7873" y="5758146"/>
            <a:ext cx="499216" cy="319262"/>
          </a:xfrm>
          <a:prstGeom prst="rect">
            <a:avLst/>
          </a:prstGeom>
        </p:spPr>
      </p:pic>
      <p:sp>
        <p:nvSpPr>
          <p:cNvPr id="20" name="文本框 19">
            <a:extLst>
              <a:ext uri="{FF2B5EF4-FFF2-40B4-BE49-F238E27FC236}">
                <a16:creationId xmlns:a16="http://schemas.microsoft.com/office/drawing/2014/main" id="{6BB1F35A-7E32-4100-81C0-89C28EB8475B}"/>
              </a:ext>
            </a:extLst>
          </p:cNvPr>
          <p:cNvSpPr txBox="1"/>
          <p:nvPr/>
        </p:nvSpPr>
        <p:spPr>
          <a:xfrm>
            <a:off x="3757333" y="6103458"/>
            <a:ext cx="747085" cy="263951"/>
          </a:xfrm>
          <a:prstGeom prst="rect">
            <a:avLst/>
          </a:prstGeom>
          <a:noFill/>
          <a:ln>
            <a:noFill/>
          </a:ln>
        </p:spPr>
        <p:txBody>
          <a:bodyPr wrap="square" rtlCol="0" anchor="ctr">
            <a:noAutofit/>
          </a:bodyPr>
          <a:lstStyle/>
          <a:p>
            <a:pPr algn="ctr"/>
            <a:r>
              <a:rPr kumimoji="1" lang="zh-CN" altLang="en-US" sz="1200" dirty="0">
                <a:solidFill>
                  <a:srgbClr val="3A3636"/>
                </a:solidFill>
                <a:latin typeface="Alibaba PuHuiTi R" pitchFamily="18" charset="-122"/>
                <a:ea typeface="Alibaba PuHuiTi R" pitchFamily="18" charset="-122"/>
                <a:cs typeface="Alibaba PuHuiTi R" pitchFamily="18" charset="-122"/>
              </a:rPr>
              <a:t>主机</a:t>
            </a:r>
          </a:p>
        </p:txBody>
      </p:sp>
      <p:pic>
        <p:nvPicPr>
          <p:cNvPr id="21" name="图形 20" descr="可回收标志">
            <a:extLst>
              <a:ext uri="{FF2B5EF4-FFF2-40B4-BE49-F238E27FC236}">
                <a16:creationId xmlns:a16="http://schemas.microsoft.com/office/drawing/2014/main" id="{1E86E33E-323A-478F-9A3F-9D5DD94D56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70019" y="5741496"/>
            <a:ext cx="348158" cy="348158"/>
          </a:xfrm>
          <a:prstGeom prst="rect">
            <a:avLst/>
          </a:prstGeom>
        </p:spPr>
      </p:pic>
      <p:pic>
        <p:nvPicPr>
          <p:cNvPr id="22" name="图形 21" descr="Internet">
            <a:extLst>
              <a:ext uri="{FF2B5EF4-FFF2-40B4-BE49-F238E27FC236}">
                <a16:creationId xmlns:a16="http://schemas.microsoft.com/office/drawing/2014/main" id="{02AA1D76-FE24-4F9E-BD8B-1A5FBC878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20" y="1744688"/>
            <a:ext cx="636589" cy="636589"/>
          </a:xfrm>
          <a:prstGeom prst="rect">
            <a:avLst/>
          </a:prstGeom>
        </p:spPr>
      </p:pic>
      <p:sp>
        <p:nvSpPr>
          <p:cNvPr id="23" name="文本框 22">
            <a:extLst>
              <a:ext uri="{FF2B5EF4-FFF2-40B4-BE49-F238E27FC236}">
                <a16:creationId xmlns:a16="http://schemas.microsoft.com/office/drawing/2014/main" id="{2B6C055F-E5E6-4195-9AEA-36D91B712D72}"/>
              </a:ext>
            </a:extLst>
          </p:cNvPr>
          <p:cNvSpPr txBox="1"/>
          <p:nvPr/>
        </p:nvSpPr>
        <p:spPr>
          <a:xfrm>
            <a:off x="2366285" y="6092470"/>
            <a:ext cx="995035" cy="263951"/>
          </a:xfrm>
          <a:prstGeom prst="rect">
            <a:avLst/>
          </a:prstGeom>
          <a:noFill/>
          <a:ln>
            <a:noFill/>
          </a:ln>
        </p:spPr>
        <p:txBody>
          <a:bodyPr wrap="square" rtlCol="0" anchor="ctr">
            <a:noAutofit/>
          </a:bodyPr>
          <a:lstStyle/>
          <a:p>
            <a:pPr algn="ctr"/>
            <a:r>
              <a:rPr kumimoji="1" lang="en-US" altLang="zh-CN" sz="1200" dirty="0">
                <a:solidFill>
                  <a:srgbClr val="3A3636"/>
                </a:solidFill>
                <a:latin typeface="Alibaba PuHuiTi R" pitchFamily="18" charset="-122"/>
                <a:ea typeface="Alibaba PuHuiTi R" pitchFamily="18" charset="-122"/>
                <a:cs typeface="Alibaba PuHuiTi R" pitchFamily="18" charset="-122"/>
              </a:rPr>
              <a:t>OB</a:t>
            </a:r>
            <a:r>
              <a:rPr kumimoji="1" lang="zh-CN" altLang="en-US" sz="1200" dirty="0">
                <a:solidFill>
                  <a:srgbClr val="3A3636"/>
                </a:solidFill>
                <a:latin typeface="Alibaba PuHuiTi R" pitchFamily="18" charset="-122"/>
                <a:ea typeface="Alibaba PuHuiTi R" pitchFamily="18" charset="-122"/>
                <a:cs typeface="Alibaba PuHuiTi R" pitchFamily="18" charset="-122"/>
              </a:rPr>
              <a:t> </a:t>
            </a:r>
            <a:r>
              <a:rPr kumimoji="1" lang="en-US" altLang="zh-CN" sz="1200" dirty="0">
                <a:solidFill>
                  <a:srgbClr val="3A3636"/>
                </a:solidFill>
                <a:latin typeface="Alibaba PuHuiTi R" pitchFamily="18" charset="-122"/>
                <a:ea typeface="Alibaba PuHuiTi R" pitchFamily="18" charset="-122"/>
                <a:cs typeface="Alibaba PuHuiTi R" pitchFamily="18" charset="-122"/>
              </a:rPr>
              <a:t>Proxy</a:t>
            </a:r>
            <a:endParaRPr kumimoji="1" lang="zh-CN" altLang="en-US" sz="1200" dirty="0">
              <a:solidFill>
                <a:srgbClr val="3A3636"/>
              </a:solidFill>
              <a:latin typeface="Alibaba PuHuiTi R" pitchFamily="18" charset="-122"/>
              <a:ea typeface="Alibaba PuHuiTi R" pitchFamily="18" charset="-122"/>
              <a:cs typeface="Alibaba PuHuiTi R" pitchFamily="18" charset="-122"/>
            </a:endParaRPr>
          </a:p>
        </p:txBody>
      </p:sp>
      <p:sp>
        <p:nvSpPr>
          <p:cNvPr id="24" name="文本框 23">
            <a:extLst>
              <a:ext uri="{FF2B5EF4-FFF2-40B4-BE49-F238E27FC236}">
                <a16:creationId xmlns:a16="http://schemas.microsoft.com/office/drawing/2014/main" id="{3BD4C92A-409A-4A37-9315-4DDD3EA5A7D9}"/>
              </a:ext>
            </a:extLst>
          </p:cNvPr>
          <p:cNvSpPr txBox="1"/>
          <p:nvPr/>
        </p:nvSpPr>
        <p:spPr>
          <a:xfrm>
            <a:off x="3602478" y="6421756"/>
            <a:ext cx="1156453" cy="263951"/>
          </a:xfrm>
          <a:prstGeom prst="rect">
            <a:avLst/>
          </a:prstGeom>
          <a:noFill/>
          <a:ln>
            <a:noFill/>
          </a:ln>
        </p:spPr>
        <p:txBody>
          <a:bodyPr wrap="square" rtlCol="0" anchor="ctr">
            <a:noAutofit/>
          </a:bodyPr>
          <a:lstStyle/>
          <a:p>
            <a:pPr algn="ctr"/>
            <a:r>
              <a:rPr kumimoji="1" lang="zh-CN" altLang="en-US" sz="1200" dirty="0">
                <a:solidFill>
                  <a:srgbClr val="3A3636"/>
                </a:solidFill>
                <a:latin typeface="Alibaba PuHuiTi R" pitchFamily="18" charset="-122"/>
                <a:ea typeface="Alibaba PuHuiTi R" pitchFamily="18" charset="-122"/>
                <a:cs typeface="Alibaba PuHuiTi R" pitchFamily="18" charset="-122"/>
              </a:rPr>
              <a:t>其他</a:t>
            </a:r>
            <a:r>
              <a:rPr kumimoji="1" lang="en-US" altLang="zh-CN" sz="1200" dirty="0">
                <a:solidFill>
                  <a:srgbClr val="3A3636"/>
                </a:solidFill>
                <a:latin typeface="Alibaba PuHuiTi R" pitchFamily="18" charset="-122"/>
                <a:ea typeface="Alibaba PuHuiTi R" pitchFamily="18" charset="-122"/>
                <a:cs typeface="Alibaba PuHuiTi R" pitchFamily="18" charset="-122"/>
              </a:rPr>
              <a:t>IT</a:t>
            </a:r>
            <a:r>
              <a:rPr kumimoji="1" lang="zh-CN" altLang="en-US" sz="1200" dirty="0">
                <a:solidFill>
                  <a:srgbClr val="3A3636"/>
                </a:solidFill>
                <a:latin typeface="Alibaba PuHuiTi R" pitchFamily="18" charset="-122"/>
                <a:ea typeface="Alibaba PuHuiTi R" pitchFamily="18" charset="-122"/>
                <a:cs typeface="Alibaba PuHuiTi R" pitchFamily="18" charset="-122"/>
              </a:rPr>
              <a:t>资产</a:t>
            </a:r>
          </a:p>
        </p:txBody>
      </p:sp>
      <p:cxnSp>
        <p:nvCxnSpPr>
          <p:cNvPr id="25" name="肘形连接符 41">
            <a:extLst>
              <a:ext uri="{FF2B5EF4-FFF2-40B4-BE49-F238E27FC236}">
                <a16:creationId xmlns:a16="http://schemas.microsoft.com/office/drawing/2014/main" id="{ED082044-2122-472E-9037-4EC8D828E988}"/>
              </a:ext>
            </a:extLst>
          </p:cNvPr>
          <p:cNvCxnSpPr>
            <a:cxnSpLocks/>
            <a:stCxn id="42" idx="2"/>
            <a:endCxn id="5" idx="0"/>
          </p:cNvCxnSpPr>
          <p:nvPr/>
        </p:nvCxnSpPr>
        <p:spPr>
          <a:xfrm rot="5400000">
            <a:off x="2012805" y="3919305"/>
            <a:ext cx="425749" cy="1355201"/>
          </a:xfrm>
          <a:prstGeom prst="bentConnector3">
            <a:avLst/>
          </a:prstGeom>
          <a:noFill/>
          <a:ln w="6350" cap="flat" cmpd="sng" algn="ctr">
            <a:solidFill>
              <a:srgbClr val="0B6DFE"/>
            </a:solidFill>
            <a:prstDash val="solid"/>
            <a:miter lim="800000"/>
            <a:tailEnd type="triangle"/>
          </a:ln>
          <a:effectLst/>
        </p:spPr>
      </p:cxnSp>
      <p:cxnSp>
        <p:nvCxnSpPr>
          <p:cNvPr id="26" name="肘形连接符 42">
            <a:extLst>
              <a:ext uri="{FF2B5EF4-FFF2-40B4-BE49-F238E27FC236}">
                <a16:creationId xmlns:a16="http://schemas.microsoft.com/office/drawing/2014/main" id="{B2877C64-0402-4D2E-BE93-D75CFFD6BC31}"/>
              </a:ext>
            </a:extLst>
          </p:cNvPr>
          <p:cNvCxnSpPr>
            <a:cxnSpLocks/>
            <a:stCxn id="42" idx="2"/>
            <a:endCxn id="18" idx="0"/>
          </p:cNvCxnSpPr>
          <p:nvPr/>
        </p:nvCxnSpPr>
        <p:spPr>
          <a:xfrm rot="16200000" flipH="1">
            <a:off x="3346823" y="3940487"/>
            <a:ext cx="416099" cy="1303186"/>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27" name="肘形连接符 45">
            <a:extLst>
              <a:ext uri="{FF2B5EF4-FFF2-40B4-BE49-F238E27FC236}">
                <a16:creationId xmlns:a16="http://schemas.microsoft.com/office/drawing/2014/main" id="{2CD38429-8FA3-4AEE-8C55-642BF5129DF6}"/>
              </a:ext>
            </a:extLst>
          </p:cNvPr>
          <p:cNvCxnSpPr>
            <a:cxnSpLocks/>
            <a:stCxn id="42" idx="2"/>
            <a:endCxn id="14" idx="0"/>
          </p:cNvCxnSpPr>
          <p:nvPr/>
        </p:nvCxnSpPr>
        <p:spPr>
          <a:xfrm rot="5400000">
            <a:off x="2660648" y="4576416"/>
            <a:ext cx="435017" cy="50246"/>
          </a:xfrm>
          <a:prstGeom prst="bentConnector3">
            <a:avLst>
              <a:gd name="adj1" fmla="val 50000"/>
            </a:avLst>
          </a:prstGeom>
          <a:noFill/>
          <a:ln w="6350" cap="flat" cmpd="sng" algn="ctr">
            <a:solidFill>
              <a:srgbClr val="0B6DFE"/>
            </a:solidFill>
            <a:prstDash val="solid"/>
            <a:miter lim="800000"/>
            <a:tailEnd type="triangle"/>
          </a:ln>
          <a:effectLst/>
        </p:spPr>
      </p:cxnSp>
      <p:sp>
        <p:nvSpPr>
          <p:cNvPr id="28" name="文本框 27">
            <a:extLst>
              <a:ext uri="{FF2B5EF4-FFF2-40B4-BE49-F238E27FC236}">
                <a16:creationId xmlns:a16="http://schemas.microsoft.com/office/drawing/2014/main" id="{6812E4A5-850A-4222-A48C-11CCC57927D5}"/>
              </a:ext>
            </a:extLst>
          </p:cNvPr>
          <p:cNvSpPr txBox="1"/>
          <p:nvPr/>
        </p:nvSpPr>
        <p:spPr>
          <a:xfrm>
            <a:off x="877705" y="2293960"/>
            <a:ext cx="1011167" cy="263951"/>
          </a:xfrm>
          <a:prstGeom prst="rect">
            <a:avLst/>
          </a:prstGeom>
          <a:noFill/>
          <a:ln>
            <a:noFill/>
          </a:ln>
        </p:spPr>
        <p:txBody>
          <a:bodyPr wrap="square" rtlCol="0" anchor="ctr">
            <a:no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管理控制台</a:t>
            </a:r>
          </a:p>
        </p:txBody>
      </p:sp>
      <p:pic>
        <p:nvPicPr>
          <p:cNvPr id="29" name="图形 28" descr="听筒">
            <a:extLst>
              <a:ext uri="{FF2B5EF4-FFF2-40B4-BE49-F238E27FC236}">
                <a16:creationId xmlns:a16="http://schemas.microsoft.com/office/drawing/2014/main" id="{384F2E04-D5FB-4A93-8904-2FC67FABA9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45072" y="1854518"/>
            <a:ext cx="411479" cy="411479"/>
          </a:xfrm>
          <a:prstGeom prst="rect">
            <a:avLst/>
          </a:prstGeom>
        </p:spPr>
      </p:pic>
      <p:pic>
        <p:nvPicPr>
          <p:cNvPr id="30" name="图形 29" descr="信封">
            <a:extLst>
              <a:ext uri="{FF2B5EF4-FFF2-40B4-BE49-F238E27FC236}">
                <a16:creationId xmlns:a16="http://schemas.microsoft.com/office/drawing/2014/main" id="{49C687D9-0815-46EC-9831-EB854CE2AD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05066" y="1800597"/>
            <a:ext cx="511806" cy="511806"/>
          </a:xfrm>
          <a:prstGeom prst="rect">
            <a:avLst/>
          </a:prstGeom>
        </p:spPr>
      </p:pic>
      <p:sp>
        <p:nvSpPr>
          <p:cNvPr id="31" name="文本框 30">
            <a:extLst>
              <a:ext uri="{FF2B5EF4-FFF2-40B4-BE49-F238E27FC236}">
                <a16:creationId xmlns:a16="http://schemas.microsoft.com/office/drawing/2014/main" id="{C987CEAF-99A3-41E2-8101-CA0DE6AEBDC6}"/>
              </a:ext>
            </a:extLst>
          </p:cNvPr>
          <p:cNvSpPr txBox="1"/>
          <p:nvPr/>
        </p:nvSpPr>
        <p:spPr>
          <a:xfrm>
            <a:off x="2018758" y="2293960"/>
            <a:ext cx="817400" cy="263951"/>
          </a:xfrm>
          <a:prstGeom prst="rect">
            <a:avLst/>
          </a:prstGeom>
          <a:noFill/>
          <a:ln>
            <a:noFill/>
          </a:ln>
        </p:spPr>
        <p:txBody>
          <a:bodyPr wrap="square" rtlCol="0" anchor="ctr">
            <a:no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邮件告警</a:t>
            </a:r>
          </a:p>
        </p:txBody>
      </p:sp>
      <p:sp>
        <p:nvSpPr>
          <p:cNvPr id="32" name="文本框 31">
            <a:extLst>
              <a:ext uri="{FF2B5EF4-FFF2-40B4-BE49-F238E27FC236}">
                <a16:creationId xmlns:a16="http://schemas.microsoft.com/office/drawing/2014/main" id="{D8C8A539-CDA5-4B02-B2CC-44D52A0A9E81}"/>
              </a:ext>
            </a:extLst>
          </p:cNvPr>
          <p:cNvSpPr txBox="1"/>
          <p:nvPr/>
        </p:nvSpPr>
        <p:spPr>
          <a:xfrm>
            <a:off x="3145400" y="2293960"/>
            <a:ext cx="817400" cy="263951"/>
          </a:xfrm>
          <a:prstGeom prst="rect">
            <a:avLst/>
          </a:prstGeom>
          <a:noFill/>
          <a:ln>
            <a:noFill/>
          </a:ln>
        </p:spPr>
        <p:txBody>
          <a:bodyPr wrap="square" rtlCol="0" anchor="ctr">
            <a:no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电话告警</a:t>
            </a:r>
          </a:p>
        </p:txBody>
      </p:sp>
      <p:sp>
        <p:nvSpPr>
          <p:cNvPr id="33" name="文本框 32">
            <a:extLst>
              <a:ext uri="{FF2B5EF4-FFF2-40B4-BE49-F238E27FC236}">
                <a16:creationId xmlns:a16="http://schemas.microsoft.com/office/drawing/2014/main" id="{F0B32FDB-85B9-4D99-B7B5-487E9DC2FCAA}"/>
              </a:ext>
            </a:extLst>
          </p:cNvPr>
          <p:cNvSpPr txBox="1"/>
          <p:nvPr/>
        </p:nvSpPr>
        <p:spPr>
          <a:xfrm>
            <a:off x="4272042" y="2293960"/>
            <a:ext cx="817400" cy="263951"/>
          </a:xfrm>
          <a:prstGeom prst="rect">
            <a:avLst/>
          </a:prstGeom>
          <a:noFill/>
          <a:ln>
            <a:noFill/>
          </a:ln>
        </p:spPr>
        <p:txBody>
          <a:bodyPr wrap="square" rtlCol="0" anchor="ctr">
            <a:noAutofit/>
          </a:bodyPr>
          <a:lstStyle/>
          <a:p>
            <a:pPr algn="ctr"/>
            <a:r>
              <a:rPr kumimoji="1" lang="zh-CN" altLang="en-US" sz="1200" b="1" dirty="0">
                <a:solidFill>
                  <a:srgbClr val="3A3636"/>
                </a:solidFill>
                <a:latin typeface="Alibaba PuHuiTi R" pitchFamily="18" charset="-122"/>
                <a:ea typeface="Alibaba PuHuiTi R" pitchFamily="18" charset="-122"/>
                <a:cs typeface="Alibaba PuHuiTi R" pitchFamily="18" charset="-122"/>
              </a:rPr>
              <a:t>钉钉告警</a:t>
            </a:r>
          </a:p>
        </p:txBody>
      </p:sp>
      <p:pic>
        <p:nvPicPr>
          <p:cNvPr id="34" name="Picture 2">
            <a:extLst>
              <a:ext uri="{FF2B5EF4-FFF2-40B4-BE49-F238E27FC236}">
                <a16:creationId xmlns:a16="http://schemas.microsoft.com/office/drawing/2014/main" id="{0FED3E39-4DF2-4CB5-9397-8EF701C3EE06}"/>
              </a:ext>
            </a:extLst>
          </p:cNvPr>
          <p:cNvPicPr>
            <a:picLocks noChangeAspect="1" noChangeArrowheads="1"/>
          </p:cNvPicPr>
          <p:nvPr/>
        </p:nvPicPr>
        <p:blipFill>
          <a:blip r:embed="rId16">
            <a:duotone>
              <a:prstClr val="black"/>
              <a:srgbClr val="3A3636">
                <a:tint val="45000"/>
                <a:satMod val="400000"/>
              </a:srgbClr>
            </a:duotone>
            <a:extLst>
              <a:ext uri="{28A0092B-C50C-407E-A947-70E740481C1C}">
                <a14:useLocalDpi xmlns:a14="http://schemas.microsoft.com/office/drawing/2010/main" val="0"/>
              </a:ext>
            </a:extLst>
          </a:blip>
          <a:srcRect/>
          <a:stretch>
            <a:fillRect/>
          </a:stretch>
        </p:blipFill>
        <p:spPr bwMode="auto">
          <a:xfrm>
            <a:off x="4581582" y="1892333"/>
            <a:ext cx="338576" cy="4035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肘形连接符 68">
            <a:extLst>
              <a:ext uri="{FF2B5EF4-FFF2-40B4-BE49-F238E27FC236}">
                <a16:creationId xmlns:a16="http://schemas.microsoft.com/office/drawing/2014/main" id="{4563B0F1-FBD3-4EE4-803F-206684ACB44C}"/>
              </a:ext>
            </a:extLst>
          </p:cNvPr>
          <p:cNvCxnSpPr>
            <a:cxnSpLocks/>
            <a:stCxn id="42" idx="0"/>
            <a:endCxn id="31" idx="2"/>
          </p:cNvCxnSpPr>
          <p:nvPr/>
        </p:nvCxnSpPr>
        <p:spPr>
          <a:xfrm rot="16200000" flipV="1">
            <a:off x="2349402" y="2635967"/>
            <a:ext cx="631934" cy="475821"/>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36" name="肘形连接符 71">
            <a:extLst>
              <a:ext uri="{FF2B5EF4-FFF2-40B4-BE49-F238E27FC236}">
                <a16:creationId xmlns:a16="http://schemas.microsoft.com/office/drawing/2014/main" id="{F64C2C49-CA05-4575-BF30-F936900DDB86}"/>
              </a:ext>
            </a:extLst>
          </p:cNvPr>
          <p:cNvCxnSpPr>
            <a:cxnSpLocks/>
            <a:stCxn id="42" idx="0"/>
            <a:endCxn id="32" idx="2"/>
          </p:cNvCxnSpPr>
          <p:nvPr/>
        </p:nvCxnSpPr>
        <p:spPr>
          <a:xfrm rot="5400000" flipH="1" flipV="1">
            <a:off x="2912722" y="2548468"/>
            <a:ext cx="631934" cy="650821"/>
          </a:xfrm>
          <a:prstGeom prst="bentConnector3">
            <a:avLst>
              <a:gd name="adj1" fmla="val 50000"/>
            </a:avLst>
          </a:prstGeom>
          <a:noFill/>
          <a:ln w="6350" cap="flat" cmpd="sng" algn="ctr">
            <a:solidFill>
              <a:srgbClr val="0B6DFE"/>
            </a:solidFill>
            <a:prstDash val="solid"/>
            <a:miter lim="800000"/>
            <a:tailEnd type="triangle"/>
          </a:ln>
          <a:effectLst/>
        </p:spPr>
      </p:cxnSp>
      <p:cxnSp>
        <p:nvCxnSpPr>
          <p:cNvPr id="37" name="肘形连接符 74">
            <a:extLst>
              <a:ext uri="{FF2B5EF4-FFF2-40B4-BE49-F238E27FC236}">
                <a16:creationId xmlns:a16="http://schemas.microsoft.com/office/drawing/2014/main" id="{916E69AE-EE5E-4479-B262-7A3BB7FEAA33}"/>
              </a:ext>
            </a:extLst>
          </p:cNvPr>
          <p:cNvCxnSpPr>
            <a:cxnSpLocks/>
            <a:stCxn id="42" idx="0"/>
            <a:endCxn id="33" idx="2"/>
          </p:cNvCxnSpPr>
          <p:nvPr/>
        </p:nvCxnSpPr>
        <p:spPr>
          <a:xfrm rot="5400000" flipH="1" flipV="1">
            <a:off x="3476043" y="1985147"/>
            <a:ext cx="631934" cy="1777463"/>
          </a:xfrm>
          <a:prstGeom prst="bentConnector3">
            <a:avLst>
              <a:gd name="adj1" fmla="val 50000"/>
            </a:avLst>
          </a:prstGeom>
          <a:noFill/>
          <a:ln w="6350" cap="flat" cmpd="sng" algn="ctr">
            <a:solidFill>
              <a:srgbClr val="0B6DFE"/>
            </a:solidFill>
            <a:prstDash val="solid"/>
            <a:miter lim="800000"/>
            <a:tailEnd type="triangle"/>
          </a:ln>
          <a:effectLst/>
        </p:spPr>
      </p:cxnSp>
      <p:sp>
        <p:nvSpPr>
          <p:cNvPr id="38" name="文本框 37">
            <a:extLst>
              <a:ext uri="{FF2B5EF4-FFF2-40B4-BE49-F238E27FC236}">
                <a16:creationId xmlns:a16="http://schemas.microsoft.com/office/drawing/2014/main" id="{1DDD9EC2-7A93-4547-83E5-DFD0C962A7B9}"/>
              </a:ext>
            </a:extLst>
          </p:cNvPr>
          <p:cNvSpPr txBox="1"/>
          <p:nvPr/>
        </p:nvSpPr>
        <p:spPr>
          <a:xfrm>
            <a:off x="5558642" y="2221457"/>
            <a:ext cx="5524252" cy="1883378"/>
          </a:xfrm>
          <a:prstGeom prst="rect">
            <a:avLst/>
          </a:prstGeom>
          <a:noFill/>
          <a:ln>
            <a:solidFill>
              <a:srgbClr val="3A3636"/>
            </a:solidFill>
          </a:ln>
        </p:spPr>
        <p:txBody>
          <a:bodyPr wrap="square" rtlCol="0" anchor="ctr">
            <a:noAutofit/>
          </a:bodyPr>
          <a:lstStyle/>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各个被管理者安装</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Agent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通过</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Agent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管理和监控各个被管理者；</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向管理员提供管理、监控、告警等功能；</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每个</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节点具有完备的完整功能，单个节点可提供全部</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的能力，当某个</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节点不可用时，自动调度到可用的</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节点；</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Server</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支持多节点部署，通过</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DNS</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HAProxy</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Nginx</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或者</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F5</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形式实现负载均衡，确保系统高可用；</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39" name="矩形 38">
            <a:extLst>
              <a:ext uri="{FF2B5EF4-FFF2-40B4-BE49-F238E27FC236}">
                <a16:creationId xmlns:a16="http://schemas.microsoft.com/office/drawing/2014/main" id="{E2716F3F-89AC-4CFE-B52D-AB12FB45B06F}"/>
              </a:ext>
            </a:extLst>
          </p:cNvPr>
          <p:cNvSpPr/>
          <p:nvPr/>
        </p:nvSpPr>
        <p:spPr>
          <a:xfrm>
            <a:off x="5546772" y="1892333"/>
            <a:ext cx="5536122"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产品架构</a:t>
            </a:r>
          </a:p>
        </p:txBody>
      </p:sp>
      <p:sp>
        <p:nvSpPr>
          <p:cNvPr id="40" name="矩形 39">
            <a:extLst>
              <a:ext uri="{FF2B5EF4-FFF2-40B4-BE49-F238E27FC236}">
                <a16:creationId xmlns:a16="http://schemas.microsoft.com/office/drawing/2014/main" id="{BB8EEFD8-8DEA-4A17-BF7D-F9D8CE4BFABB}"/>
              </a:ext>
            </a:extLst>
          </p:cNvPr>
          <p:cNvSpPr/>
          <p:nvPr/>
        </p:nvSpPr>
        <p:spPr>
          <a:xfrm>
            <a:off x="1972854" y="3766689"/>
            <a:ext cx="586787" cy="263951"/>
          </a:xfrm>
          <a:prstGeom prst="rect">
            <a:avLst/>
          </a:prstGeom>
          <a:solidFill>
            <a:srgbClr val="0B6DF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OCP</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41" name="矩形 40">
            <a:extLst>
              <a:ext uri="{FF2B5EF4-FFF2-40B4-BE49-F238E27FC236}">
                <a16:creationId xmlns:a16="http://schemas.microsoft.com/office/drawing/2014/main" id="{6AEB2556-87D1-4618-88C8-BCCF8865A5D5}"/>
              </a:ext>
            </a:extLst>
          </p:cNvPr>
          <p:cNvSpPr/>
          <p:nvPr/>
        </p:nvSpPr>
        <p:spPr>
          <a:xfrm>
            <a:off x="2494846" y="3657166"/>
            <a:ext cx="586787" cy="263951"/>
          </a:xfrm>
          <a:prstGeom prst="rect">
            <a:avLst/>
          </a:prstGeom>
          <a:solidFill>
            <a:srgbClr val="0B6DF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rPr>
              <a:t>OCP</a:t>
            </a:r>
            <a:endParaRPr kumimoji="1" lang="zh-CN" altLang="en-US" sz="1200" b="1"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42" name="矩形 41">
            <a:extLst>
              <a:ext uri="{FF2B5EF4-FFF2-40B4-BE49-F238E27FC236}">
                <a16:creationId xmlns:a16="http://schemas.microsoft.com/office/drawing/2014/main" id="{69AF9E51-59DA-4DF0-97EB-9248CC963A5C}"/>
              </a:ext>
            </a:extLst>
          </p:cNvPr>
          <p:cNvSpPr/>
          <p:nvPr/>
        </p:nvSpPr>
        <p:spPr>
          <a:xfrm>
            <a:off x="1066463" y="3189845"/>
            <a:ext cx="3673631" cy="1194186"/>
          </a:xfrm>
          <a:prstGeom prst="rect">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3" name="文本框 42">
            <a:extLst>
              <a:ext uri="{FF2B5EF4-FFF2-40B4-BE49-F238E27FC236}">
                <a16:creationId xmlns:a16="http://schemas.microsoft.com/office/drawing/2014/main" id="{989AAE37-98EC-4FE5-9184-53FDBD6AAE8A}"/>
              </a:ext>
            </a:extLst>
          </p:cNvPr>
          <p:cNvSpPr txBox="1"/>
          <p:nvPr/>
        </p:nvSpPr>
        <p:spPr>
          <a:xfrm>
            <a:off x="1111427" y="3257579"/>
            <a:ext cx="1437162" cy="254893"/>
          </a:xfrm>
          <a:prstGeom prst="rect">
            <a:avLst/>
          </a:prstGeom>
          <a:noFill/>
          <a:ln>
            <a:noFill/>
          </a:ln>
        </p:spPr>
        <p:txBody>
          <a:bodyPr wrap="square" rtlCol="0" anchor="ctr">
            <a:noAutofit/>
          </a:bodyPr>
          <a:lstStyle/>
          <a:p>
            <a:pPr algn="just"/>
            <a:r>
              <a:rPr kumimoji="1" lang="en-US" altLang="zh-CN" sz="1400" b="1" dirty="0">
                <a:solidFill>
                  <a:srgbClr val="3A3636"/>
                </a:solidFill>
                <a:latin typeface="Alibaba PuHuiTi R" pitchFamily="18" charset="-122"/>
                <a:ea typeface="Alibaba PuHuiTi R" pitchFamily="18" charset="-122"/>
                <a:cs typeface="Alibaba PuHuiTi R" pitchFamily="18" charset="-122"/>
              </a:rPr>
              <a:t>OCP</a:t>
            </a:r>
            <a:r>
              <a:rPr kumimoji="1" lang="zh-CN" altLang="en-US" sz="1400" b="1" dirty="0">
                <a:solidFill>
                  <a:srgbClr val="3A3636"/>
                </a:solidFill>
                <a:latin typeface="Alibaba PuHuiTi R" pitchFamily="18" charset="-122"/>
                <a:ea typeface="Alibaba PuHuiTi R" pitchFamily="18" charset="-122"/>
                <a:cs typeface="Alibaba PuHuiTi R" pitchFamily="18" charset="-122"/>
              </a:rPr>
              <a:t>多节点部署</a:t>
            </a:r>
          </a:p>
        </p:txBody>
      </p:sp>
      <p:sp>
        <p:nvSpPr>
          <p:cNvPr id="44" name="圆柱体 1047">
            <a:extLst>
              <a:ext uri="{FF2B5EF4-FFF2-40B4-BE49-F238E27FC236}">
                <a16:creationId xmlns:a16="http://schemas.microsoft.com/office/drawing/2014/main" id="{4DB4CE10-F96A-4949-9D41-ED5794ECAA1C}"/>
              </a:ext>
            </a:extLst>
          </p:cNvPr>
          <p:cNvSpPr/>
          <p:nvPr/>
        </p:nvSpPr>
        <p:spPr>
          <a:xfrm>
            <a:off x="3880661" y="3617824"/>
            <a:ext cx="346430" cy="215819"/>
          </a:xfrm>
          <a:prstGeom prst="can">
            <a:avLst/>
          </a:prstGeom>
          <a:solidFill>
            <a:srgbClr val="0B6DF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sp>
        <p:nvSpPr>
          <p:cNvPr id="45" name="文本框 44">
            <a:extLst>
              <a:ext uri="{FF2B5EF4-FFF2-40B4-BE49-F238E27FC236}">
                <a16:creationId xmlns:a16="http://schemas.microsoft.com/office/drawing/2014/main" id="{17DEBD1D-C288-4347-B98F-B9CE2FA67B6A}"/>
              </a:ext>
            </a:extLst>
          </p:cNvPr>
          <p:cNvSpPr txBox="1"/>
          <p:nvPr/>
        </p:nvSpPr>
        <p:spPr>
          <a:xfrm>
            <a:off x="3498111" y="3926674"/>
            <a:ext cx="1111531" cy="330343"/>
          </a:xfrm>
          <a:prstGeom prst="rect">
            <a:avLst/>
          </a:prstGeom>
          <a:noFill/>
          <a:ln>
            <a:noFill/>
          </a:ln>
        </p:spPr>
        <p:txBody>
          <a:bodyPr wrap="square" rtlCol="0" anchor="ctr">
            <a:noAutofit/>
          </a:bodyPr>
          <a:lstStyle/>
          <a:p>
            <a:pPr algn="ctr"/>
            <a:r>
              <a:rPr kumimoji="1" lang="zh-CN" altLang="en-US" sz="1200" dirty="0">
                <a:solidFill>
                  <a:srgbClr val="3A3636"/>
                </a:solidFill>
                <a:latin typeface="Alibaba PuHuiTi R" pitchFamily="18" charset="-122"/>
                <a:ea typeface="Alibaba PuHuiTi R" pitchFamily="18" charset="-122"/>
                <a:cs typeface="Alibaba PuHuiTi R" pitchFamily="18" charset="-122"/>
              </a:rPr>
              <a:t>元信息及监控数据库</a:t>
            </a:r>
          </a:p>
        </p:txBody>
      </p:sp>
      <p:sp>
        <p:nvSpPr>
          <p:cNvPr id="46" name="右箭头 1070">
            <a:extLst>
              <a:ext uri="{FF2B5EF4-FFF2-40B4-BE49-F238E27FC236}">
                <a16:creationId xmlns:a16="http://schemas.microsoft.com/office/drawing/2014/main" id="{CFB278B6-3A65-41B9-98B9-67EBAA6C9F18}"/>
              </a:ext>
            </a:extLst>
          </p:cNvPr>
          <p:cNvSpPr/>
          <p:nvPr/>
        </p:nvSpPr>
        <p:spPr>
          <a:xfrm>
            <a:off x="3256949" y="3766689"/>
            <a:ext cx="166596" cy="309828"/>
          </a:xfrm>
          <a:prstGeom prst="rightArrow">
            <a:avLst/>
          </a:prstGeom>
          <a:noFill/>
          <a:ln w="12700" cap="flat" cmpd="sng" algn="ctr">
            <a:solidFill>
              <a:srgbClr val="3A36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3A3636"/>
              </a:solidFill>
              <a:effectLst/>
              <a:uLnTx/>
              <a:uFillTx/>
              <a:latin typeface="Arial"/>
              <a:ea typeface="黑体" panose="02010609060101010101" pitchFamily="49" charset="-122"/>
              <a:cs typeface="+mn-cs"/>
            </a:endParaRPr>
          </a:p>
        </p:txBody>
      </p:sp>
      <p:cxnSp>
        <p:nvCxnSpPr>
          <p:cNvPr id="47" name="直线箭头连接符 176">
            <a:extLst>
              <a:ext uri="{FF2B5EF4-FFF2-40B4-BE49-F238E27FC236}">
                <a16:creationId xmlns:a16="http://schemas.microsoft.com/office/drawing/2014/main" id="{8BF4916F-FFAF-4066-B6D2-E93A0727A5E0}"/>
              </a:ext>
            </a:extLst>
          </p:cNvPr>
          <p:cNvCxnSpPr>
            <a:cxnSpLocks/>
          </p:cNvCxnSpPr>
          <p:nvPr/>
        </p:nvCxnSpPr>
        <p:spPr>
          <a:xfrm flipV="1">
            <a:off x="1548078" y="5465962"/>
            <a:ext cx="0" cy="254845"/>
          </a:xfrm>
          <a:prstGeom prst="straightConnector1">
            <a:avLst/>
          </a:prstGeom>
          <a:noFill/>
          <a:ln w="6350" cap="flat" cmpd="sng" algn="ctr">
            <a:solidFill>
              <a:srgbClr val="3A3636"/>
            </a:solidFill>
            <a:prstDash val="solid"/>
            <a:miter lim="800000"/>
            <a:tailEnd type="triangle"/>
          </a:ln>
          <a:effectLst/>
        </p:spPr>
      </p:cxnSp>
      <p:cxnSp>
        <p:nvCxnSpPr>
          <p:cNvPr id="48" name="直线箭头连接符 183">
            <a:extLst>
              <a:ext uri="{FF2B5EF4-FFF2-40B4-BE49-F238E27FC236}">
                <a16:creationId xmlns:a16="http://schemas.microsoft.com/office/drawing/2014/main" id="{5EBE9ABA-25AB-401E-9AA6-FA82382808FE}"/>
              </a:ext>
            </a:extLst>
          </p:cNvPr>
          <p:cNvCxnSpPr>
            <a:cxnSpLocks/>
          </p:cNvCxnSpPr>
          <p:nvPr/>
        </p:nvCxnSpPr>
        <p:spPr>
          <a:xfrm>
            <a:off x="2745170" y="5447428"/>
            <a:ext cx="0" cy="281811"/>
          </a:xfrm>
          <a:prstGeom prst="straightConnector1">
            <a:avLst/>
          </a:prstGeom>
          <a:noFill/>
          <a:ln w="6350" cap="flat" cmpd="sng" algn="ctr">
            <a:solidFill>
              <a:srgbClr val="3A3636"/>
            </a:solidFill>
            <a:prstDash val="solid"/>
            <a:miter lim="800000"/>
            <a:tailEnd type="triangle"/>
          </a:ln>
          <a:effectLst/>
        </p:spPr>
      </p:cxnSp>
      <p:cxnSp>
        <p:nvCxnSpPr>
          <p:cNvPr id="49" name="直线箭头连接符 184">
            <a:extLst>
              <a:ext uri="{FF2B5EF4-FFF2-40B4-BE49-F238E27FC236}">
                <a16:creationId xmlns:a16="http://schemas.microsoft.com/office/drawing/2014/main" id="{503E9850-8347-44FF-B16E-A8D789BE5C0B}"/>
              </a:ext>
            </a:extLst>
          </p:cNvPr>
          <p:cNvCxnSpPr>
            <a:cxnSpLocks/>
          </p:cNvCxnSpPr>
          <p:nvPr/>
        </p:nvCxnSpPr>
        <p:spPr>
          <a:xfrm flipV="1">
            <a:off x="2898356" y="5456695"/>
            <a:ext cx="0" cy="254845"/>
          </a:xfrm>
          <a:prstGeom prst="straightConnector1">
            <a:avLst/>
          </a:prstGeom>
          <a:noFill/>
          <a:ln w="6350" cap="flat" cmpd="sng" algn="ctr">
            <a:solidFill>
              <a:srgbClr val="3A3636"/>
            </a:solidFill>
            <a:prstDash val="solid"/>
            <a:miter lim="800000"/>
            <a:tailEnd type="triangle"/>
          </a:ln>
          <a:effectLst/>
        </p:spPr>
      </p:cxnSp>
      <p:cxnSp>
        <p:nvCxnSpPr>
          <p:cNvPr id="50" name="直线箭头连接符 185">
            <a:extLst>
              <a:ext uri="{FF2B5EF4-FFF2-40B4-BE49-F238E27FC236}">
                <a16:creationId xmlns:a16="http://schemas.microsoft.com/office/drawing/2014/main" id="{3EF9B2AC-CEF4-4678-839D-70B5F92C2FCB}"/>
              </a:ext>
            </a:extLst>
          </p:cNvPr>
          <p:cNvCxnSpPr>
            <a:cxnSpLocks/>
          </p:cNvCxnSpPr>
          <p:nvPr/>
        </p:nvCxnSpPr>
        <p:spPr>
          <a:xfrm>
            <a:off x="4062111" y="5456695"/>
            <a:ext cx="0" cy="281811"/>
          </a:xfrm>
          <a:prstGeom prst="straightConnector1">
            <a:avLst/>
          </a:prstGeom>
          <a:noFill/>
          <a:ln w="6350" cap="flat" cmpd="sng" algn="ctr">
            <a:solidFill>
              <a:srgbClr val="3A3636"/>
            </a:solidFill>
            <a:prstDash val="solid"/>
            <a:miter lim="800000"/>
            <a:tailEnd type="triangle"/>
          </a:ln>
          <a:effectLst/>
        </p:spPr>
      </p:cxnSp>
      <p:cxnSp>
        <p:nvCxnSpPr>
          <p:cNvPr id="51" name="直线箭头连接符 186">
            <a:extLst>
              <a:ext uri="{FF2B5EF4-FFF2-40B4-BE49-F238E27FC236}">
                <a16:creationId xmlns:a16="http://schemas.microsoft.com/office/drawing/2014/main" id="{AE87640E-5281-4851-A715-F175307DA62B}"/>
              </a:ext>
            </a:extLst>
          </p:cNvPr>
          <p:cNvCxnSpPr>
            <a:cxnSpLocks/>
          </p:cNvCxnSpPr>
          <p:nvPr/>
        </p:nvCxnSpPr>
        <p:spPr>
          <a:xfrm flipV="1">
            <a:off x="4215297" y="5465962"/>
            <a:ext cx="0" cy="254845"/>
          </a:xfrm>
          <a:prstGeom prst="straightConnector1">
            <a:avLst/>
          </a:prstGeom>
          <a:noFill/>
          <a:ln w="6350" cap="flat" cmpd="sng" algn="ctr">
            <a:solidFill>
              <a:srgbClr val="3A3636"/>
            </a:solidFill>
            <a:prstDash val="solid"/>
            <a:miter lim="800000"/>
            <a:tailEnd type="triangle"/>
          </a:ln>
          <a:effectLst/>
        </p:spPr>
      </p:cxnSp>
      <p:sp>
        <p:nvSpPr>
          <p:cNvPr id="52" name="文本框 51">
            <a:extLst>
              <a:ext uri="{FF2B5EF4-FFF2-40B4-BE49-F238E27FC236}">
                <a16:creationId xmlns:a16="http://schemas.microsoft.com/office/drawing/2014/main" id="{B2F1E9B8-35EA-491A-A7E3-F4EF2AA91368}"/>
              </a:ext>
            </a:extLst>
          </p:cNvPr>
          <p:cNvSpPr txBox="1"/>
          <p:nvPr/>
        </p:nvSpPr>
        <p:spPr>
          <a:xfrm>
            <a:off x="990681" y="2830506"/>
            <a:ext cx="1002216" cy="170133"/>
          </a:xfrm>
          <a:prstGeom prst="rect">
            <a:avLst/>
          </a:prstGeom>
          <a:noFill/>
          <a:ln>
            <a:noFill/>
          </a:ln>
        </p:spPr>
        <p:txBody>
          <a:bodyPr wrap="square" rtlCol="0" anchor="ctr">
            <a:noAutofit/>
          </a:bodyPr>
          <a:lstStyle/>
          <a:p>
            <a:pPr algn="just"/>
            <a:r>
              <a:rPr kumimoji="1" lang="zh-CN" altLang="en-US" sz="1200" dirty="0">
                <a:solidFill>
                  <a:srgbClr val="3A3636"/>
                </a:solidFill>
                <a:latin typeface="Alibaba PuHuiTi R" pitchFamily="18" charset="-122"/>
                <a:ea typeface="Alibaba PuHuiTi R" pitchFamily="18" charset="-122"/>
                <a:cs typeface="Alibaba PuHuiTi R" pitchFamily="18" charset="-122"/>
              </a:rPr>
              <a:t>负载均衡</a:t>
            </a:r>
          </a:p>
        </p:txBody>
      </p:sp>
      <p:sp>
        <p:nvSpPr>
          <p:cNvPr id="53" name="矩形 52">
            <a:extLst>
              <a:ext uri="{FF2B5EF4-FFF2-40B4-BE49-F238E27FC236}">
                <a16:creationId xmlns:a16="http://schemas.microsoft.com/office/drawing/2014/main" id="{B0FAE27B-1E86-4EED-9CEF-DA0EAC6B49B6}"/>
              </a:ext>
            </a:extLst>
          </p:cNvPr>
          <p:cNvSpPr/>
          <p:nvPr/>
        </p:nvSpPr>
        <p:spPr>
          <a:xfrm>
            <a:off x="5546772" y="4621081"/>
            <a:ext cx="5536122" cy="2149826"/>
          </a:xfrm>
          <a:prstGeom prst="rect">
            <a:avLst/>
          </a:prstGeom>
          <a:noFill/>
          <a:ln>
            <a:solidFill>
              <a:srgbClr val="3A3636"/>
            </a:solidFill>
          </a:ln>
        </p:spPr>
        <p:txBody>
          <a:bodyPr wrap="square" rtlCol="0" anchor="ctr">
            <a:noAutofit/>
          </a:bodyPr>
          <a:lstStyle/>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Server</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可以安装在物理机上，也可以安装运行在</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Docker</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容器中；</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X86</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架构下</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 </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Server</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支持</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RHEL</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CentOS</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AliOS</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OpenSUSE</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等操作系统；也支持</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ARM</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架构下的</a:t>
            </a:r>
            <a:r>
              <a:rPr kumimoji="1" lang="en-US" altLang="zh-CN" sz="1200" b="0"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AliOS</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、中标麒麟、华为</a:t>
            </a:r>
            <a:r>
              <a:rPr kumimoji="1" lang="en-US" altLang="zh-CN" sz="1200" b="0" i="0" u="none" strike="noStrike" kern="0" cap="none" spc="0" normalizeH="0" baseline="0" noProof="0" dirty="0" err="1">
                <a:ln>
                  <a:noFill/>
                </a:ln>
                <a:solidFill>
                  <a:srgbClr val="3A3636"/>
                </a:solidFill>
                <a:effectLst/>
                <a:uLnTx/>
                <a:uFillTx/>
                <a:latin typeface="Alibaba PuHuiTi R" pitchFamily="18" charset="-122"/>
                <a:ea typeface="Alibaba PuHuiTi R" pitchFamily="18" charset="-122"/>
                <a:cs typeface="Alibaba PuHuiTi R" pitchFamily="18" charset="-122"/>
              </a:rPr>
              <a:t>EulerOS</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等国产操作系统；</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OCP-Agent</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占用资源较少，对硬件资源没有特别要求；</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177750" marR="0" lvl="0" indent="-177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客户端使用</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Web</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浏览器访问</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OCP</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服务，支持</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Chrome</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Firefox</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Safari</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Edge</a:t>
            </a:r>
            <a:r>
              <a:rPr kumimoji="1" lang="zh-CN" altLang="en-US"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等浏览器。</a:t>
            </a:r>
            <a:endParaRPr kumimoji="1" lang="en-US" altLang="zh-CN" sz="12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sp>
        <p:nvSpPr>
          <p:cNvPr id="54" name="矩形 53">
            <a:extLst>
              <a:ext uri="{FF2B5EF4-FFF2-40B4-BE49-F238E27FC236}">
                <a16:creationId xmlns:a16="http://schemas.microsoft.com/office/drawing/2014/main" id="{FA5C8867-57D9-432D-86B0-98A252814E8D}"/>
              </a:ext>
            </a:extLst>
          </p:cNvPr>
          <p:cNvSpPr/>
          <p:nvPr/>
        </p:nvSpPr>
        <p:spPr>
          <a:xfrm>
            <a:off x="5558642" y="4266684"/>
            <a:ext cx="5536122"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依赖的软硬件资源</a:t>
            </a:r>
          </a:p>
        </p:txBody>
      </p:sp>
      <p:cxnSp>
        <p:nvCxnSpPr>
          <p:cNvPr id="55" name="直线箭头连接符 144">
            <a:extLst>
              <a:ext uri="{FF2B5EF4-FFF2-40B4-BE49-F238E27FC236}">
                <a16:creationId xmlns:a16="http://schemas.microsoft.com/office/drawing/2014/main" id="{30A1BD98-4F5D-42D5-BD58-A510646A18E4}"/>
              </a:ext>
            </a:extLst>
          </p:cNvPr>
          <p:cNvCxnSpPr>
            <a:cxnSpLocks/>
          </p:cNvCxnSpPr>
          <p:nvPr/>
        </p:nvCxnSpPr>
        <p:spPr>
          <a:xfrm flipV="1">
            <a:off x="1355214" y="2513301"/>
            <a:ext cx="0" cy="649845"/>
          </a:xfrm>
          <a:prstGeom prst="straightConnector1">
            <a:avLst/>
          </a:prstGeom>
          <a:noFill/>
          <a:ln w="6350" cap="flat" cmpd="sng" algn="ctr">
            <a:solidFill>
              <a:srgbClr val="0B6DFE"/>
            </a:solidFill>
            <a:prstDash val="solid"/>
            <a:miter lim="800000"/>
            <a:tailEnd type="triangle"/>
          </a:ln>
          <a:effectLst/>
        </p:spPr>
      </p:cxnSp>
    </p:spTree>
    <p:extLst>
      <p:ext uri="{BB962C8B-B14F-4D97-AF65-F5344CB8AC3E}">
        <p14:creationId xmlns:p14="http://schemas.microsoft.com/office/powerpoint/2010/main" val="28656444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40F42-FB75-413E-B876-4F4055161495}"/>
              </a:ext>
            </a:extLst>
          </p:cNvPr>
          <p:cNvSpPr>
            <a:spLocks noGrp="1"/>
          </p:cNvSpPr>
          <p:nvPr>
            <p:ph type="title"/>
          </p:nvPr>
        </p:nvSpPr>
        <p:spPr/>
        <p:txBody>
          <a:bodyPr/>
          <a:lstStyle/>
          <a:p>
            <a:pPr algn="ctr"/>
            <a:r>
              <a:rPr lang="en-US" altLang="zh-CN" dirty="0"/>
              <a:t>OB</a:t>
            </a:r>
            <a:r>
              <a:rPr lang="zh-CN" altLang="en-US" dirty="0"/>
              <a:t>的发展历程</a:t>
            </a:r>
          </a:p>
        </p:txBody>
      </p:sp>
      <p:sp>
        <p:nvSpPr>
          <p:cNvPr id="3" name="内容占位符 2">
            <a:extLst>
              <a:ext uri="{FF2B5EF4-FFF2-40B4-BE49-F238E27FC236}">
                <a16:creationId xmlns:a16="http://schemas.microsoft.com/office/drawing/2014/main" id="{E3319EAF-AA24-494B-934D-7A1628205489}"/>
              </a:ext>
            </a:extLst>
          </p:cNvPr>
          <p:cNvSpPr>
            <a:spLocks noGrp="1"/>
          </p:cNvSpPr>
          <p:nvPr>
            <p:ph idx="1"/>
          </p:nvPr>
        </p:nvSpPr>
        <p:spPr/>
        <p:txBody>
          <a:bodyPr/>
          <a:lstStyle/>
          <a:p>
            <a:r>
              <a:rPr lang="en-US" altLang="zh-CN" sz="2000" dirty="0"/>
              <a:t>2021</a:t>
            </a:r>
            <a:r>
              <a:rPr lang="zh-CN" altLang="en-US" sz="2000" dirty="0"/>
              <a:t>：</a:t>
            </a:r>
            <a:r>
              <a:rPr lang="en-US" altLang="zh-CN" sz="2000" dirty="0"/>
              <a:t>OB </a:t>
            </a:r>
            <a:r>
              <a:rPr lang="zh-CN" altLang="en-US" sz="2000" dirty="0"/>
              <a:t>数据库宣布全面开源，开放合作，共建生态</a:t>
            </a:r>
            <a:endParaRPr lang="en-US" altLang="zh-CN" sz="2000" dirty="0"/>
          </a:p>
          <a:p>
            <a:r>
              <a:rPr lang="en-US" altLang="zh-CN" sz="2000" dirty="0"/>
              <a:t>2022</a:t>
            </a:r>
            <a:r>
              <a:rPr lang="zh-CN" altLang="en-US" sz="2000" dirty="0"/>
              <a:t>：</a:t>
            </a:r>
            <a:r>
              <a:rPr lang="en-US" altLang="zh-CN" sz="2000" dirty="0"/>
              <a:t>OB 4.0 </a:t>
            </a:r>
            <a:r>
              <a:rPr lang="zh-CN" altLang="en-US" sz="2000" dirty="0"/>
              <a:t>版本（小鱼）发布，是业内首个单机分布式一体化架构数据库，降低了中小企业使用分布式数据库的门槛</a:t>
            </a:r>
          </a:p>
          <a:p>
            <a:endParaRPr lang="zh-CN" altLang="en-US" sz="2000" dirty="0"/>
          </a:p>
        </p:txBody>
      </p:sp>
      <p:pic>
        <p:nvPicPr>
          <p:cNvPr id="6" name="图片 5">
            <a:extLst>
              <a:ext uri="{FF2B5EF4-FFF2-40B4-BE49-F238E27FC236}">
                <a16:creationId xmlns:a16="http://schemas.microsoft.com/office/drawing/2014/main" id="{06877ECC-DCCF-4441-9B46-ADBB1ECB16DD}"/>
              </a:ext>
            </a:extLst>
          </p:cNvPr>
          <p:cNvPicPr>
            <a:picLocks noChangeAspect="1"/>
          </p:cNvPicPr>
          <p:nvPr/>
        </p:nvPicPr>
        <p:blipFill>
          <a:blip r:embed="rId3"/>
          <a:stretch>
            <a:fillRect/>
          </a:stretch>
        </p:blipFill>
        <p:spPr>
          <a:xfrm>
            <a:off x="1735810" y="2346061"/>
            <a:ext cx="8041037" cy="4310460"/>
          </a:xfrm>
          <a:prstGeom prst="rect">
            <a:avLst/>
          </a:prstGeom>
        </p:spPr>
      </p:pic>
    </p:spTree>
    <p:extLst>
      <p:ext uri="{BB962C8B-B14F-4D97-AF65-F5344CB8AC3E}">
        <p14:creationId xmlns:p14="http://schemas.microsoft.com/office/powerpoint/2010/main" val="185378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DB453-019F-4C34-A0F2-2758E7F8355C}"/>
              </a:ext>
            </a:extLst>
          </p:cNvPr>
          <p:cNvSpPr>
            <a:spLocks noGrp="1"/>
          </p:cNvSpPr>
          <p:nvPr>
            <p:ph type="title"/>
          </p:nvPr>
        </p:nvSpPr>
        <p:spPr/>
        <p:txBody>
          <a:bodyPr/>
          <a:lstStyle/>
          <a:p>
            <a:pPr algn="ctr"/>
            <a:r>
              <a:rPr lang="en-US" altLang="zh-CN" dirty="0"/>
              <a:t>OCP</a:t>
            </a:r>
            <a:r>
              <a:rPr lang="zh-CN" altLang="en-US" dirty="0"/>
              <a:t>核心功能</a:t>
            </a:r>
          </a:p>
        </p:txBody>
      </p:sp>
      <p:sp>
        <p:nvSpPr>
          <p:cNvPr id="4" name="矩形 3">
            <a:extLst>
              <a:ext uri="{FF2B5EF4-FFF2-40B4-BE49-F238E27FC236}">
                <a16:creationId xmlns:a16="http://schemas.microsoft.com/office/drawing/2014/main" id="{60460BB8-42D3-46D1-89C2-310319C8465B}"/>
              </a:ext>
            </a:extLst>
          </p:cNvPr>
          <p:cNvSpPr/>
          <p:nvPr/>
        </p:nvSpPr>
        <p:spPr>
          <a:xfrm>
            <a:off x="1692184" y="1584939"/>
            <a:ext cx="1114408" cy="869533"/>
          </a:xfrm>
          <a:prstGeom prst="rect">
            <a:avLst/>
          </a:prstGeom>
        </p:spPr>
        <p:txBody>
          <a:bodyPr wrap="none">
            <a:spAutoFit/>
          </a:bodyPr>
          <a:lstStyle/>
          <a:p>
            <a:pPr algn="ctr">
              <a:lnSpc>
                <a:spcPct val="150000"/>
              </a:lnSpc>
            </a:pPr>
            <a:r>
              <a:rPr lang="en-US" altLang="zh-CN" b="1" dirty="0"/>
              <a:t>01</a:t>
            </a:r>
          </a:p>
          <a:p>
            <a:pPr algn="ctr">
              <a:lnSpc>
                <a:spcPct val="150000"/>
              </a:lnSpc>
            </a:pPr>
            <a:r>
              <a:rPr lang="zh-CN" altLang="en-US" b="1" dirty="0"/>
              <a:t>集群管理</a:t>
            </a:r>
            <a:endParaRPr lang="zh-CN" altLang="en-US" dirty="0"/>
          </a:p>
        </p:txBody>
      </p:sp>
      <p:sp>
        <p:nvSpPr>
          <p:cNvPr id="5" name="矩形 4">
            <a:extLst>
              <a:ext uri="{FF2B5EF4-FFF2-40B4-BE49-F238E27FC236}">
                <a16:creationId xmlns:a16="http://schemas.microsoft.com/office/drawing/2014/main" id="{3A52B98F-A7F1-4335-BD97-EAB8FC5AFC21}"/>
              </a:ext>
            </a:extLst>
          </p:cNvPr>
          <p:cNvSpPr/>
          <p:nvPr/>
        </p:nvSpPr>
        <p:spPr>
          <a:xfrm>
            <a:off x="1134359" y="2615640"/>
            <a:ext cx="2551522" cy="738664"/>
          </a:xfrm>
          <a:prstGeom prst="rect">
            <a:avLst/>
          </a:prstGeom>
        </p:spPr>
        <p:txBody>
          <a:bodyPr wrap="square">
            <a:spAutoFit/>
          </a:bodyPr>
          <a:lstStyle/>
          <a:p>
            <a:pPr algn="ctr"/>
            <a:r>
              <a:rPr lang="zh-CN" altLang="en-US" sz="1400" dirty="0"/>
              <a:t>提供全生命周期管理，包括安装、运维、性能监控、配置、升级和删除等功能。</a:t>
            </a:r>
          </a:p>
        </p:txBody>
      </p:sp>
      <p:sp>
        <p:nvSpPr>
          <p:cNvPr id="6" name="矩形 5">
            <a:extLst>
              <a:ext uri="{FF2B5EF4-FFF2-40B4-BE49-F238E27FC236}">
                <a16:creationId xmlns:a16="http://schemas.microsoft.com/office/drawing/2014/main" id="{E72B0338-2A53-4D3E-AEC8-6DB43C5A68AC}"/>
              </a:ext>
            </a:extLst>
          </p:cNvPr>
          <p:cNvSpPr/>
          <p:nvPr/>
        </p:nvSpPr>
        <p:spPr>
          <a:xfrm>
            <a:off x="8888593" y="1653504"/>
            <a:ext cx="1114408" cy="869533"/>
          </a:xfrm>
          <a:prstGeom prst="rect">
            <a:avLst/>
          </a:prstGeom>
        </p:spPr>
        <p:txBody>
          <a:bodyPr wrap="none">
            <a:spAutoFit/>
          </a:bodyPr>
          <a:lstStyle/>
          <a:p>
            <a:pPr algn="ctr">
              <a:lnSpc>
                <a:spcPct val="150000"/>
              </a:lnSpc>
            </a:pPr>
            <a:r>
              <a:rPr lang="en-US" altLang="zh-CN" b="1" dirty="0"/>
              <a:t>03</a:t>
            </a:r>
          </a:p>
          <a:p>
            <a:pPr algn="ctr">
              <a:lnSpc>
                <a:spcPct val="150000"/>
              </a:lnSpc>
            </a:pPr>
            <a:r>
              <a:rPr lang="zh-CN" altLang="en-US" b="1" dirty="0"/>
              <a:t>租户管理</a:t>
            </a:r>
          </a:p>
        </p:txBody>
      </p:sp>
      <p:sp>
        <p:nvSpPr>
          <p:cNvPr id="7" name="矩形 6">
            <a:extLst>
              <a:ext uri="{FF2B5EF4-FFF2-40B4-BE49-F238E27FC236}">
                <a16:creationId xmlns:a16="http://schemas.microsoft.com/office/drawing/2014/main" id="{EC800289-26E0-44E0-9936-80353422BE64}"/>
              </a:ext>
            </a:extLst>
          </p:cNvPr>
          <p:cNvSpPr/>
          <p:nvPr/>
        </p:nvSpPr>
        <p:spPr>
          <a:xfrm>
            <a:off x="8327151" y="2615640"/>
            <a:ext cx="2419406" cy="738664"/>
          </a:xfrm>
          <a:prstGeom prst="rect">
            <a:avLst/>
          </a:prstGeom>
        </p:spPr>
        <p:txBody>
          <a:bodyPr wrap="square">
            <a:spAutoFit/>
          </a:bodyPr>
          <a:lstStyle/>
          <a:p>
            <a:pPr algn="ctr"/>
            <a:r>
              <a:rPr lang="zh-CN" altLang="en-US" sz="1400" dirty="0"/>
              <a:t>租户的创建、租户结构拓扑图、性能监控、会话管理和参数管理等。</a:t>
            </a:r>
          </a:p>
        </p:txBody>
      </p:sp>
      <p:sp>
        <p:nvSpPr>
          <p:cNvPr id="8" name="矩形 7">
            <a:extLst>
              <a:ext uri="{FF2B5EF4-FFF2-40B4-BE49-F238E27FC236}">
                <a16:creationId xmlns:a16="http://schemas.microsoft.com/office/drawing/2014/main" id="{AD42E19D-F82B-46D0-8DC3-F2EC9592388E}"/>
              </a:ext>
            </a:extLst>
          </p:cNvPr>
          <p:cNvSpPr/>
          <p:nvPr/>
        </p:nvSpPr>
        <p:spPr>
          <a:xfrm>
            <a:off x="1683233" y="3642698"/>
            <a:ext cx="1114408" cy="869533"/>
          </a:xfrm>
          <a:prstGeom prst="rect">
            <a:avLst/>
          </a:prstGeom>
        </p:spPr>
        <p:txBody>
          <a:bodyPr wrap="none">
            <a:spAutoFit/>
          </a:bodyPr>
          <a:lstStyle/>
          <a:p>
            <a:pPr algn="ctr">
              <a:lnSpc>
                <a:spcPct val="150000"/>
              </a:lnSpc>
            </a:pPr>
            <a:r>
              <a:rPr lang="en-US" altLang="zh-CN" b="1" dirty="0"/>
              <a:t>04</a:t>
            </a:r>
          </a:p>
          <a:p>
            <a:pPr algn="ctr">
              <a:lnSpc>
                <a:spcPct val="150000"/>
              </a:lnSpc>
            </a:pPr>
            <a:r>
              <a:rPr lang="zh-CN" altLang="en-US" b="1" dirty="0"/>
              <a:t>告警管理</a:t>
            </a:r>
          </a:p>
        </p:txBody>
      </p:sp>
      <p:sp>
        <p:nvSpPr>
          <p:cNvPr id="9" name="矩形 8">
            <a:extLst>
              <a:ext uri="{FF2B5EF4-FFF2-40B4-BE49-F238E27FC236}">
                <a16:creationId xmlns:a16="http://schemas.microsoft.com/office/drawing/2014/main" id="{605A97BC-28C7-4916-B3DD-3BB33C21DA05}"/>
              </a:ext>
            </a:extLst>
          </p:cNvPr>
          <p:cNvSpPr/>
          <p:nvPr/>
        </p:nvSpPr>
        <p:spPr>
          <a:xfrm>
            <a:off x="964677" y="4534397"/>
            <a:ext cx="2551522" cy="738664"/>
          </a:xfrm>
          <a:prstGeom prst="rect">
            <a:avLst/>
          </a:prstGeom>
        </p:spPr>
        <p:txBody>
          <a:bodyPr wrap="square">
            <a:spAutoFit/>
          </a:bodyPr>
          <a:lstStyle/>
          <a:p>
            <a:pPr algn="ctr"/>
            <a:r>
              <a:rPr lang="zh-CN" altLang="en-US" sz="1400" dirty="0"/>
              <a:t>支持集群、租户、主机等不同维度的告警。系统基于告警规则生成告警。</a:t>
            </a:r>
          </a:p>
        </p:txBody>
      </p:sp>
      <p:sp>
        <p:nvSpPr>
          <p:cNvPr id="10" name="矩形 9">
            <a:extLst>
              <a:ext uri="{FF2B5EF4-FFF2-40B4-BE49-F238E27FC236}">
                <a16:creationId xmlns:a16="http://schemas.microsoft.com/office/drawing/2014/main" id="{CD77263C-B7CC-4030-A3AF-2EDCA6B6FB81}"/>
              </a:ext>
            </a:extLst>
          </p:cNvPr>
          <p:cNvSpPr/>
          <p:nvPr/>
        </p:nvSpPr>
        <p:spPr>
          <a:xfrm>
            <a:off x="5430846" y="1653504"/>
            <a:ext cx="1114408" cy="869533"/>
          </a:xfrm>
          <a:prstGeom prst="rect">
            <a:avLst/>
          </a:prstGeom>
        </p:spPr>
        <p:txBody>
          <a:bodyPr wrap="none">
            <a:spAutoFit/>
          </a:bodyPr>
          <a:lstStyle/>
          <a:p>
            <a:pPr algn="ctr">
              <a:lnSpc>
                <a:spcPct val="150000"/>
              </a:lnSpc>
            </a:pPr>
            <a:r>
              <a:rPr lang="en-US" altLang="zh-CN" b="1" dirty="0"/>
              <a:t>02</a:t>
            </a:r>
          </a:p>
          <a:p>
            <a:pPr algn="ctr">
              <a:lnSpc>
                <a:spcPct val="150000"/>
              </a:lnSpc>
            </a:pPr>
            <a:r>
              <a:rPr lang="zh-CN" altLang="en-US" b="1" dirty="0"/>
              <a:t>主机管理</a:t>
            </a:r>
          </a:p>
        </p:txBody>
      </p:sp>
      <p:sp>
        <p:nvSpPr>
          <p:cNvPr id="11" name="矩形 10">
            <a:extLst>
              <a:ext uri="{FF2B5EF4-FFF2-40B4-BE49-F238E27FC236}">
                <a16:creationId xmlns:a16="http://schemas.microsoft.com/office/drawing/2014/main" id="{7D3E11BF-1AA5-4D22-8992-BAB61CB47A71}"/>
              </a:ext>
            </a:extLst>
          </p:cNvPr>
          <p:cNvSpPr/>
          <p:nvPr/>
        </p:nvSpPr>
        <p:spPr>
          <a:xfrm>
            <a:off x="4975087" y="2664011"/>
            <a:ext cx="2237295" cy="523220"/>
          </a:xfrm>
          <a:prstGeom prst="rect">
            <a:avLst/>
          </a:prstGeom>
        </p:spPr>
        <p:txBody>
          <a:bodyPr wrap="square">
            <a:spAutoFit/>
          </a:bodyPr>
          <a:lstStyle/>
          <a:p>
            <a:pPr algn="ctr"/>
            <a:r>
              <a:rPr lang="zh-CN" altLang="en-US" sz="1400" dirty="0"/>
              <a:t>提供添加主机、删除主机、主机关键信息显示等功能。</a:t>
            </a:r>
          </a:p>
        </p:txBody>
      </p:sp>
      <p:sp>
        <p:nvSpPr>
          <p:cNvPr id="12" name="矩形 11">
            <a:extLst>
              <a:ext uri="{FF2B5EF4-FFF2-40B4-BE49-F238E27FC236}">
                <a16:creationId xmlns:a16="http://schemas.microsoft.com/office/drawing/2014/main" id="{9A96FD5F-3475-441B-9EA0-1209DF154552}"/>
              </a:ext>
            </a:extLst>
          </p:cNvPr>
          <p:cNvSpPr/>
          <p:nvPr/>
        </p:nvSpPr>
        <p:spPr>
          <a:xfrm>
            <a:off x="5198411" y="3616655"/>
            <a:ext cx="1579278" cy="869533"/>
          </a:xfrm>
          <a:prstGeom prst="rect">
            <a:avLst/>
          </a:prstGeom>
        </p:spPr>
        <p:txBody>
          <a:bodyPr wrap="none">
            <a:spAutoFit/>
          </a:bodyPr>
          <a:lstStyle/>
          <a:p>
            <a:pPr algn="ctr">
              <a:lnSpc>
                <a:spcPct val="150000"/>
              </a:lnSpc>
            </a:pPr>
            <a:r>
              <a:rPr lang="en-US" altLang="zh-CN" b="1" dirty="0"/>
              <a:t>05</a:t>
            </a:r>
          </a:p>
          <a:p>
            <a:pPr algn="ctr">
              <a:lnSpc>
                <a:spcPct val="150000"/>
              </a:lnSpc>
            </a:pPr>
            <a:r>
              <a:rPr lang="zh-CN" altLang="en-US" b="1" dirty="0"/>
              <a:t>备份恢复管理</a:t>
            </a:r>
          </a:p>
        </p:txBody>
      </p:sp>
      <p:sp>
        <p:nvSpPr>
          <p:cNvPr id="13" name="矩形 12">
            <a:extLst>
              <a:ext uri="{FF2B5EF4-FFF2-40B4-BE49-F238E27FC236}">
                <a16:creationId xmlns:a16="http://schemas.microsoft.com/office/drawing/2014/main" id="{58809C87-5928-4123-BF36-7290B45138CA}"/>
              </a:ext>
            </a:extLst>
          </p:cNvPr>
          <p:cNvSpPr/>
          <p:nvPr/>
        </p:nvSpPr>
        <p:spPr>
          <a:xfrm>
            <a:off x="4640946" y="4607481"/>
            <a:ext cx="2905575" cy="954107"/>
          </a:xfrm>
          <a:prstGeom prst="rect">
            <a:avLst/>
          </a:prstGeom>
        </p:spPr>
        <p:txBody>
          <a:bodyPr wrap="square">
            <a:spAutoFit/>
          </a:bodyPr>
          <a:lstStyle/>
          <a:p>
            <a:pPr algn="ctr"/>
            <a:r>
              <a:rPr lang="zh-CN" altLang="en-US" sz="1400" dirty="0"/>
              <a:t>支持对</a:t>
            </a:r>
            <a:r>
              <a:rPr lang="en-US" altLang="zh-CN" sz="1400" dirty="0" err="1"/>
              <a:t>OceanBase</a:t>
            </a:r>
            <a:r>
              <a:rPr lang="zh-CN" altLang="en-US" sz="1400" dirty="0"/>
              <a:t>集群和租户级别进行全量备份、增量备份、</a:t>
            </a:r>
            <a:r>
              <a:rPr lang="en" altLang="zh-CN" sz="1400" dirty="0"/>
              <a:t>Redo-Log</a:t>
            </a:r>
            <a:r>
              <a:rPr lang="zh-CN" altLang="en-US" sz="1400" dirty="0"/>
              <a:t>备份、完全恢复、不完全恢复等功能。</a:t>
            </a:r>
          </a:p>
        </p:txBody>
      </p:sp>
      <p:sp>
        <p:nvSpPr>
          <p:cNvPr id="14" name="矩形 13">
            <a:extLst>
              <a:ext uri="{FF2B5EF4-FFF2-40B4-BE49-F238E27FC236}">
                <a16:creationId xmlns:a16="http://schemas.microsoft.com/office/drawing/2014/main" id="{3B86B593-8B30-41F6-B17A-91E4D85EF7EA}"/>
              </a:ext>
            </a:extLst>
          </p:cNvPr>
          <p:cNvSpPr/>
          <p:nvPr/>
        </p:nvSpPr>
        <p:spPr>
          <a:xfrm>
            <a:off x="8539941" y="3737948"/>
            <a:ext cx="1811713" cy="869533"/>
          </a:xfrm>
          <a:prstGeom prst="rect">
            <a:avLst/>
          </a:prstGeom>
        </p:spPr>
        <p:txBody>
          <a:bodyPr wrap="none">
            <a:spAutoFit/>
          </a:bodyPr>
          <a:lstStyle/>
          <a:p>
            <a:pPr algn="ctr">
              <a:lnSpc>
                <a:spcPct val="150000"/>
              </a:lnSpc>
            </a:pPr>
            <a:r>
              <a:rPr lang="en-US" altLang="zh-CN" b="1" dirty="0"/>
              <a:t>06</a:t>
            </a:r>
          </a:p>
          <a:p>
            <a:pPr algn="ctr">
              <a:lnSpc>
                <a:spcPct val="150000"/>
              </a:lnSpc>
            </a:pPr>
            <a:r>
              <a:rPr lang="zh-CN" altLang="en-US" b="1" dirty="0"/>
              <a:t>用户及权限管理</a:t>
            </a:r>
          </a:p>
        </p:txBody>
      </p:sp>
      <p:sp>
        <p:nvSpPr>
          <p:cNvPr id="15" name="矩形 14">
            <a:extLst>
              <a:ext uri="{FF2B5EF4-FFF2-40B4-BE49-F238E27FC236}">
                <a16:creationId xmlns:a16="http://schemas.microsoft.com/office/drawing/2014/main" id="{D639FA03-7AFC-453F-A5E0-B229B859BA59}"/>
              </a:ext>
            </a:extLst>
          </p:cNvPr>
          <p:cNvSpPr/>
          <p:nvPr/>
        </p:nvSpPr>
        <p:spPr>
          <a:xfrm>
            <a:off x="8327151" y="4725038"/>
            <a:ext cx="2501951" cy="523220"/>
          </a:xfrm>
          <a:prstGeom prst="rect">
            <a:avLst/>
          </a:prstGeom>
        </p:spPr>
        <p:txBody>
          <a:bodyPr wrap="square">
            <a:spAutoFit/>
          </a:bodyPr>
          <a:lstStyle/>
          <a:p>
            <a:pPr algn="ctr"/>
            <a:r>
              <a:rPr lang="zh-CN" altLang="en-US" sz="1400" dirty="0"/>
              <a:t>通过对用户和角色的管理确保系统安全。</a:t>
            </a:r>
          </a:p>
        </p:txBody>
      </p:sp>
    </p:spTree>
    <p:extLst>
      <p:ext uri="{BB962C8B-B14F-4D97-AF65-F5344CB8AC3E}">
        <p14:creationId xmlns:p14="http://schemas.microsoft.com/office/powerpoint/2010/main" val="271299481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9B704-8C97-4C4A-8DED-4900A2078658}"/>
              </a:ext>
            </a:extLst>
          </p:cNvPr>
          <p:cNvSpPr>
            <a:spLocks noGrp="1"/>
          </p:cNvSpPr>
          <p:nvPr>
            <p:ph type="title"/>
          </p:nvPr>
        </p:nvSpPr>
        <p:spPr/>
        <p:txBody>
          <a:bodyPr/>
          <a:lstStyle/>
          <a:p>
            <a:pPr algn="ctr"/>
            <a:r>
              <a:rPr lang="zh-CN" altLang="en-US" dirty="0"/>
              <a:t>集群管理</a:t>
            </a:r>
          </a:p>
        </p:txBody>
      </p:sp>
      <p:pic>
        <p:nvPicPr>
          <p:cNvPr id="4" name="图片 3">
            <a:extLst>
              <a:ext uri="{FF2B5EF4-FFF2-40B4-BE49-F238E27FC236}">
                <a16:creationId xmlns:a16="http://schemas.microsoft.com/office/drawing/2014/main" id="{BD8F7B48-07CD-4017-B995-5250DC167F42}"/>
              </a:ext>
            </a:extLst>
          </p:cNvPr>
          <p:cNvPicPr>
            <a:picLocks noChangeAspect="1"/>
          </p:cNvPicPr>
          <p:nvPr/>
        </p:nvPicPr>
        <p:blipFill>
          <a:blip r:embed="rId2"/>
          <a:stretch>
            <a:fillRect/>
          </a:stretch>
        </p:blipFill>
        <p:spPr>
          <a:xfrm>
            <a:off x="374953" y="1365779"/>
            <a:ext cx="9399893" cy="4426458"/>
          </a:xfrm>
          <a:prstGeom prst="rect">
            <a:avLst/>
          </a:prstGeom>
        </p:spPr>
      </p:pic>
      <p:sp>
        <p:nvSpPr>
          <p:cNvPr id="5" name="矩形 4">
            <a:extLst>
              <a:ext uri="{FF2B5EF4-FFF2-40B4-BE49-F238E27FC236}">
                <a16:creationId xmlns:a16="http://schemas.microsoft.com/office/drawing/2014/main" id="{2285B50B-EA32-44A8-A0B9-2216B03CD864}"/>
              </a:ext>
            </a:extLst>
          </p:cNvPr>
          <p:cNvSpPr/>
          <p:nvPr/>
        </p:nvSpPr>
        <p:spPr>
          <a:xfrm>
            <a:off x="9917730" y="1811707"/>
            <a:ext cx="2139152" cy="3980530"/>
          </a:xfrm>
          <a:prstGeom prst="rect">
            <a:avLst/>
          </a:prstGeom>
          <a:ln>
            <a:solidFill>
              <a:srgbClr val="3A3636"/>
            </a:solidFill>
          </a:ln>
        </p:spPr>
        <p:txBody>
          <a:bodyPr wrap="square" anchor="ctr">
            <a:no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性能指标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Top5</a:t>
            </a:r>
          </a:p>
          <a:p>
            <a:pPr marL="465750" marR="0" lvl="0" indent="-177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QPS</a:t>
            </a:r>
            <a:endParaRPr kumimoji="0" lang="en"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465750" marR="0" lvl="0" indent="-177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查询</a:t>
            </a: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响应时间</a:t>
            </a:r>
            <a:endPar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465750" marR="0" lvl="0" indent="-177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活跃会话数</a:t>
            </a:r>
            <a:endPar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465750" marR="0" lvl="0" indent="-177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CPU</a:t>
            </a: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使用率</a:t>
            </a:r>
            <a:endPar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集群合并时间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Top5</a:t>
            </a:r>
          </a:p>
          <a:p>
            <a:pPr marL="465750" marR="0" lvl="0" indent="-177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近</a:t>
            </a:r>
            <a:r>
              <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3</a:t>
            </a: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天内合并时间平均值最大的</a:t>
            </a:r>
            <a:r>
              <a:rPr kumimoji="0" lang="en-US" altLang="zh-CN"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5</a:t>
            </a:r>
            <a:r>
              <a:rPr kumimoji="0" lang="zh-CN" altLang="en-US" sz="12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个集群</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机器资源</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资源水位</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集群列表</a:t>
            </a:r>
            <a:endParaRPr kumimoji="0" lang="zh-CN" altLang="en-US" sz="1400" b="0" i="0" u="none" strike="noStrike" kern="0" cap="none" spc="0" normalizeH="0" baseline="0" noProof="0" dirty="0">
              <a:ln>
                <a:noFill/>
              </a:ln>
              <a:solidFill>
                <a:srgbClr val="3A3636"/>
              </a:solidFill>
              <a:effectLst/>
              <a:uLnTx/>
              <a:uFillTx/>
              <a:latin typeface="Alibaba PuHuiTi" pitchFamily="18" charset="-122"/>
              <a:ea typeface="Alibaba PuHuiTi" pitchFamily="18" charset="-122"/>
              <a:cs typeface="Alibaba PuHuiTi" pitchFamily="18" charset="-122"/>
            </a:endParaRPr>
          </a:p>
        </p:txBody>
      </p:sp>
      <p:sp>
        <p:nvSpPr>
          <p:cNvPr id="6" name="矩形 5">
            <a:extLst>
              <a:ext uri="{FF2B5EF4-FFF2-40B4-BE49-F238E27FC236}">
                <a16:creationId xmlns:a16="http://schemas.microsoft.com/office/drawing/2014/main" id="{2ED4198A-F96A-4F46-B202-DD52966438C0}"/>
              </a:ext>
            </a:extLst>
          </p:cNvPr>
          <p:cNvSpPr/>
          <p:nvPr/>
        </p:nvSpPr>
        <p:spPr>
          <a:xfrm>
            <a:off x="10435764" y="1657818"/>
            <a:ext cx="1103083" cy="307777"/>
          </a:xfrm>
          <a:prstGeom prst="rect">
            <a:avLst/>
          </a:prstGeom>
          <a:solidFill>
            <a:srgbClr val="0B6DFE">
              <a:lumMod val="20000"/>
              <a:lumOff val="80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D1A26"/>
                </a:solidFill>
                <a:effectLst/>
                <a:uLnTx/>
                <a:uFillTx/>
                <a:latin typeface="Alibaba PuHuiTi" pitchFamily="18" charset="-122"/>
                <a:ea typeface="Alibaba PuHuiTi" pitchFamily="18" charset="-122"/>
                <a:cs typeface="Alibaba PuHuiTi" pitchFamily="18" charset="-122"/>
              </a:rPr>
              <a:t>功能</a:t>
            </a:r>
          </a:p>
        </p:txBody>
      </p:sp>
    </p:spTree>
    <p:extLst>
      <p:ext uri="{BB962C8B-B14F-4D97-AF65-F5344CB8AC3E}">
        <p14:creationId xmlns:p14="http://schemas.microsoft.com/office/powerpoint/2010/main" val="24979369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B25F3-449C-41F1-8E4D-42E166C1F808}"/>
              </a:ext>
            </a:extLst>
          </p:cNvPr>
          <p:cNvSpPr>
            <a:spLocks noGrp="1"/>
          </p:cNvSpPr>
          <p:nvPr>
            <p:ph type="title"/>
          </p:nvPr>
        </p:nvSpPr>
        <p:spPr/>
        <p:txBody>
          <a:bodyPr/>
          <a:lstStyle/>
          <a:p>
            <a:pPr algn="ctr"/>
            <a:r>
              <a:rPr lang="zh-CN" altLang="en-US" dirty="0"/>
              <a:t>创建集群</a:t>
            </a:r>
          </a:p>
        </p:txBody>
      </p:sp>
      <p:pic>
        <p:nvPicPr>
          <p:cNvPr id="4" name="图片 3">
            <a:extLst>
              <a:ext uri="{FF2B5EF4-FFF2-40B4-BE49-F238E27FC236}">
                <a16:creationId xmlns:a16="http://schemas.microsoft.com/office/drawing/2014/main" id="{182051F5-86F4-4C91-B685-E4DBF72FB19B}"/>
              </a:ext>
            </a:extLst>
          </p:cNvPr>
          <p:cNvPicPr>
            <a:picLocks noChangeAspect="1"/>
          </p:cNvPicPr>
          <p:nvPr/>
        </p:nvPicPr>
        <p:blipFill>
          <a:blip r:embed="rId2"/>
          <a:stretch>
            <a:fillRect/>
          </a:stretch>
        </p:blipFill>
        <p:spPr>
          <a:xfrm>
            <a:off x="630941" y="1284932"/>
            <a:ext cx="6769100" cy="1775083"/>
          </a:xfrm>
          <a:prstGeom prst="rect">
            <a:avLst/>
          </a:prstGeom>
        </p:spPr>
      </p:pic>
      <p:pic>
        <p:nvPicPr>
          <p:cNvPr id="5" name="图片 4">
            <a:extLst>
              <a:ext uri="{FF2B5EF4-FFF2-40B4-BE49-F238E27FC236}">
                <a16:creationId xmlns:a16="http://schemas.microsoft.com/office/drawing/2014/main" id="{26C55FA6-2E03-4DDD-8AC1-6CC23C50A432}"/>
              </a:ext>
            </a:extLst>
          </p:cNvPr>
          <p:cNvPicPr>
            <a:picLocks noChangeAspect="1"/>
          </p:cNvPicPr>
          <p:nvPr/>
        </p:nvPicPr>
        <p:blipFill>
          <a:blip r:embed="rId3"/>
          <a:stretch>
            <a:fillRect/>
          </a:stretch>
        </p:blipFill>
        <p:spPr>
          <a:xfrm>
            <a:off x="630941" y="3209322"/>
            <a:ext cx="6769100" cy="3051516"/>
          </a:xfrm>
          <a:prstGeom prst="rect">
            <a:avLst/>
          </a:prstGeom>
        </p:spPr>
      </p:pic>
      <p:sp>
        <p:nvSpPr>
          <p:cNvPr id="6" name="矩形 5">
            <a:extLst>
              <a:ext uri="{FF2B5EF4-FFF2-40B4-BE49-F238E27FC236}">
                <a16:creationId xmlns:a16="http://schemas.microsoft.com/office/drawing/2014/main" id="{4C3020D8-74FA-42CB-84B0-24F30D91197C}"/>
              </a:ext>
            </a:extLst>
          </p:cNvPr>
          <p:cNvSpPr/>
          <p:nvPr/>
        </p:nvSpPr>
        <p:spPr>
          <a:xfrm>
            <a:off x="7795967" y="2621587"/>
            <a:ext cx="3887640" cy="2001061"/>
          </a:xfrm>
          <a:prstGeom prst="rect">
            <a:avLst/>
          </a:prstGeom>
          <a:ln>
            <a:solidFill>
              <a:srgbClr val="3A3636"/>
            </a:solidFill>
          </a:ln>
        </p:spPr>
        <p:txBody>
          <a:bodyPr wrap="square" anchor="ctr">
            <a:no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默认是添加</a:t>
            </a:r>
            <a:r>
              <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3</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个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Zone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的信息，如果您希望部署的集群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Zone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的个数大于</a:t>
            </a:r>
            <a:r>
              <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3</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个，您可以在下方单击新增按钮，增加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Zone</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信息；</a:t>
            </a:r>
            <a:endParaRPr kumimoji="0" lang="en-US"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Ø"/>
              <a:tabLst/>
              <a:defRPr/>
            </a:pP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Zone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所在的机房，每个 </a:t>
            </a:r>
            <a:r>
              <a:rPr kumimoji="0" lang="en" altLang="zh-CN"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Zone </a:t>
            </a:r>
            <a:r>
              <a:rPr kumimoji="0" lang="zh-CN" altLang="en-US" sz="1400" b="0" i="0" u="none" strike="noStrike" kern="0" cap="none" spc="0" normalizeH="0" baseline="0" noProof="0" dirty="0">
                <a:ln>
                  <a:noFill/>
                </a:ln>
                <a:solidFill>
                  <a:srgbClr val="262626"/>
                </a:solidFill>
                <a:effectLst/>
                <a:uLnTx/>
                <a:uFillTx/>
                <a:latin typeface="Alibaba PuHuiTi" pitchFamily="18" charset="-122"/>
                <a:ea typeface="Alibaba PuHuiTi" pitchFamily="18" charset="-122"/>
                <a:cs typeface="Alibaba PuHuiTi" pitchFamily="18" charset="-122"/>
              </a:rPr>
              <a:t>只能部署在同一个机房。</a:t>
            </a:r>
          </a:p>
        </p:txBody>
      </p:sp>
    </p:spTree>
    <p:extLst>
      <p:ext uri="{BB962C8B-B14F-4D97-AF65-F5344CB8AC3E}">
        <p14:creationId xmlns:p14="http://schemas.microsoft.com/office/powerpoint/2010/main" val="97917805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58E34-471D-4A92-86EC-E77D10CFC0CB}"/>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8777A133-93C0-425F-9D4D-61C1C74BC0E8}"/>
              </a:ext>
            </a:extLst>
          </p:cNvPr>
          <p:cNvSpPr>
            <a:spLocks noGrp="1"/>
          </p:cNvSpPr>
          <p:nvPr>
            <p:ph idx="1"/>
          </p:nvPr>
        </p:nvSpPr>
        <p:spPr/>
        <p:txBody>
          <a:bodyPr/>
          <a:lstStyle/>
          <a:p>
            <a:r>
              <a:rPr lang="zh-CN" altLang="en-US" sz="2400" dirty="0"/>
              <a:t>管理单个集群</a:t>
            </a:r>
            <a:r>
              <a:rPr lang="en-US" altLang="zh-CN" sz="2400" dirty="0"/>
              <a:t>-</a:t>
            </a:r>
            <a:r>
              <a:rPr lang="zh-CN" altLang="en-US" sz="2400" dirty="0"/>
              <a:t>查看集群总览</a:t>
            </a:r>
          </a:p>
        </p:txBody>
      </p:sp>
      <p:pic>
        <p:nvPicPr>
          <p:cNvPr id="4" name="图片 3">
            <a:extLst>
              <a:ext uri="{FF2B5EF4-FFF2-40B4-BE49-F238E27FC236}">
                <a16:creationId xmlns:a16="http://schemas.microsoft.com/office/drawing/2014/main" id="{BFE986D0-F440-4536-A8F0-6971F62EF25E}"/>
              </a:ext>
            </a:extLst>
          </p:cNvPr>
          <p:cNvPicPr>
            <a:picLocks noChangeAspect="1"/>
          </p:cNvPicPr>
          <p:nvPr/>
        </p:nvPicPr>
        <p:blipFill>
          <a:blip r:embed="rId2"/>
          <a:stretch>
            <a:fillRect/>
          </a:stretch>
        </p:blipFill>
        <p:spPr>
          <a:xfrm>
            <a:off x="692922" y="1693881"/>
            <a:ext cx="8780311" cy="3759208"/>
          </a:xfrm>
          <a:prstGeom prst="rect">
            <a:avLst/>
          </a:prstGeom>
        </p:spPr>
      </p:pic>
      <p:sp>
        <p:nvSpPr>
          <p:cNvPr id="5" name="矩形 4">
            <a:extLst>
              <a:ext uri="{FF2B5EF4-FFF2-40B4-BE49-F238E27FC236}">
                <a16:creationId xmlns:a16="http://schemas.microsoft.com/office/drawing/2014/main" id="{7159A047-CCBC-41E9-800F-8CF03B5D3FBB}"/>
              </a:ext>
            </a:extLst>
          </p:cNvPr>
          <p:cNvSpPr/>
          <p:nvPr/>
        </p:nvSpPr>
        <p:spPr>
          <a:xfrm>
            <a:off x="599846" y="5655539"/>
            <a:ext cx="9888719" cy="708399"/>
          </a:xfrm>
          <a:prstGeom prst="rect">
            <a:avLst/>
          </a:prstGeom>
        </p:spPr>
        <p:txBody>
          <a:bodyPr wrap="square">
            <a:spAutoFit/>
          </a:bodyPr>
          <a:lstStyle/>
          <a:p>
            <a:pPr>
              <a:lnSpc>
                <a:spcPct val="150000"/>
              </a:lnSpc>
            </a:pPr>
            <a:r>
              <a:rPr lang="zh-CN" altLang="en-US" sz="1400" b="1" dirty="0">
                <a:solidFill>
                  <a:srgbClr val="262626"/>
                </a:solidFill>
                <a:latin typeface="Alibaba PuHuiTi" pitchFamily="18" charset="-122"/>
                <a:ea typeface="Alibaba PuHuiTi" pitchFamily="18" charset="-122"/>
                <a:cs typeface="Alibaba PuHuiTi" pitchFamily="18" charset="-122"/>
              </a:rPr>
              <a:t>选择一个集群后，查看该集群的总览信息，包括该集群的概要信息、资源水位信息、告警概览信息、最近</a:t>
            </a:r>
            <a:r>
              <a:rPr lang="en-US" altLang="zh-CN" sz="1400" b="1" dirty="0">
                <a:solidFill>
                  <a:srgbClr val="262626"/>
                </a:solidFill>
                <a:latin typeface="Alibaba PuHuiTi" pitchFamily="18" charset="-122"/>
                <a:ea typeface="Alibaba PuHuiTi" pitchFamily="18" charset="-122"/>
                <a:cs typeface="Alibaba PuHuiTi" pitchFamily="18" charset="-122"/>
              </a:rPr>
              <a:t>7</a:t>
            </a:r>
            <a:r>
              <a:rPr lang="zh-CN" altLang="en-US" sz="1400" b="1" dirty="0">
                <a:solidFill>
                  <a:srgbClr val="262626"/>
                </a:solidFill>
                <a:latin typeface="Alibaba PuHuiTi" pitchFamily="18" charset="-122"/>
                <a:ea typeface="Alibaba PuHuiTi" pitchFamily="18" charset="-122"/>
                <a:cs typeface="Alibaba PuHuiTi" pitchFamily="18" charset="-122"/>
              </a:rPr>
              <a:t>天系统事件以及 </a:t>
            </a:r>
            <a:r>
              <a:rPr lang="en" altLang="zh-CN" sz="1400" b="1" dirty="0">
                <a:solidFill>
                  <a:srgbClr val="262626"/>
                </a:solidFill>
                <a:latin typeface="Alibaba PuHuiTi" pitchFamily="18" charset="-122"/>
                <a:ea typeface="Alibaba PuHuiTi" pitchFamily="18" charset="-122"/>
                <a:cs typeface="Alibaba PuHuiTi" pitchFamily="18" charset="-122"/>
              </a:rPr>
              <a:t>Zone </a:t>
            </a:r>
            <a:r>
              <a:rPr lang="zh-CN" altLang="en-US" sz="1400" b="1" dirty="0">
                <a:solidFill>
                  <a:srgbClr val="262626"/>
                </a:solidFill>
                <a:latin typeface="Alibaba PuHuiTi" pitchFamily="18" charset="-122"/>
                <a:ea typeface="Alibaba PuHuiTi" pitchFamily="18" charset="-122"/>
                <a:cs typeface="Alibaba PuHuiTi" pitchFamily="18" charset="-122"/>
              </a:rPr>
              <a:t>列表和 </a:t>
            </a:r>
            <a:r>
              <a:rPr lang="en" altLang="zh-CN" sz="1400" b="1" dirty="0">
                <a:solidFill>
                  <a:srgbClr val="262626"/>
                </a:solidFill>
                <a:latin typeface="Alibaba PuHuiTi" pitchFamily="18" charset="-122"/>
                <a:ea typeface="Alibaba PuHuiTi" pitchFamily="18" charset="-122"/>
                <a:cs typeface="Alibaba PuHuiTi" pitchFamily="18" charset="-122"/>
              </a:rPr>
              <a:t>OB</a:t>
            </a:r>
            <a:r>
              <a:rPr lang="zh-CN" altLang="en-US" sz="1400" b="1" dirty="0">
                <a:solidFill>
                  <a:srgbClr val="262626"/>
                </a:solidFill>
                <a:latin typeface="Alibaba PuHuiTi" pitchFamily="18" charset="-122"/>
                <a:ea typeface="Alibaba PuHuiTi" pitchFamily="18" charset="-122"/>
                <a:cs typeface="Alibaba PuHuiTi" pitchFamily="18" charset="-122"/>
              </a:rPr>
              <a:t> </a:t>
            </a:r>
            <a:r>
              <a:rPr lang="en" altLang="zh-CN" sz="1400" b="1" dirty="0">
                <a:solidFill>
                  <a:srgbClr val="262626"/>
                </a:solidFill>
                <a:latin typeface="Alibaba PuHuiTi" pitchFamily="18" charset="-122"/>
                <a:ea typeface="Alibaba PuHuiTi" pitchFamily="18" charset="-122"/>
                <a:cs typeface="Alibaba PuHuiTi" pitchFamily="18" charset="-122"/>
              </a:rPr>
              <a:t>Server </a:t>
            </a:r>
            <a:r>
              <a:rPr lang="zh-CN" altLang="en-US" sz="1400" b="1" dirty="0">
                <a:solidFill>
                  <a:srgbClr val="262626"/>
                </a:solidFill>
                <a:latin typeface="Alibaba PuHuiTi" pitchFamily="18" charset="-122"/>
                <a:ea typeface="Alibaba PuHuiTi" pitchFamily="18" charset="-122"/>
                <a:cs typeface="Alibaba PuHuiTi" pitchFamily="18" charset="-122"/>
              </a:rPr>
              <a:t>列表等。</a:t>
            </a:r>
            <a:endParaRPr lang="zh-CN" altLang="en-US" sz="1400" b="1" dirty="0">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22794767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BB004-FCF6-4B38-9EEC-BBE485D36AF0}"/>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78270DB6-CF20-4F66-9199-FBA597386AF5}"/>
              </a:ext>
            </a:extLst>
          </p:cNvPr>
          <p:cNvSpPr>
            <a:spLocks noGrp="1"/>
          </p:cNvSpPr>
          <p:nvPr>
            <p:ph idx="1"/>
          </p:nvPr>
        </p:nvSpPr>
        <p:spPr/>
        <p:txBody>
          <a:bodyPr/>
          <a:lstStyle/>
          <a:p>
            <a:r>
              <a:rPr lang="zh-CN" altLang="en-US" sz="2800" dirty="0"/>
              <a:t>管理单个集群</a:t>
            </a:r>
            <a:r>
              <a:rPr lang="en-US" altLang="zh-CN" sz="2800" dirty="0"/>
              <a:t>-</a:t>
            </a:r>
            <a:r>
              <a:rPr lang="zh-CN" altLang="en-US" sz="2800" dirty="0"/>
              <a:t>管理集群</a:t>
            </a:r>
          </a:p>
        </p:txBody>
      </p:sp>
      <p:pic>
        <p:nvPicPr>
          <p:cNvPr id="4" name="图片 3">
            <a:extLst>
              <a:ext uri="{FF2B5EF4-FFF2-40B4-BE49-F238E27FC236}">
                <a16:creationId xmlns:a16="http://schemas.microsoft.com/office/drawing/2014/main" id="{97B0764C-5856-4426-A1BB-A31A9808AA23}"/>
              </a:ext>
            </a:extLst>
          </p:cNvPr>
          <p:cNvPicPr>
            <a:picLocks noChangeAspect="1"/>
          </p:cNvPicPr>
          <p:nvPr/>
        </p:nvPicPr>
        <p:blipFill rotWithShape="1">
          <a:blip r:embed="rId2"/>
          <a:srcRect r="66444" b="48600"/>
          <a:stretch/>
        </p:blipFill>
        <p:spPr>
          <a:xfrm>
            <a:off x="657079" y="1794989"/>
            <a:ext cx="2104297" cy="1916849"/>
          </a:xfrm>
          <a:prstGeom prst="rect">
            <a:avLst/>
          </a:prstGeom>
        </p:spPr>
      </p:pic>
      <p:pic>
        <p:nvPicPr>
          <p:cNvPr id="5" name="图片 4">
            <a:extLst>
              <a:ext uri="{FF2B5EF4-FFF2-40B4-BE49-F238E27FC236}">
                <a16:creationId xmlns:a16="http://schemas.microsoft.com/office/drawing/2014/main" id="{DE7CD2BB-3A87-4617-888F-4BB16031C2E9}"/>
              </a:ext>
            </a:extLst>
          </p:cNvPr>
          <p:cNvPicPr>
            <a:picLocks noChangeAspect="1"/>
          </p:cNvPicPr>
          <p:nvPr/>
        </p:nvPicPr>
        <p:blipFill>
          <a:blip r:embed="rId3"/>
          <a:stretch>
            <a:fillRect/>
          </a:stretch>
        </p:blipFill>
        <p:spPr>
          <a:xfrm>
            <a:off x="657079" y="3811606"/>
            <a:ext cx="3460202" cy="2170587"/>
          </a:xfrm>
          <a:prstGeom prst="rect">
            <a:avLst/>
          </a:prstGeom>
        </p:spPr>
      </p:pic>
      <p:pic>
        <p:nvPicPr>
          <p:cNvPr id="6" name="图片 5">
            <a:extLst>
              <a:ext uri="{FF2B5EF4-FFF2-40B4-BE49-F238E27FC236}">
                <a16:creationId xmlns:a16="http://schemas.microsoft.com/office/drawing/2014/main" id="{6B0571E5-CB5C-4ED0-9D75-78D6FD6502B0}"/>
              </a:ext>
            </a:extLst>
          </p:cNvPr>
          <p:cNvPicPr>
            <a:picLocks noChangeAspect="1"/>
          </p:cNvPicPr>
          <p:nvPr/>
        </p:nvPicPr>
        <p:blipFill>
          <a:blip r:embed="rId4"/>
          <a:stretch>
            <a:fillRect/>
          </a:stretch>
        </p:blipFill>
        <p:spPr>
          <a:xfrm>
            <a:off x="7266152" y="1649935"/>
            <a:ext cx="4233085" cy="4018175"/>
          </a:xfrm>
          <a:prstGeom prst="rect">
            <a:avLst/>
          </a:prstGeom>
        </p:spPr>
      </p:pic>
      <p:pic>
        <p:nvPicPr>
          <p:cNvPr id="7" name="图片 6">
            <a:extLst>
              <a:ext uri="{FF2B5EF4-FFF2-40B4-BE49-F238E27FC236}">
                <a16:creationId xmlns:a16="http://schemas.microsoft.com/office/drawing/2014/main" id="{189540C9-C902-45F0-82A4-F21C973CAAC1}"/>
              </a:ext>
            </a:extLst>
          </p:cNvPr>
          <p:cNvPicPr>
            <a:picLocks noChangeAspect="1"/>
          </p:cNvPicPr>
          <p:nvPr/>
        </p:nvPicPr>
        <p:blipFill>
          <a:blip r:embed="rId5"/>
          <a:stretch>
            <a:fillRect/>
          </a:stretch>
        </p:blipFill>
        <p:spPr>
          <a:xfrm>
            <a:off x="3304490" y="1794989"/>
            <a:ext cx="3868630" cy="3268021"/>
          </a:xfrm>
          <a:prstGeom prst="rect">
            <a:avLst/>
          </a:prstGeom>
        </p:spPr>
      </p:pic>
      <p:sp>
        <p:nvSpPr>
          <p:cNvPr id="8" name="文本框 7">
            <a:extLst>
              <a:ext uri="{FF2B5EF4-FFF2-40B4-BE49-F238E27FC236}">
                <a16:creationId xmlns:a16="http://schemas.microsoft.com/office/drawing/2014/main" id="{CA9E5981-E782-4771-AF30-BF607EA014D6}"/>
              </a:ext>
            </a:extLst>
          </p:cNvPr>
          <p:cNvSpPr txBox="1"/>
          <p:nvPr/>
        </p:nvSpPr>
        <p:spPr>
          <a:xfrm>
            <a:off x="657079" y="6081961"/>
            <a:ext cx="7890235" cy="395926"/>
          </a:xfrm>
          <a:prstGeom prst="rect">
            <a:avLst/>
          </a:prstGeom>
          <a:noFill/>
          <a:ln>
            <a:noFill/>
          </a:ln>
        </p:spPr>
        <p:txBody>
          <a:bodyPr wrap="square" rtlCol="0" anchor="ctr">
            <a:noAutofit/>
          </a:bodyPr>
          <a:lstStyle/>
          <a:p>
            <a:pPr algn="just"/>
            <a:r>
              <a:rPr kumimoji="1" lang="zh-CN" altLang="en-US" sz="1600" b="1" dirty="0">
                <a:solidFill>
                  <a:srgbClr val="3A3636"/>
                </a:solidFill>
                <a:latin typeface="Alibaba PuHuiTi R" pitchFamily="18" charset="-122"/>
                <a:ea typeface="Alibaba PuHuiTi R" pitchFamily="18" charset="-122"/>
                <a:cs typeface="Alibaba PuHuiTi R" pitchFamily="18" charset="-122"/>
              </a:rPr>
              <a:t>支持新建备集群、升级版本、修改密码、重启集群、停止集群、删除集群等操作。</a:t>
            </a:r>
          </a:p>
        </p:txBody>
      </p:sp>
    </p:spTree>
    <p:extLst>
      <p:ext uri="{BB962C8B-B14F-4D97-AF65-F5344CB8AC3E}">
        <p14:creationId xmlns:p14="http://schemas.microsoft.com/office/powerpoint/2010/main" val="39259682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81BF-1F6A-4C59-BD9D-CE7CB176BE9D}"/>
              </a:ext>
            </a:extLst>
          </p:cNvPr>
          <p:cNvSpPr>
            <a:spLocks noGrp="1"/>
          </p:cNvSpPr>
          <p:nvPr>
            <p:ph type="title"/>
          </p:nvPr>
        </p:nvSpPr>
        <p:spPr/>
        <p:txBody>
          <a:bodyPr/>
          <a:lstStyle/>
          <a:p>
            <a:pPr algn="ctr"/>
            <a:r>
              <a:rPr lang="zh-CN" altLang="en-US" dirty="0"/>
              <a:t>集群管理</a:t>
            </a:r>
          </a:p>
        </p:txBody>
      </p:sp>
      <p:pic>
        <p:nvPicPr>
          <p:cNvPr id="4" name="图片 3">
            <a:extLst>
              <a:ext uri="{FF2B5EF4-FFF2-40B4-BE49-F238E27FC236}">
                <a16:creationId xmlns:a16="http://schemas.microsoft.com/office/drawing/2014/main" id="{204AD0B9-4E95-4152-88F8-DE453B3A9D48}"/>
              </a:ext>
            </a:extLst>
          </p:cNvPr>
          <p:cNvPicPr>
            <a:picLocks noChangeAspect="1"/>
          </p:cNvPicPr>
          <p:nvPr/>
        </p:nvPicPr>
        <p:blipFill>
          <a:blip r:embed="rId2"/>
          <a:stretch>
            <a:fillRect/>
          </a:stretch>
        </p:blipFill>
        <p:spPr>
          <a:xfrm>
            <a:off x="483808" y="3238461"/>
            <a:ext cx="10397766" cy="2407587"/>
          </a:xfrm>
          <a:prstGeom prst="rect">
            <a:avLst/>
          </a:prstGeom>
        </p:spPr>
      </p:pic>
      <p:pic>
        <p:nvPicPr>
          <p:cNvPr id="5" name="图片 4">
            <a:extLst>
              <a:ext uri="{FF2B5EF4-FFF2-40B4-BE49-F238E27FC236}">
                <a16:creationId xmlns:a16="http://schemas.microsoft.com/office/drawing/2014/main" id="{B5D5804A-615C-41AF-AEA5-2C9E3D85CB37}"/>
              </a:ext>
            </a:extLst>
          </p:cNvPr>
          <p:cNvPicPr>
            <a:picLocks noChangeAspect="1"/>
          </p:cNvPicPr>
          <p:nvPr/>
        </p:nvPicPr>
        <p:blipFill>
          <a:blip r:embed="rId3"/>
          <a:stretch>
            <a:fillRect/>
          </a:stretch>
        </p:blipFill>
        <p:spPr>
          <a:xfrm>
            <a:off x="483808" y="1211952"/>
            <a:ext cx="6219596" cy="2377549"/>
          </a:xfrm>
          <a:prstGeom prst="rect">
            <a:avLst/>
          </a:prstGeom>
        </p:spPr>
      </p:pic>
      <p:pic>
        <p:nvPicPr>
          <p:cNvPr id="6" name="图片 5">
            <a:extLst>
              <a:ext uri="{FF2B5EF4-FFF2-40B4-BE49-F238E27FC236}">
                <a16:creationId xmlns:a16="http://schemas.microsoft.com/office/drawing/2014/main" id="{248C1735-602C-4769-8156-A6E91DBBBB5D}"/>
              </a:ext>
            </a:extLst>
          </p:cNvPr>
          <p:cNvPicPr>
            <a:picLocks noChangeAspect="1"/>
          </p:cNvPicPr>
          <p:nvPr/>
        </p:nvPicPr>
        <p:blipFill>
          <a:blip r:embed="rId4"/>
          <a:stretch>
            <a:fillRect/>
          </a:stretch>
        </p:blipFill>
        <p:spPr>
          <a:xfrm>
            <a:off x="6093735" y="1211952"/>
            <a:ext cx="4989145" cy="2538960"/>
          </a:xfrm>
          <a:prstGeom prst="rect">
            <a:avLst/>
          </a:prstGeom>
        </p:spPr>
      </p:pic>
      <p:sp>
        <p:nvSpPr>
          <p:cNvPr id="7" name="文本框 6">
            <a:extLst>
              <a:ext uri="{FF2B5EF4-FFF2-40B4-BE49-F238E27FC236}">
                <a16:creationId xmlns:a16="http://schemas.microsoft.com/office/drawing/2014/main" id="{FDDA5E8A-FCD7-4378-BC6B-6F48F3B57944}"/>
              </a:ext>
            </a:extLst>
          </p:cNvPr>
          <p:cNvSpPr txBox="1"/>
          <p:nvPr/>
        </p:nvSpPr>
        <p:spPr>
          <a:xfrm>
            <a:off x="803275" y="5777421"/>
            <a:ext cx="7890235" cy="395926"/>
          </a:xfrm>
          <a:prstGeom prst="rect">
            <a:avLst/>
          </a:prstGeom>
          <a:noFill/>
          <a:ln>
            <a:noFill/>
          </a:ln>
        </p:spPr>
        <p:txBody>
          <a:bodyPr wrap="square" rtlCol="0" anchor="ctr">
            <a:noAutofit/>
          </a:bodyPr>
          <a:lstStyle/>
          <a:p>
            <a:pPr algn="just"/>
            <a:r>
              <a:rPr kumimoji="1" lang="zh-CN" altLang="en-US" sz="1600" b="1" dirty="0">
                <a:solidFill>
                  <a:srgbClr val="3A3636"/>
                </a:solidFill>
                <a:latin typeface="Alibaba PuHuiTi R" pitchFamily="18" charset="-122"/>
                <a:ea typeface="Alibaba PuHuiTi R" pitchFamily="18" charset="-122"/>
                <a:cs typeface="Alibaba PuHuiTi R" pitchFamily="18" charset="-122"/>
              </a:rPr>
              <a:t>支持新增</a:t>
            </a:r>
            <a:r>
              <a:rPr kumimoji="1" lang="en-US" altLang="zh-CN" sz="16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600" b="1" dirty="0">
                <a:solidFill>
                  <a:srgbClr val="3A3636"/>
                </a:solidFill>
                <a:latin typeface="Alibaba PuHuiTi R" pitchFamily="18" charset="-122"/>
                <a:ea typeface="Alibaba PuHuiTi R" pitchFamily="18" charset="-122"/>
                <a:cs typeface="Alibaba PuHuiTi R" pitchFamily="18" charset="-122"/>
              </a:rPr>
              <a:t>，将</a:t>
            </a:r>
            <a:r>
              <a:rPr kumimoji="1" lang="en-US" altLang="zh-CN" sz="1600" b="1" dirty="0">
                <a:solidFill>
                  <a:srgbClr val="3A3636"/>
                </a:solidFill>
                <a:latin typeface="Alibaba PuHuiTi R" pitchFamily="18" charset="-122"/>
                <a:ea typeface="Alibaba PuHuiTi R" pitchFamily="18" charset="-122"/>
                <a:cs typeface="Alibaba PuHuiTi R" pitchFamily="18" charset="-122"/>
              </a:rPr>
              <a:t>OB</a:t>
            </a:r>
            <a:r>
              <a:rPr kumimoji="1" lang="zh-CN" altLang="en-US" sz="1600" b="1" dirty="0">
                <a:solidFill>
                  <a:srgbClr val="3A3636"/>
                </a:solidFill>
                <a:latin typeface="Alibaba PuHuiTi R" pitchFamily="18" charset="-122"/>
                <a:ea typeface="Alibaba PuHuiTi R" pitchFamily="18" charset="-122"/>
                <a:cs typeface="Alibaba PuHuiTi R" pitchFamily="18" charset="-122"/>
              </a:rPr>
              <a:t> </a:t>
            </a:r>
            <a:r>
              <a:rPr kumimoji="1" lang="en-US" altLang="zh-CN" sz="1600" b="1" dirty="0">
                <a:solidFill>
                  <a:srgbClr val="3A3636"/>
                </a:solidFill>
                <a:latin typeface="Alibaba PuHuiTi R" pitchFamily="18" charset="-122"/>
                <a:ea typeface="Alibaba PuHuiTi R" pitchFamily="18" charset="-122"/>
                <a:cs typeface="Alibaba PuHuiTi R" pitchFamily="18" charset="-122"/>
              </a:rPr>
              <a:t>Server</a:t>
            </a:r>
            <a:r>
              <a:rPr kumimoji="1" lang="zh-CN" altLang="en-US" sz="1600" b="1" dirty="0">
                <a:solidFill>
                  <a:srgbClr val="3A3636"/>
                </a:solidFill>
                <a:latin typeface="Alibaba PuHuiTi R" pitchFamily="18" charset="-122"/>
                <a:ea typeface="Alibaba PuHuiTi R" pitchFamily="18" charset="-122"/>
                <a:cs typeface="Alibaba PuHuiTi R" pitchFamily="18" charset="-122"/>
              </a:rPr>
              <a:t>添加到集群或指定</a:t>
            </a:r>
            <a:r>
              <a:rPr kumimoji="1" lang="en-US" altLang="zh-CN" sz="16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600" b="1" dirty="0">
                <a:solidFill>
                  <a:srgbClr val="3A3636"/>
                </a:solidFill>
                <a:latin typeface="Alibaba PuHuiTi R" pitchFamily="18" charset="-122"/>
                <a:ea typeface="Alibaba PuHuiTi R" pitchFamily="18" charset="-122"/>
                <a:cs typeface="Alibaba PuHuiTi R" pitchFamily="18" charset="-122"/>
              </a:rPr>
              <a:t>内，以及重启</a:t>
            </a:r>
            <a:r>
              <a:rPr kumimoji="1" lang="en-US" altLang="zh-CN" sz="1600" b="1" dirty="0">
                <a:solidFill>
                  <a:srgbClr val="3A3636"/>
                </a:solidFill>
                <a:latin typeface="Alibaba PuHuiTi R" pitchFamily="18" charset="-122"/>
                <a:ea typeface="Alibaba PuHuiTi R" pitchFamily="18" charset="-122"/>
                <a:cs typeface="Alibaba PuHuiTi R" pitchFamily="18" charset="-122"/>
              </a:rPr>
              <a:t>/</a:t>
            </a:r>
            <a:r>
              <a:rPr kumimoji="1" lang="zh-CN" altLang="en-US" sz="1600" b="1" dirty="0">
                <a:solidFill>
                  <a:srgbClr val="3A3636"/>
                </a:solidFill>
                <a:latin typeface="Alibaba PuHuiTi R" pitchFamily="18" charset="-122"/>
                <a:ea typeface="Alibaba PuHuiTi R" pitchFamily="18" charset="-122"/>
                <a:cs typeface="Alibaba PuHuiTi R" pitchFamily="18" charset="-122"/>
              </a:rPr>
              <a:t>停止</a:t>
            </a:r>
            <a:r>
              <a:rPr kumimoji="1" lang="en-US" altLang="zh-CN" sz="1600" b="1" dirty="0">
                <a:solidFill>
                  <a:srgbClr val="3A3636"/>
                </a:solidFill>
                <a:latin typeface="Alibaba PuHuiTi R" pitchFamily="18" charset="-122"/>
                <a:ea typeface="Alibaba PuHuiTi R" pitchFamily="18" charset="-122"/>
                <a:cs typeface="Alibaba PuHuiTi R" pitchFamily="18" charset="-122"/>
              </a:rPr>
              <a:t>/</a:t>
            </a:r>
            <a:r>
              <a:rPr kumimoji="1" lang="zh-CN" altLang="en-US" sz="1600" b="1" dirty="0">
                <a:solidFill>
                  <a:srgbClr val="3A3636"/>
                </a:solidFill>
                <a:latin typeface="Alibaba PuHuiTi R" pitchFamily="18" charset="-122"/>
                <a:ea typeface="Alibaba PuHuiTi R" pitchFamily="18" charset="-122"/>
                <a:cs typeface="Alibaba PuHuiTi R" pitchFamily="18" charset="-122"/>
              </a:rPr>
              <a:t>删除 </a:t>
            </a:r>
            <a:r>
              <a:rPr kumimoji="1" lang="en-US" altLang="zh-CN" sz="1600" b="1" dirty="0">
                <a:solidFill>
                  <a:srgbClr val="3A3636"/>
                </a:solidFill>
                <a:latin typeface="Alibaba PuHuiTi R" pitchFamily="18" charset="-122"/>
                <a:ea typeface="Alibaba PuHuiTi R" pitchFamily="18" charset="-122"/>
                <a:cs typeface="Alibaba PuHuiTi R" pitchFamily="18" charset="-122"/>
              </a:rPr>
              <a:t>Zone</a:t>
            </a:r>
            <a:r>
              <a:rPr kumimoji="1" lang="zh-CN" altLang="en-US" sz="1600" b="1" dirty="0">
                <a:solidFill>
                  <a:srgbClr val="3A3636"/>
                </a:solidFill>
                <a:latin typeface="Alibaba PuHuiTi R" pitchFamily="18" charset="-122"/>
                <a:ea typeface="Alibaba PuHuiTi R" pitchFamily="18" charset="-122"/>
                <a:cs typeface="Alibaba PuHuiTi R" pitchFamily="18" charset="-122"/>
              </a:rPr>
              <a:t>。</a:t>
            </a:r>
          </a:p>
        </p:txBody>
      </p:sp>
    </p:spTree>
    <p:extLst>
      <p:ext uri="{BB962C8B-B14F-4D97-AF65-F5344CB8AC3E}">
        <p14:creationId xmlns:p14="http://schemas.microsoft.com/office/powerpoint/2010/main" val="2094337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381C3-E46D-4692-85F2-DE243C126624}"/>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6D48465A-ED5F-4482-A9CC-F3C8328EC4A4}"/>
              </a:ext>
            </a:extLst>
          </p:cNvPr>
          <p:cNvSpPr>
            <a:spLocks noGrp="1"/>
          </p:cNvSpPr>
          <p:nvPr>
            <p:ph idx="1"/>
          </p:nvPr>
        </p:nvSpPr>
        <p:spPr/>
        <p:txBody>
          <a:bodyPr/>
          <a:lstStyle/>
          <a:p>
            <a:r>
              <a:rPr lang="zh-CN" altLang="en-US" sz="2800" dirty="0"/>
              <a:t>管理单个集群</a:t>
            </a:r>
            <a:r>
              <a:rPr lang="en-US" altLang="zh-CN" sz="2800" dirty="0"/>
              <a:t>-</a:t>
            </a:r>
            <a:r>
              <a:rPr lang="zh-CN" altLang="en-US" sz="2800" dirty="0"/>
              <a:t>管理</a:t>
            </a:r>
            <a:r>
              <a:rPr lang="en-US" altLang="zh-CN" sz="2800" dirty="0"/>
              <a:t>OB Server</a:t>
            </a:r>
            <a:endParaRPr lang="zh-CN" altLang="en-US" sz="2800" dirty="0"/>
          </a:p>
        </p:txBody>
      </p:sp>
      <p:pic>
        <p:nvPicPr>
          <p:cNvPr id="4" name="图片 3">
            <a:extLst>
              <a:ext uri="{FF2B5EF4-FFF2-40B4-BE49-F238E27FC236}">
                <a16:creationId xmlns:a16="http://schemas.microsoft.com/office/drawing/2014/main" id="{6AA83D38-2B90-4927-B369-72A3C1F93381}"/>
              </a:ext>
            </a:extLst>
          </p:cNvPr>
          <p:cNvPicPr>
            <a:picLocks noChangeAspect="1"/>
          </p:cNvPicPr>
          <p:nvPr/>
        </p:nvPicPr>
        <p:blipFill>
          <a:blip r:embed="rId2"/>
          <a:stretch>
            <a:fillRect/>
          </a:stretch>
        </p:blipFill>
        <p:spPr>
          <a:xfrm>
            <a:off x="910106" y="1910106"/>
            <a:ext cx="7017837" cy="2399395"/>
          </a:xfrm>
          <a:prstGeom prst="rect">
            <a:avLst/>
          </a:prstGeom>
        </p:spPr>
      </p:pic>
      <p:sp>
        <p:nvSpPr>
          <p:cNvPr id="5" name="文本框 4">
            <a:extLst>
              <a:ext uri="{FF2B5EF4-FFF2-40B4-BE49-F238E27FC236}">
                <a16:creationId xmlns:a16="http://schemas.microsoft.com/office/drawing/2014/main" id="{F12848A9-F34F-473A-9F02-102A6DDFD7A9}"/>
              </a:ext>
            </a:extLst>
          </p:cNvPr>
          <p:cNvSpPr txBox="1"/>
          <p:nvPr/>
        </p:nvSpPr>
        <p:spPr>
          <a:xfrm>
            <a:off x="851195" y="4688055"/>
            <a:ext cx="7890235" cy="395926"/>
          </a:xfrm>
          <a:prstGeom prst="rect">
            <a:avLst/>
          </a:prstGeom>
          <a:noFill/>
          <a:ln>
            <a:noFill/>
          </a:ln>
        </p:spPr>
        <p:txBody>
          <a:bodyPr wrap="square" rtlCol="0" anchor="ctr">
            <a:noAutofit/>
          </a:bodyPr>
          <a:lstStyle/>
          <a:p>
            <a:pPr algn="just"/>
            <a:r>
              <a:rPr kumimoji="1" lang="zh-CN" altLang="en-US" sz="1600" b="1" dirty="0">
                <a:latin typeface="Alibaba PuHuiTi R" pitchFamily="18" charset="-122"/>
                <a:ea typeface="Alibaba PuHuiTi R" pitchFamily="18" charset="-122"/>
                <a:cs typeface="Alibaba PuHuiTi R" pitchFamily="18" charset="-122"/>
              </a:rPr>
              <a:t>支持重启、启动、停止、替换、删除</a:t>
            </a:r>
            <a:r>
              <a:rPr kumimoji="1" lang="en-US" altLang="zh-CN" sz="1600" b="1" dirty="0">
                <a:latin typeface="Alibaba PuHuiTi R" pitchFamily="18" charset="-122"/>
                <a:ea typeface="Alibaba PuHuiTi R" pitchFamily="18" charset="-122"/>
                <a:cs typeface="Alibaba PuHuiTi R" pitchFamily="18" charset="-122"/>
              </a:rPr>
              <a:t>OB</a:t>
            </a:r>
            <a:r>
              <a:rPr kumimoji="1" lang="zh-CN" altLang="en-US" sz="1600" b="1" dirty="0">
                <a:latin typeface="Alibaba PuHuiTi R" pitchFamily="18" charset="-122"/>
                <a:ea typeface="Alibaba PuHuiTi R" pitchFamily="18" charset="-122"/>
                <a:cs typeface="Alibaba PuHuiTi R" pitchFamily="18" charset="-122"/>
              </a:rPr>
              <a:t> </a:t>
            </a:r>
            <a:r>
              <a:rPr kumimoji="1" lang="en-US" altLang="zh-CN" sz="1600" b="1" dirty="0">
                <a:latin typeface="Alibaba PuHuiTi R" pitchFamily="18" charset="-122"/>
                <a:ea typeface="Alibaba PuHuiTi R" pitchFamily="18" charset="-122"/>
                <a:cs typeface="Alibaba PuHuiTi R" pitchFamily="18" charset="-122"/>
              </a:rPr>
              <a:t>Server</a:t>
            </a:r>
            <a:r>
              <a:rPr kumimoji="1" lang="zh-CN" altLang="en-US" sz="1600" b="1" dirty="0">
                <a:latin typeface="Alibaba PuHuiTi R" pitchFamily="18" charset="-122"/>
                <a:ea typeface="Alibaba PuHuiTi R" pitchFamily="18" charset="-122"/>
                <a:cs typeface="Alibaba PuHuiTi R" pitchFamily="18" charset="-122"/>
              </a:rPr>
              <a:t>。</a:t>
            </a:r>
          </a:p>
        </p:txBody>
      </p:sp>
    </p:spTree>
    <p:extLst>
      <p:ext uri="{BB962C8B-B14F-4D97-AF65-F5344CB8AC3E}">
        <p14:creationId xmlns:p14="http://schemas.microsoft.com/office/powerpoint/2010/main" val="199772047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EA53B-DE5E-456D-AD4D-87EBA48D1023}"/>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B2DB4832-3424-494E-8597-29D97E5A9E94}"/>
              </a:ext>
            </a:extLst>
          </p:cNvPr>
          <p:cNvSpPr>
            <a:spLocks noGrp="1"/>
          </p:cNvSpPr>
          <p:nvPr>
            <p:ph idx="1"/>
          </p:nvPr>
        </p:nvSpPr>
        <p:spPr/>
        <p:txBody>
          <a:bodyPr/>
          <a:lstStyle/>
          <a:p>
            <a:r>
              <a:rPr lang="zh-CN" altLang="en-US" sz="2800" dirty="0"/>
              <a:t>管理单个集群</a:t>
            </a:r>
            <a:r>
              <a:rPr lang="en-US" altLang="zh-CN" sz="2800" dirty="0"/>
              <a:t>-</a:t>
            </a:r>
            <a:r>
              <a:rPr lang="zh-CN" altLang="en-US" sz="2800" dirty="0"/>
              <a:t>查看集群拓扑图</a:t>
            </a:r>
          </a:p>
        </p:txBody>
      </p:sp>
      <p:sp>
        <p:nvSpPr>
          <p:cNvPr id="4" name="矩形 3">
            <a:extLst>
              <a:ext uri="{FF2B5EF4-FFF2-40B4-BE49-F238E27FC236}">
                <a16:creationId xmlns:a16="http://schemas.microsoft.com/office/drawing/2014/main" id="{68E3CA18-67F1-4395-B685-777C9EF01A6B}"/>
              </a:ext>
            </a:extLst>
          </p:cNvPr>
          <p:cNvSpPr/>
          <p:nvPr/>
        </p:nvSpPr>
        <p:spPr>
          <a:xfrm>
            <a:off x="782499" y="5938684"/>
            <a:ext cx="10380495" cy="584775"/>
          </a:xfrm>
          <a:prstGeom prst="rect">
            <a:avLst/>
          </a:prstGeom>
        </p:spPr>
        <p:txBody>
          <a:bodyPr wrap="square">
            <a:spAutoFit/>
          </a:bodyPr>
          <a:lstStyle/>
          <a:p>
            <a:r>
              <a:rPr lang="zh-CN" altLang="en-US" sz="1600" b="1" dirty="0">
                <a:solidFill>
                  <a:srgbClr val="3A3636"/>
                </a:solidFill>
                <a:ea typeface="黑体" panose="02010609060101010101" pitchFamily="49" charset="-122"/>
              </a:rPr>
              <a:t>拓扑图展示</a:t>
            </a:r>
            <a:r>
              <a:rPr lang="zh-CN" altLang="en-US" sz="1600" b="1" dirty="0">
                <a:solidFill>
                  <a:srgbClr val="262626"/>
                </a:solidFill>
                <a:latin typeface="PingFangSC-Regular" panose="020B0400000000000000" pitchFamily="34" charset="-122"/>
                <a:ea typeface="PingFangSC-Regular" panose="020B0400000000000000" pitchFamily="34" charset="-122"/>
              </a:rPr>
              <a:t>集群和租户中各 </a:t>
            </a:r>
            <a:r>
              <a:rPr lang="en" altLang="zh-CN" sz="1600" b="1" dirty="0">
                <a:solidFill>
                  <a:srgbClr val="262626"/>
                </a:solidFill>
                <a:latin typeface="PingFangSC-Regular" panose="020B0400000000000000" pitchFamily="34" charset="-122"/>
                <a:ea typeface="PingFangSC-Regular" panose="020B0400000000000000" pitchFamily="34" charset="-122"/>
              </a:rPr>
              <a:t>Zone </a:t>
            </a:r>
            <a:r>
              <a:rPr lang="zh-CN" altLang="en-US" sz="1600" b="1" dirty="0">
                <a:solidFill>
                  <a:srgbClr val="262626"/>
                </a:solidFill>
                <a:latin typeface="PingFangSC-Regular" panose="020B0400000000000000" pitchFamily="34" charset="-122"/>
                <a:ea typeface="PingFangSC-Regular" panose="020B0400000000000000" pitchFamily="34" charset="-122"/>
              </a:rPr>
              <a:t>与 </a:t>
            </a:r>
            <a:r>
              <a:rPr lang="en" altLang="zh-CN" sz="1600" b="1" dirty="0">
                <a:solidFill>
                  <a:srgbClr val="262626"/>
                </a:solidFill>
                <a:latin typeface="PingFangSC-Regular" panose="020B0400000000000000" pitchFamily="34" charset="-122"/>
                <a:ea typeface="PingFangSC-Regular" panose="020B0400000000000000" pitchFamily="34" charset="-122"/>
              </a:rPr>
              <a:t>OB Server </a:t>
            </a:r>
            <a:r>
              <a:rPr lang="zh-CN" altLang="en-US" sz="1600" b="1" dirty="0">
                <a:solidFill>
                  <a:srgbClr val="262626"/>
                </a:solidFill>
                <a:latin typeface="PingFangSC-Regular" panose="020B0400000000000000" pitchFamily="34" charset="-122"/>
                <a:ea typeface="PingFangSC-Regular" panose="020B0400000000000000" pitchFamily="34" charset="-122"/>
              </a:rPr>
              <a:t>节点之间的逻辑关系。</a:t>
            </a:r>
            <a:r>
              <a:rPr lang="zh-CN" altLang="en-US" sz="1600" b="1" dirty="0">
                <a:solidFill>
                  <a:srgbClr val="3A3636"/>
                </a:solidFill>
                <a:ea typeface="黑体" panose="02010609060101010101" pitchFamily="49" charset="-122"/>
              </a:rPr>
              <a:t>拓扑图从上到下主要分为集群、</a:t>
            </a:r>
            <a:r>
              <a:rPr lang="en" altLang="zh-CN" sz="1600" b="1" dirty="0">
                <a:solidFill>
                  <a:srgbClr val="3A3636"/>
                </a:solidFill>
                <a:ea typeface="黑体" panose="02010609060101010101" pitchFamily="49" charset="-122"/>
              </a:rPr>
              <a:t>Zone</a:t>
            </a:r>
            <a:r>
              <a:rPr lang="zh-CN" altLang="en" sz="1600" b="1" dirty="0">
                <a:solidFill>
                  <a:srgbClr val="3A3636"/>
                </a:solidFill>
                <a:ea typeface="黑体" panose="02010609060101010101" pitchFamily="49" charset="-122"/>
              </a:rPr>
              <a:t>、</a:t>
            </a:r>
            <a:r>
              <a:rPr lang="en" altLang="zh-CN" sz="1600" b="1" dirty="0">
                <a:solidFill>
                  <a:srgbClr val="3A3636"/>
                </a:solidFill>
                <a:ea typeface="黑体" panose="02010609060101010101" pitchFamily="49" charset="-122"/>
              </a:rPr>
              <a:t>Server </a:t>
            </a:r>
            <a:r>
              <a:rPr lang="zh-CN" altLang="en-US" sz="1600" b="1" dirty="0">
                <a:solidFill>
                  <a:srgbClr val="3A3636"/>
                </a:solidFill>
                <a:ea typeface="黑体" panose="02010609060101010101" pitchFamily="49" charset="-122"/>
              </a:rPr>
              <a:t>三层。</a:t>
            </a:r>
          </a:p>
        </p:txBody>
      </p:sp>
      <p:pic>
        <p:nvPicPr>
          <p:cNvPr id="5" name="图片 4">
            <a:extLst>
              <a:ext uri="{FF2B5EF4-FFF2-40B4-BE49-F238E27FC236}">
                <a16:creationId xmlns:a16="http://schemas.microsoft.com/office/drawing/2014/main" id="{6C132037-4AB7-4139-A853-2A839C000810}"/>
              </a:ext>
            </a:extLst>
          </p:cNvPr>
          <p:cNvPicPr>
            <a:picLocks noChangeAspect="1"/>
          </p:cNvPicPr>
          <p:nvPr/>
        </p:nvPicPr>
        <p:blipFill>
          <a:blip r:embed="rId2"/>
          <a:stretch>
            <a:fillRect/>
          </a:stretch>
        </p:blipFill>
        <p:spPr>
          <a:xfrm>
            <a:off x="2071644" y="1694728"/>
            <a:ext cx="6907420" cy="4049866"/>
          </a:xfrm>
          <a:prstGeom prst="rect">
            <a:avLst/>
          </a:prstGeom>
        </p:spPr>
      </p:pic>
    </p:spTree>
    <p:extLst>
      <p:ext uri="{BB962C8B-B14F-4D97-AF65-F5344CB8AC3E}">
        <p14:creationId xmlns:p14="http://schemas.microsoft.com/office/powerpoint/2010/main" val="162594929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E25B6-E2AA-4BF4-B857-2C54A9AD0F8F}"/>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E003C42A-9367-4712-A4ED-F68F9AE6238B}"/>
              </a:ext>
            </a:extLst>
          </p:cNvPr>
          <p:cNvSpPr>
            <a:spLocks noGrp="1"/>
          </p:cNvSpPr>
          <p:nvPr>
            <p:ph idx="1"/>
          </p:nvPr>
        </p:nvSpPr>
        <p:spPr/>
        <p:txBody>
          <a:bodyPr/>
          <a:lstStyle/>
          <a:p>
            <a:r>
              <a:rPr lang="zh-CN" altLang="en-US" sz="2800" dirty="0"/>
              <a:t>管理单个集群</a:t>
            </a:r>
            <a:r>
              <a:rPr lang="en-US" altLang="zh-CN" sz="2800" dirty="0"/>
              <a:t>-</a:t>
            </a:r>
            <a:r>
              <a:rPr lang="zh-CN" altLang="en-US" sz="2800" dirty="0"/>
              <a:t>租户管理</a:t>
            </a:r>
          </a:p>
        </p:txBody>
      </p:sp>
      <p:pic>
        <p:nvPicPr>
          <p:cNvPr id="4" name="图片 3">
            <a:extLst>
              <a:ext uri="{FF2B5EF4-FFF2-40B4-BE49-F238E27FC236}">
                <a16:creationId xmlns:a16="http://schemas.microsoft.com/office/drawing/2014/main" id="{2C32FA29-711E-46D3-A009-6A32B90AC45C}"/>
              </a:ext>
            </a:extLst>
          </p:cNvPr>
          <p:cNvPicPr>
            <a:picLocks noChangeAspect="1"/>
          </p:cNvPicPr>
          <p:nvPr/>
        </p:nvPicPr>
        <p:blipFill>
          <a:blip r:embed="rId2"/>
          <a:stretch>
            <a:fillRect/>
          </a:stretch>
        </p:blipFill>
        <p:spPr>
          <a:xfrm>
            <a:off x="552102" y="1739243"/>
            <a:ext cx="6749109" cy="4386921"/>
          </a:xfrm>
          <a:prstGeom prst="rect">
            <a:avLst/>
          </a:prstGeom>
        </p:spPr>
      </p:pic>
      <p:sp>
        <p:nvSpPr>
          <p:cNvPr id="5" name="文本框 4">
            <a:extLst>
              <a:ext uri="{FF2B5EF4-FFF2-40B4-BE49-F238E27FC236}">
                <a16:creationId xmlns:a16="http://schemas.microsoft.com/office/drawing/2014/main" id="{93BE3354-448D-43B1-A5E3-62A8D2701ED2}"/>
              </a:ext>
            </a:extLst>
          </p:cNvPr>
          <p:cNvSpPr txBox="1"/>
          <p:nvPr/>
        </p:nvSpPr>
        <p:spPr>
          <a:xfrm>
            <a:off x="552102" y="5485760"/>
            <a:ext cx="10970754" cy="1079056"/>
          </a:xfrm>
          <a:prstGeom prst="rect">
            <a:avLst/>
          </a:prstGeom>
          <a:solidFill>
            <a:srgbClr val="5898FE">
              <a:lumMod val="40000"/>
              <a:lumOff val="60000"/>
            </a:srgbClr>
          </a:solidFill>
          <a:ln>
            <a:noFill/>
          </a:ln>
        </p:spPr>
        <p:txBody>
          <a:bodyPr wrap="square" rtlCol="0" anchor="ctr">
            <a:noAutofit/>
          </a:bodyPr>
          <a:lstStyle/>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可以配置租户使用的各个</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Zone</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的副本类型（全能型、日志型、只读型）、</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规格和</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Unit</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数量，并可以配置</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Zone</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优先级；</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配置管理员初始密码、租户模式（</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Oracle</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或</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MySQL</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）、字符集与编码等信息；</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a:p>
            <a:pPr marL="285750" marR="0" lvl="0" indent="-28575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监控各个租户的关键指标（</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QPS</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TPS</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a:t>
            </a:r>
            <a:r>
              <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SQL</a:t>
            </a:r>
            <a:r>
              <a:rPr kumimoji="1" lang="zh-CN" altLang="en-US"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rPr>
              <a:t>响应时间、事务响应时间）等。</a:t>
            </a:r>
            <a:endParaRPr kumimoji="1" lang="en-US" altLang="zh-CN" sz="1400" b="0" i="0" u="none" strike="noStrike" kern="0" cap="none" spc="0" normalizeH="0" baseline="0" noProof="0" dirty="0">
              <a:ln>
                <a:noFill/>
              </a:ln>
              <a:solidFill>
                <a:srgbClr val="3A3636"/>
              </a:solidFill>
              <a:effectLst/>
              <a:uLnTx/>
              <a:uFillTx/>
              <a:latin typeface="Alibaba PuHuiTi R" pitchFamily="18" charset="-122"/>
              <a:ea typeface="Alibaba PuHuiTi R" pitchFamily="18" charset="-122"/>
              <a:cs typeface="Alibaba PuHuiTi R" pitchFamily="18" charset="-122"/>
            </a:endParaRPr>
          </a:p>
        </p:txBody>
      </p:sp>
      <p:pic>
        <p:nvPicPr>
          <p:cNvPr id="6" name="图片 5">
            <a:extLst>
              <a:ext uri="{FF2B5EF4-FFF2-40B4-BE49-F238E27FC236}">
                <a16:creationId xmlns:a16="http://schemas.microsoft.com/office/drawing/2014/main" id="{D3CF3B91-3528-49E9-9762-A1A816C0E5B6}"/>
              </a:ext>
            </a:extLst>
          </p:cNvPr>
          <p:cNvPicPr>
            <a:picLocks noChangeAspect="1"/>
          </p:cNvPicPr>
          <p:nvPr/>
        </p:nvPicPr>
        <p:blipFill>
          <a:blip r:embed="rId3"/>
          <a:stretch>
            <a:fillRect/>
          </a:stretch>
        </p:blipFill>
        <p:spPr>
          <a:xfrm>
            <a:off x="6218236" y="2000518"/>
            <a:ext cx="5786859" cy="2896648"/>
          </a:xfrm>
          <a:prstGeom prst="rect">
            <a:avLst/>
          </a:prstGeom>
        </p:spPr>
      </p:pic>
    </p:spTree>
    <p:extLst>
      <p:ext uri="{BB962C8B-B14F-4D97-AF65-F5344CB8AC3E}">
        <p14:creationId xmlns:p14="http://schemas.microsoft.com/office/powerpoint/2010/main" val="146750636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B663B-6374-41A1-BF38-A7201A574793}"/>
              </a:ext>
            </a:extLst>
          </p:cNvPr>
          <p:cNvSpPr>
            <a:spLocks noGrp="1"/>
          </p:cNvSpPr>
          <p:nvPr>
            <p:ph type="title"/>
          </p:nvPr>
        </p:nvSpPr>
        <p:spPr/>
        <p:txBody>
          <a:bodyPr/>
          <a:lstStyle/>
          <a:p>
            <a:pPr algn="ctr"/>
            <a:r>
              <a:rPr lang="zh-CN" altLang="en-US" dirty="0"/>
              <a:t>集群管理</a:t>
            </a:r>
          </a:p>
        </p:txBody>
      </p:sp>
      <p:sp>
        <p:nvSpPr>
          <p:cNvPr id="3" name="内容占位符 2">
            <a:extLst>
              <a:ext uri="{FF2B5EF4-FFF2-40B4-BE49-F238E27FC236}">
                <a16:creationId xmlns:a16="http://schemas.microsoft.com/office/drawing/2014/main" id="{61031256-EA0A-4963-8D96-D34F3ED912D6}"/>
              </a:ext>
            </a:extLst>
          </p:cNvPr>
          <p:cNvSpPr>
            <a:spLocks noGrp="1"/>
          </p:cNvSpPr>
          <p:nvPr>
            <p:ph idx="1"/>
          </p:nvPr>
        </p:nvSpPr>
        <p:spPr/>
        <p:txBody>
          <a:bodyPr/>
          <a:lstStyle/>
          <a:p>
            <a:r>
              <a:rPr lang="zh-CN" altLang="en-US" sz="2800" dirty="0"/>
              <a:t>管理单个集群</a:t>
            </a:r>
            <a:r>
              <a:rPr lang="en-US" altLang="zh-CN" sz="2800" dirty="0"/>
              <a:t>-</a:t>
            </a:r>
            <a:r>
              <a:rPr lang="zh-CN" altLang="en-US" sz="2800" dirty="0"/>
              <a:t>合并管理</a:t>
            </a:r>
          </a:p>
        </p:txBody>
      </p:sp>
      <p:pic>
        <p:nvPicPr>
          <p:cNvPr id="4" name="图片 3">
            <a:extLst>
              <a:ext uri="{FF2B5EF4-FFF2-40B4-BE49-F238E27FC236}">
                <a16:creationId xmlns:a16="http://schemas.microsoft.com/office/drawing/2014/main" id="{DC774673-8AC8-4A4A-A4F6-8B8C90B179C0}"/>
              </a:ext>
            </a:extLst>
          </p:cNvPr>
          <p:cNvPicPr>
            <a:picLocks noChangeAspect="1"/>
          </p:cNvPicPr>
          <p:nvPr/>
        </p:nvPicPr>
        <p:blipFill>
          <a:blip r:embed="rId2"/>
          <a:stretch>
            <a:fillRect/>
          </a:stretch>
        </p:blipFill>
        <p:spPr>
          <a:xfrm>
            <a:off x="613790" y="1713524"/>
            <a:ext cx="5581715" cy="2715019"/>
          </a:xfrm>
          <a:prstGeom prst="rect">
            <a:avLst/>
          </a:prstGeom>
        </p:spPr>
      </p:pic>
      <p:pic>
        <p:nvPicPr>
          <p:cNvPr id="5" name="图片 4">
            <a:extLst>
              <a:ext uri="{FF2B5EF4-FFF2-40B4-BE49-F238E27FC236}">
                <a16:creationId xmlns:a16="http://schemas.microsoft.com/office/drawing/2014/main" id="{A66E20B8-9585-4B77-9AC8-EE36FE7F3C71}"/>
              </a:ext>
            </a:extLst>
          </p:cNvPr>
          <p:cNvPicPr>
            <a:picLocks noChangeAspect="1"/>
          </p:cNvPicPr>
          <p:nvPr/>
        </p:nvPicPr>
        <p:blipFill rotWithShape="1">
          <a:blip r:embed="rId3"/>
          <a:srcRect r="785" b="16910"/>
          <a:stretch/>
        </p:blipFill>
        <p:spPr>
          <a:xfrm>
            <a:off x="6208099" y="1949500"/>
            <a:ext cx="5996495" cy="2105957"/>
          </a:xfrm>
          <a:prstGeom prst="rect">
            <a:avLst/>
          </a:prstGeom>
        </p:spPr>
      </p:pic>
      <p:sp>
        <p:nvSpPr>
          <p:cNvPr id="6" name="文本框 5">
            <a:extLst>
              <a:ext uri="{FF2B5EF4-FFF2-40B4-BE49-F238E27FC236}">
                <a16:creationId xmlns:a16="http://schemas.microsoft.com/office/drawing/2014/main" id="{28AE51FD-2404-4F59-A90D-601F4A02301C}"/>
              </a:ext>
            </a:extLst>
          </p:cNvPr>
          <p:cNvSpPr txBox="1"/>
          <p:nvPr/>
        </p:nvSpPr>
        <p:spPr>
          <a:xfrm>
            <a:off x="7308941" y="4866296"/>
            <a:ext cx="4100660" cy="1198004"/>
          </a:xfrm>
          <a:prstGeom prst="rect">
            <a:avLst/>
          </a:prstGeom>
          <a:solidFill>
            <a:schemeClr val="bg1"/>
          </a:solidFill>
          <a:ln>
            <a:noFill/>
          </a:ln>
        </p:spPr>
        <p:txBody>
          <a:bodyPr wrap="square" rtlCol="0" anchor="ctr">
            <a:noAutofit/>
          </a:bodyPr>
          <a:lstStyle/>
          <a:p>
            <a:pPr marL="285750" indent="-285750" algn="just">
              <a:lnSpc>
                <a:spcPct val="150000"/>
              </a:lnSpc>
              <a:buFont typeface="Arial" panose="020B0604020202020204" pitchFamily="34" charset="0"/>
              <a:buChar char="•"/>
            </a:pPr>
            <a:r>
              <a:rPr kumimoji="1" lang="zh-CN" altLang="en-US" sz="1400" b="1" dirty="0">
                <a:latin typeface="Alibaba PuHuiTi R" pitchFamily="18" charset="-122"/>
                <a:ea typeface="Alibaba PuHuiTi R" pitchFamily="18" charset="-122"/>
                <a:cs typeface="Alibaba PuHuiTi R" pitchFamily="18" charset="-122"/>
              </a:rPr>
              <a:t>可以查看正在进行的合并的详情。当集群处于空闲状态时，可以立即触发一次合并；</a:t>
            </a:r>
            <a:endParaRPr kumimoji="1" lang="en-US" altLang="zh-CN" sz="1400" b="1" dirty="0">
              <a:latin typeface="Alibaba PuHuiTi R" pitchFamily="18" charset="-122"/>
              <a:ea typeface="Alibaba PuHuiTi R" pitchFamily="18" charset="-122"/>
              <a:cs typeface="Alibaba PuHuiTi R" pitchFamily="18" charset="-122"/>
            </a:endParaRPr>
          </a:p>
          <a:p>
            <a:pPr marL="285750" indent="-285750" algn="just">
              <a:lnSpc>
                <a:spcPct val="150000"/>
              </a:lnSpc>
              <a:buFont typeface="Arial" panose="020B0604020202020204" pitchFamily="34" charset="0"/>
              <a:buChar char="•"/>
            </a:pPr>
            <a:r>
              <a:rPr kumimoji="1" lang="zh-CN" altLang="en-US" sz="1400" b="1" dirty="0">
                <a:latin typeface="Alibaba PuHuiTi R" pitchFamily="18" charset="-122"/>
                <a:ea typeface="Alibaba PuHuiTi R" pitchFamily="18" charset="-122"/>
                <a:cs typeface="Alibaba PuHuiTi R" pitchFamily="18" charset="-122"/>
              </a:rPr>
              <a:t>可以配置合并策略以及转储策略。</a:t>
            </a:r>
            <a:endParaRPr kumimoji="1" lang="en-US" altLang="zh-CN" sz="1400" b="1" dirty="0">
              <a:latin typeface="Alibaba PuHuiTi R" pitchFamily="18" charset="-122"/>
              <a:ea typeface="Alibaba PuHuiTi R" pitchFamily="18" charset="-122"/>
              <a:cs typeface="Alibaba PuHuiTi R" pitchFamily="18" charset="-122"/>
            </a:endParaRPr>
          </a:p>
        </p:txBody>
      </p:sp>
      <p:pic>
        <p:nvPicPr>
          <p:cNvPr id="7" name="Picture 2" descr="Image">
            <a:extLst>
              <a:ext uri="{FF2B5EF4-FFF2-40B4-BE49-F238E27FC236}">
                <a16:creationId xmlns:a16="http://schemas.microsoft.com/office/drawing/2014/main" id="{F70932C6-675B-4369-8394-254A14D7F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90" y="4480711"/>
            <a:ext cx="6510321" cy="228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526275"/>
      </p:ext>
    </p:extLst>
  </p:cSld>
  <p:clrMapOvr>
    <a:masterClrMapping/>
  </p:clrMapOvr>
  <p:transition>
    <p:fade/>
  </p:transition>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52953</TotalTime>
  <Words>26196</Words>
  <Application>Microsoft Office PowerPoint</Application>
  <PresentationFormat>宽屏</PresentationFormat>
  <Paragraphs>2064</Paragraphs>
  <Slides>111</Slides>
  <Notes>47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111</vt:i4>
      </vt:variant>
    </vt:vector>
  </HeadingPairs>
  <TitlesOfParts>
    <vt:vector size="128" baseType="lpstr">
      <vt:lpstr>Alibaba PuHuiTi</vt:lpstr>
      <vt:lpstr>Alibaba PuHuiTi B</vt:lpstr>
      <vt:lpstr>Alibaba PuHuiTi H</vt:lpstr>
      <vt:lpstr>Alibaba PuHuiTi M</vt:lpstr>
      <vt:lpstr>Alibaba PuHuiTi R</vt:lpstr>
      <vt:lpstr>PingFang SC</vt:lpstr>
      <vt:lpstr>PingFangSC-Regular</vt:lpstr>
      <vt:lpstr>等线</vt:lpstr>
      <vt:lpstr>华文行楷</vt:lpstr>
      <vt:lpstr>微软雅黑</vt:lpstr>
      <vt:lpstr>微软雅黑</vt:lpstr>
      <vt:lpstr>Arial</vt:lpstr>
      <vt:lpstr>Calibri</vt:lpstr>
      <vt:lpstr>Times New Roman</vt:lpstr>
      <vt:lpstr>Wingdings</vt:lpstr>
      <vt:lpstr>默认设计模板</vt:lpstr>
      <vt:lpstr>1_默认设计模板</vt:lpstr>
      <vt:lpstr>PowerPoint 演示文稿</vt:lpstr>
      <vt:lpstr>目录</vt:lpstr>
      <vt:lpstr>传统集中式数据库面临的挑战</vt:lpstr>
      <vt:lpstr>数据库分库分表</vt:lpstr>
      <vt:lpstr>OceanBase</vt:lpstr>
      <vt:lpstr>国产数据库</vt:lpstr>
      <vt:lpstr>OceanBase的发展历程</vt:lpstr>
      <vt:lpstr>TPC-C</vt:lpstr>
      <vt:lpstr>OB的发展历程</vt:lpstr>
      <vt:lpstr>OB：原生分布式关系型数据库架构</vt:lpstr>
      <vt:lpstr>OB核心特性</vt:lpstr>
      <vt:lpstr>OceanBase vs. 传统数据库</vt:lpstr>
      <vt:lpstr>OB的应用</vt:lpstr>
      <vt:lpstr>OB的应用</vt:lpstr>
      <vt:lpstr>OB的应用</vt:lpstr>
      <vt:lpstr>目录</vt:lpstr>
      <vt:lpstr>OB数据库产品家族</vt:lpstr>
      <vt:lpstr>OB部署形式</vt:lpstr>
      <vt:lpstr>OceanBase部署流程</vt:lpstr>
      <vt:lpstr>客户端工具</vt:lpstr>
      <vt:lpstr>OceanBase基本概念</vt:lpstr>
      <vt:lpstr>OceanBase基本概念</vt:lpstr>
      <vt:lpstr>OB基本概念</vt:lpstr>
      <vt:lpstr>OceanBase基本概念</vt:lpstr>
      <vt:lpstr>OB的多租户架构</vt:lpstr>
      <vt:lpstr>租户类型</vt:lpstr>
      <vt:lpstr>租户架构</vt:lpstr>
      <vt:lpstr>OB基本概念</vt:lpstr>
      <vt:lpstr>目录</vt:lpstr>
      <vt:lpstr>数据分区与分区副本</vt:lpstr>
      <vt:lpstr>数据分区与分区副本</vt:lpstr>
      <vt:lpstr>多副本一致性协议</vt:lpstr>
      <vt:lpstr>自动负载均衡与智能路由</vt:lpstr>
      <vt:lpstr>数据持久化</vt:lpstr>
      <vt:lpstr>智能路由</vt:lpstr>
      <vt:lpstr>Primary Zone</vt:lpstr>
      <vt:lpstr>目录</vt:lpstr>
      <vt:lpstr>灾难恢复能力等级</vt:lpstr>
      <vt:lpstr>OB的高可用性</vt:lpstr>
      <vt:lpstr>OB的高可用性</vt:lpstr>
      <vt:lpstr>OB的高可用性</vt:lpstr>
      <vt:lpstr>OceanBase容灾：同城三机房部署</vt:lpstr>
      <vt:lpstr>案例分享</vt:lpstr>
      <vt:lpstr>同城两机房“主-备”方案</vt:lpstr>
      <vt:lpstr>两地三中心“主-备”方案</vt:lpstr>
      <vt:lpstr>Paxos协议</vt:lpstr>
      <vt:lpstr>Paxos共识算法</vt:lpstr>
      <vt:lpstr>Paxos共识算法</vt:lpstr>
      <vt:lpstr>Paxos共识算法</vt:lpstr>
      <vt:lpstr>Paxos共识算法</vt:lpstr>
      <vt:lpstr>目录</vt:lpstr>
      <vt:lpstr>动态水平扩展</vt:lpstr>
      <vt:lpstr>动态扩容和缩容技术实现</vt:lpstr>
      <vt:lpstr>扩容和缩容</vt:lpstr>
      <vt:lpstr>扩容和缩容</vt:lpstr>
      <vt:lpstr>扩容和缩容</vt:lpstr>
      <vt:lpstr>扩容和缩容</vt:lpstr>
      <vt:lpstr>扩容和缩容</vt:lpstr>
      <vt:lpstr>目录</vt:lpstr>
      <vt:lpstr>分布式事务</vt:lpstr>
      <vt:lpstr>两阶段提交</vt:lpstr>
      <vt:lpstr>多版本并发控制（MVCC）</vt:lpstr>
      <vt:lpstr>事务隔离级别（Isolation Level）</vt:lpstr>
      <vt:lpstr>目录</vt:lpstr>
      <vt:lpstr>SQL引擎</vt:lpstr>
      <vt:lpstr>SQL引擎</vt:lpstr>
      <vt:lpstr>SQL引擎</vt:lpstr>
      <vt:lpstr>SQL引擎</vt:lpstr>
      <vt:lpstr>SQL引擎</vt:lpstr>
      <vt:lpstr>SQL引擎</vt:lpstr>
      <vt:lpstr>SQL引擎</vt:lpstr>
      <vt:lpstr>SQL引擎</vt:lpstr>
      <vt:lpstr>SQL引擎</vt:lpstr>
      <vt:lpstr>SQL引擎</vt:lpstr>
      <vt:lpstr>SQL引擎</vt:lpstr>
      <vt:lpstr>SQL引擎</vt:lpstr>
      <vt:lpstr>目录</vt:lpstr>
      <vt:lpstr>传统数据库有随机写、写放大等问题</vt:lpstr>
      <vt:lpstr>准“内存数据库”+LSMTree存储，避免随机写</vt:lpstr>
      <vt:lpstr>LSMTree存储，减少磁盘碎片，提升压缩能力</vt:lpstr>
      <vt:lpstr>存储引擎与备份恢复</vt:lpstr>
      <vt:lpstr>存储引擎与备份恢复</vt:lpstr>
      <vt:lpstr>存储引擎与备份恢复</vt:lpstr>
      <vt:lpstr>存储引擎与备份恢复</vt:lpstr>
      <vt:lpstr>LSMTree存储</vt:lpstr>
      <vt:lpstr>备份恢复</vt:lpstr>
      <vt:lpstr>目录</vt:lpstr>
      <vt:lpstr>OCP</vt:lpstr>
      <vt:lpstr>OCP</vt:lpstr>
      <vt:lpstr>OCP核心功能</vt:lpstr>
      <vt:lpstr>集群管理</vt:lpstr>
      <vt:lpstr>创建集群</vt:lpstr>
      <vt:lpstr>集群管理</vt:lpstr>
      <vt:lpstr>集群管理</vt:lpstr>
      <vt:lpstr>集群管理</vt:lpstr>
      <vt:lpstr>集群管理</vt:lpstr>
      <vt:lpstr>集群管理</vt:lpstr>
      <vt:lpstr>集群管理</vt:lpstr>
      <vt:lpstr>集群管理</vt:lpstr>
      <vt:lpstr>查看告警事件</vt:lpstr>
      <vt:lpstr>集群管理</vt:lpstr>
      <vt:lpstr>告警管理</vt:lpstr>
      <vt:lpstr>告警管理</vt:lpstr>
      <vt:lpstr>备份与恢复</vt:lpstr>
      <vt:lpstr>OceanBase开发者中心（ODC）产品架构</vt:lpstr>
      <vt:lpstr>ODC</vt:lpstr>
      <vt:lpstr>ODC</vt:lpstr>
      <vt:lpstr>数据导入导出</vt:lpstr>
      <vt:lpstr>数据库迁移</vt:lpstr>
      <vt:lpstr>数据库迁移</vt:lpstr>
      <vt:lpstr>End of OB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关珺 周</cp:lastModifiedBy>
  <cp:revision>3357</cp:revision>
  <cp:lastPrinted>2020-09-10T12:41:45Z</cp:lastPrinted>
  <dcterms:created xsi:type="dcterms:W3CDTF">2020-06-03T07:17:11Z</dcterms:created>
  <dcterms:modified xsi:type="dcterms:W3CDTF">2023-12-27T00:17:25Z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E6636BC20180234D78A0072836F0BA90A2B9B202156B8B20ADD98C35B14C2B50DB48B538816B5B0C22592D0838466DEB2509212A91D01BF11BBFC22B70AE10DE24F6B4AD8026C447A41724F765F24280CE30E54772645E2EF8F9E197E15B2CC8DBF62597CE3</vt:lpwstr>
  </property>
</Properties>
</file>